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92" r:id="rId2"/>
    <p:sldId id="257" r:id="rId3"/>
    <p:sldId id="327" r:id="rId4"/>
    <p:sldId id="310" r:id="rId5"/>
    <p:sldId id="315" r:id="rId6"/>
    <p:sldId id="316" r:id="rId7"/>
    <p:sldId id="314" r:id="rId8"/>
    <p:sldId id="258" r:id="rId9"/>
    <p:sldId id="295" r:id="rId10"/>
    <p:sldId id="296" r:id="rId11"/>
    <p:sldId id="298" r:id="rId12"/>
    <p:sldId id="307" r:id="rId13"/>
    <p:sldId id="304" r:id="rId14"/>
    <p:sldId id="300" r:id="rId15"/>
    <p:sldId id="318" r:id="rId16"/>
    <p:sldId id="319" r:id="rId17"/>
    <p:sldId id="322" r:id="rId18"/>
    <p:sldId id="302" r:id="rId19"/>
    <p:sldId id="317" r:id="rId20"/>
    <p:sldId id="308" r:id="rId21"/>
    <p:sldId id="306" r:id="rId22"/>
    <p:sldId id="323" r:id="rId23"/>
    <p:sldId id="326" r:id="rId24"/>
    <p:sldId id="325" r:id="rId25"/>
    <p:sldId id="303" r:id="rId26"/>
    <p:sldId id="293" r:id="rId27"/>
  </p:sldIdLst>
  <p:sldSz cx="9144000" cy="5141913"/>
  <p:notesSz cx="6858000" cy="9144000"/>
  <p:custDataLst>
    <p:tags r:id="rId2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59" userDrawn="1">
          <p15:clr>
            <a:srgbClr val="A4A3A4"/>
          </p15:clr>
        </p15:guide>
        <p15:guide id="2" pos="57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20000"/>
    <a:srgbClr val="595959"/>
    <a:srgbClr val="A3A3A3"/>
    <a:srgbClr val="8F0000"/>
    <a:srgbClr val="640000"/>
    <a:srgbClr val="2E0000"/>
    <a:srgbClr val="4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autoAdjust="0"/>
    <p:restoredTop sz="95026" autoAdjust="0"/>
  </p:normalViewPr>
  <p:slideViewPr>
    <p:cSldViewPr showGuides="1">
      <p:cViewPr varScale="1">
        <p:scale>
          <a:sx n="140" d="100"/>
          <a:sy n="140" d="100"/>
        </p:scale>
        <p:origin x="120" y="354"/>
      </p:cViewPr>
      <p:guideLst>
        <p:guide orient="horz" pos="259"/>
        <p:guide pos="5760"/>
      </p:guideLst>
    </p:cSldViewPr>
  </p:slideViewPr>
  <p:outlineViewPr>
    <p:cViewPr>
      <p:scale>
        <a:sx n="33" d="100"/>
        <a:sy n="33" d="100"/>
      </p:scale>
      <p:origin x="0" y="0"/>
    </p:cViewPr>
  </p:outlineViewPr>
  <p:notesTextViewPr>
    <p:cViewPr>
      <p:scale>
        <a:sx n="1" d="1"/>
        <a:sy n="1" d="1"/>
      </p:scale>
      <p:origin x="0" y="0"/>
    </p:cViewPr>
  </p:notesTextViewPr>
  <p:sorterViewPr>
    <p:cViewPr>
      <p:scale>
        <a:sx n="186" d="100"/>
        <a:sy n="18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D0D155-6FFF-44D3-B00A-FBC2BAA11346}" type="datetimeFigureOut">
              <a:rPr lang="zh-CN" altLang="en-US" smtClean="0"/>
              <a:pPr/>
              <a:t>2023/9/10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99BDE4-701F-4D16-9C33-9FA6D2A570CE}" type="slidenum">
              <a:rPr lang="zh-CN" altLang="en-US" smtClean="0"/>
              <a:pPr/>
              <a:t>‹#›</a:t>
            </a:fld>
            <a:endParaRPr lang="zh-CN" altLang="en-US"/>
          </a:p>
        </p:txBody>
      </p:sp>
    </p:spTree>
    <p:extLst>
      <p:ext uri="{BB962C8B-B14F-4D97-AF65-F5344CB8AC3E}">
        <p14:creationId xmlns:p14="http://schemas.microsoft.com/office/powerpoint/2010/main" val="35673933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99BDE4-701F-4D16-9C33-9FA6D2A570CE}" type="slidenum">
              <a:rPr lang="zh-CN" altLang="en-US" smtClean="0"/>
              <a:pPr/>
              <a:t>1</a:t>
            </a:fld>
            <a:endParaRPr lang="zh-CN" altLang="en-US"/>
          </a:p>
        </p:txBody>
      </p:sp>
    </p:spTree>
    <p:extLst>
      <p:ext uri="{BB962C8B-B14F-4D97-AF65-F5344CB8AC3E}">
        <p14:creationId xmlns:p14="http://schemas.microsoft.com/office/powerpoint/2010/main" val="230754423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10</a:t>
            </a:fld>
            <a:endParaRPr lang="zh-CN" altLang="en-US"/>
          </a:p>
        </p:txBody>
      </p:sp>
    </p:spTree>
    <p:extLst>
      <p:ext uri="{BB962C8B-B14F-4D97-AF65-F5344CB8AC3E}">
        <p14:creationId xmlns:p14="http://schemas.microsoft.com/office/powerpoint/2010/main" val="1586086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99BDE4-701F-4D16-9C33-9FA6D2A570CE}" type="slidenum">
              <a:rPr lang="zh-CN" altLang="en-US" smtClean="0"/>
              <a:pPr/>
              <a:t>11</a:t>
            </a:fld>
            <a:endParaRPr lang="zh-CN" altLang="en-US"/>
          </a:p>
        </p:txBody>
      </p:sp>
    </p:spTree>
    <p:extLst>
      <p:ext uri="{BB962C8B-B14F-4D97-AF65-F5344CB8AC3E}">
        <p14:creationId xmlns:p14="http://schemas.microsoft.com/office/powerpoint/2010/main" val="13178596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12</a:t>
            </a:fld>
            <a:endParaRPr lang="zh-CN" altLang="en-US"/>
          </a:p>
        </p:txBody>
      </p:sp>
    </p:spTree>
    <p:extLst>
      <p:ext uri="{BB962C8B-B14F-4D97-AF65-F5344CB8AC3E}">
        <p14:creationId xmlns:p14="http://schemas.microsoft.com/office/powerpoint/2010/main" val="8344000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13</a:t>
            </a:fld>
            <a:endParaRPr lang="zh-CN" altLang="en-US"/>
          </a:p>
        </p:txBody>
      </p:sp>
    </p:spTree>
    <p:extLst>
      <p:ext uri="{BB962C8B-B14F-4D97-AF65-F5344CB8AC3E}">
        <p14:creationId xmlns:p14="http://schemas.microsoft.com/office/powerpoint/2010/main" val="2413988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14</a:t>
            </a:fld>
            <a:endParaRPr lang="zh-CN" altLang="en-US"/>
          </a:p>
        </p:txBody>
      </p:sp>
    </p:spTree>
    <p:extLst>
      <p:ext uri="{BB962C8B-B14F-4D97-AF65-F5344CB8AC3E}">
        <p14:creationId xmlns:p14="http://schemas.microsoft.com/office/powerpoint/2010/main" val="9854794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15</a:t>
            </a:fld>
            <a:endParaRPr lang="zh-CN" altLang="en-US"/>
          </a:p>
        </p:txBody>
      </p:sp>
    </p:spTree>
    <p:extLst>
      <p:ext uri="{BB962C8B-B14F-4D97-AF65-F5344CB8AC3E}">
        <p14:creationId xmlns:p14="http://schemas.microsoft.com/office/powerpoint/2010/main" val="215519908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16</a:t>
            </a:fld>
            <a:endParaRPr lang="zh-CN" altLang="en-US"/>
          </a:p>
        </p:txBody>
      </p:sp>
    </p:spTree>
    <p:extLst>
      <p:ext uri="{BB962C8B-B14F-4D97-AF65-F5344CB8AC3E}">
        <p14:creationId xmlns:p14="http://schemas.microsoft.com/office/powerpoint/2010/main" val="39729820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17</a:t>
            </a:fld>
            <a:endParaRPr lang="zh-CN" altLang="en-US"/>
          </a:p>
        </p:txBody>
      </p:sp>
    </p:spTree>
    <p:extLst>
      <p:ext uri="{BB962C8B-B14F-4D97-AF65-F5344CB8AC3E}">
        <p14:creationId xmlns:p14="http://schemas.microsoft.com/office/powerpoint/2010/main" val="2122577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18</a:t>
            </a:fld>
            <a:endParaRPr lang="zh-CN" altLang="en-US"/>
          </a:p>
        </p:txBody>
      </p:sp>
    </p:spTree>
    <p:extLst>
      <p:ext uri="{BB962C8B-B14F-4D97-AF65-F5344CB8AC3E}">
        <p14:creationId xmlns:p14="http://schemas.microsoft.com/office/powerpoint/2010/main" val="10542769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19</a:t>
            </a:fld>
            <a:endParaRPr lang="zh-CN" altLang="en-US"/>
          </a:p>
        </p:txBody>
      </p:sp>
    </p:spTree>
    <p:extLst>
      <p:ext uri="{BB962C8B-B14F-4D97-AF65-F5344CB8AC3E}">
        <p14:creationId xmlns:p14="http://schemas.microsoft.com/office/powerpoint/2010/main" val="1822568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99BDE4-701F-4D16-9C33-9FA6D2A570CE}" type="slidenum">
              <a:rPr lang="zh-CN" altLang="en-US" smtClean="0"/>
              <a:pPr/>
              <a:t>2</a:t>
            </a:fld>
            <a:endParaRPr lang="zh-CN" altLang="en-US"/>
          </a:p>
        </p:txBody>
      </p:sp>
    </p:spTree>
    <p:extLst>
      <p:ext uri="{BB962C8B-B14F-4D97-AF65-F5344CB8AC3E}">
        <p14:creationId xmlns:p14="http://schemas.microsoft.com/office/powerpoint/2010/main" val="12335072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20</a:t>
            </a:fld>
            <a:endParaRPr lang="zh-CN" altLang="en-US"/>
          </a:p>
        </p:txBody>
      </p:sp>
    </p:spTree>
    <p:extLst>
      <p:ext uri="{BB962C8B-B14F-4D97-AF65-F5344CB8AC3E}">
        <p14:creationId xmlns:p14="http://schemas.microsoft.com/office/powerpoint/2010/main" val="2011342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21</a:t>
            </a:fld>
            <a:endParaRPr lang="zh-CN" altLang="en-US"/>
          </a:p>
        </p:txBody>
      </p:sp>
    </p:spTree>
    <p:extLst>
      <p:ext uri="{BB962C8B-B14F-4D97-AF65-F5344CB8AC3E}">
        <p14:creationId xmlns:p14="http://schemas.microsoft.com/office/powerpoint/2010/main" val="2980277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22</a:t>
            </a:fld>
            <a:endParaRPr lang="zh-CN" altLang="en-US"/>
          </a:p>
        </p:txBody>
      </p:sp>
    </p:spTree>
    <p:extLst>
      <p:ext uri="{BB962C8B-B14F-4D97-AF65-F5344CB8AC3E}">
        <p14:creationId xmlns:p14="http://schemas.microsoft.com/office/powerpoint/2010/main" val="32490358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99BDE4-701F-4D16-9C33-9FA6D2A570CE}" type="slidenum">
              <a:rPr lang="zh-CN" altLang="en-US" smtClean="0"/>
              <a:pPr/>
              <a:t>23</a:t>
            </a:fld>
            <a:endParaRPr lang="zh-CN" altLang="en-US"/>
          </a:p>
        </p:txBody>
      </p:sp>
    </p:spTree>
    <p:extLst>
      <p:ext uri="{BB962C8B-B14F-4D97-AF65-F5344CB8AC3E}">
        <p14:creationId xmlns:p14="http://schemas.microsoft.com/office/powerpoint/2010/main" val="58098998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24</a:t>
            </a:fld>
            <a:endParaRPr lang="zh-CN" altLang="en-US"/>
          </a:p>
        </p:txBody>
      </p:sp>
    </p:spTree>
    <p:extLst>
      <p:ext uri="{BB962C8B-B14F-4D97-AF65-F5344CB8AC3E}">
        <p14:creationId xmlns:p14="http://schemas.microsoft.com/office/powerpoint/2010/main" val="41707582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25</a:t>
            </a:fld>
            <a:endParaRPr lang="zh-CN" altLang="en-US"/>
          </a:p>
        </p:txBody>
      </p:sp>
    </p:spTree>
    <p:extLst>
      <p:ext uri="{BB962C8B-B14F-4D97-AF65-F5344CB8AC3E}">
        <p14:creationId xmlns:p14="http://schemas.microsoft.com/office/powerpoint/2010/main" val="425110378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99BDE4-701F-4D16-9C33-9FA6D2A570CE}" type="slidenum">
              <a:rPr lang="zh-CN" altLang="en-US" smtClean="0"/>
              <a:pPr/>
              <a:t>26</a:t>
            </a:fld>
            <a:endParaRPr lang="zh-CN" altLang="en-US"/>
          </a:p>
        </p:txBody>
      </p:sp>
    </p:spTree>
    <p:extLst>
      <p:ext uri="{BB962C8B-B14F-4D97-AF65-F5344CB8AC3E}">
        <p14:creationId xmlns:p14="http://schemas.microsoft.com/office/powerpoint/2010/main" val="4050787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99BDE4-701F-4D16-9C33-9FA6D2A570CE}" type="slidenum">
              <a:rPr lang="zh-CN" altLang="en-US" smtClean="0"/>
              <a:pPr/>
              <a:t>3</a:t>
            </a:fld>
            <a:endParaRPr lang="zh-CN" altLang="en-US"/>
          </a:p>
        </p:txBody>
      </p:sp>
    </p:spTree>
    <p:extLst>
      <p:ext uri="{BB962C8B-B14F-4D97-AF65-F5344CB8AC3E}">
        <p14:creationId xmlns:p14="http://schemas.microsoft.com/office/powerpoint/2010/main" val="1234142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4</a:t>
            </a:fld>
            <a:endParaRPr lang="zh-CN" altLang="en-US"/>
          </a:p>
        </p:txBody>
      </p:sp>
    </p:spTree>
    <p:extLst>
      <p:ext uri="{BB962C8B-B14F-4D97-AF65-F5344CB8AC3E}">
        <p14:creationId xmlns:p14="http://schemas.microsoft.com/office/powerpoint/2010/main" val="1691212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5</a:t>
            </a:fld>
            <a:endParaRPr lang="zh-CN" altLang="en-US"/>
          </a:p>
        </p:txBody>
      </p:sp>
    </p:spTree>
    <p:extLst>
      <p:ext uri="{BB962C8B-B14F-4D97-AF65-F5344CB8AC3E}">
        <p14:creationId xmlns:p14="http://schemas.microsoft.com/office/powerpoint/2010/main" val="2301840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6</a:t>
            </a:fld>
            <a:endParaRPr lang="zh-CN" altLang="en-US"/>
          </a:p>
        </p:txBody>
      </p:sp>
    </p:spTree>
    <p:extLst>
      <p:ext uri="{BB962C8B-B14F-4D97-AF65-F5344CB8AC3E}">
        <p14:creationId xmlns:p14="http://schemas.microsoft.com/office/powerpoint/2010/main" val="3592248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7</a:t>
            </a:fld>
            <a:endParaRPr lang="zh-CN" altLang="en-US"/>
          </a:p>
        </p:txBody>
      </p:sp>
    </p:spTree>
    <p:extLst>
      <p:ext uri="{BB962C8B-B14F-4D97-AF65-F5344CB8AC3E}">
        <p14:creationId xmlns:p14="http://schemas.microsoft.com/office/powerpoint/2010/main" val="2904047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7499BDE4-701F-4D16-9C33-9FA6D2A570CE}" type="slidenum">
              <a:rPr lang="zh-CN" altLang="en-US" smtClean="0"/>
              <a:pPr/>
              <a:t>8</a:t>
            </a:fld>
            <a:endParaRPr lang="zh-CN" altLang="en-US"/>
          </a:p>
        </p:txBody>
      </p:sp>
    </p:spTree>
    <p:extLst>
      <p:ext uri="{BB962C8B-B14F-4D97-AF65-F5344CB8AC3E}">
        <p14:creationId xmlns:p14="http://schemas.microsoft.com/office/powerpoint/2010/main" val="126057945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BB55655B-22E0-4F5D-A514-9BE064801694}" type="slidenum">
              <a:rPr lang="zh-CN" altLang="en-US" smtClean="0"/>
              <a:pPr/>
              <a:t>9</a:t>
            </a:fld>
            <a:endParaRPr lang="zh-CN" altLang="en-US"/>
          </a:p>
        </p:txBody>
      </p:sp>
    </p:spTree>
    <p:extLst>
      <p:ext uri="{BB962C8B-B14F-4D97-AF65-F5344CB8AC3E}">
        <p14:creationId xmlns:p14="http://schemas.microsoft.com/office/powerpoint/2010/main" val="16782220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퍼포먼스 마케터의 템플릿 1">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1597326"/>
            <a:ext cx="7772400" cy="1102179"/>
          </a:xfrm>
        </p:spPr>
        <p:txBody>
          <a:bodyPr/>
          <a:lstStyle/>
          <a:p>
            <a:endParaRPr lang="zh-CN" altLang="en-US" dirty="0"/>
          </a:p>
        </p:txBody>
      </p:sp>
      <p:sp>
        <p:nvSpPr>
          <p:cNvPr id="3" name="副标题 2"/>
          <p:cNvSpPr>
            <a:spLocks noGrp="1"/>
          </p:cNvSpPr>
          <p:nvPr>
            <p:ph type="subTitle" idx="1"/>
          </p:nvPr>
        </p:nvSpPr>
        <p:spPr>
          <a:xfrm>
            <a:off x="1371600" y="2913751"/>
            <a:ext cx="6400800" cy="1314044"/>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endParaRPr lang="zh-CN" altLang="en-US" dirty="0"/>
          </a:p>
        </p:txBody>
      </p:sp>
      <p:sp>
        <p:nvSpPr>
          <p:cNvPr id="4" name="日期占位符 3"/>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19565739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퍼포먼스 마케터의 템플릿 10">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竖排文字占位符 2"/>
          <p:cNvSpPr>
            <a:spLocks noGrp="1"/>
          </p:cNvSpPr>
          <p:nvPr>
            <p:ph type="body" orient="vert" idx="1"/>
          </p:nvPr>
        </p:nvSpPr>
        <p:spPr/>
        <p:txBody>
          <a:bodyPr vert="eaVert"/>
          <a:lstStyle/>
          <a:p>
            <a:pPr lvl="0"/>
            <a:endParaRPr lang="zh-CN" altLang="en-US" dirty="0"/>
          </a:p>
        </p:txBody>
      </p:sp>
      <p:sp>
        <p:nvSpPr>
          <p:cNvPr id="4" name="日期占位符 3"/>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530594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퍼포먼스 마케터의 템플릿 11">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05915"/>
            <a:ext cx="2057400" cy="4387290"/>
          </a:xfrm>
        </p:spPr>
        <p:txBody>
          <a:bodyPr vert="eaVert"/>
          <a:lstStyle/>
          <a:p>
            <a:endParaRPr lang="zh-CN" altLang="en-US" dirty="0"/>
          </a:p>
        </p:txBody>
      </p:sp>
      <p:sp>
        <p:nvSpPr>
          <p:cNvPr id="3" name="竖排文字占位符 2"/>
          <p:cNvSpPr>
            <a:spLocks noGrp="1"/>
          </p:cNvSpPr>
          <p:nvPr>
            <p:ph type="body" orient="vert" idx="1"/>
          </p:nvPr>
        </p:nvSpPr>
        <p:spPr>
          <a:xfrm>
            <a:off x="457200" y="205915"/>
            <a:ext cx="6019800" cy="4387290"/>
          </a:xfrm>
        </p:spPr>
        <p:txBody>
          <a:bodyPr vert="eaVert"/>
          <a:lstStyle/>
          <a:p>
            <a:pPr lvl="0"/>
            <a:endParaRPr lang="zh-CN" altLang="en-US" dirty="0"/>
          </a:p>
        </p:txBody>
      </p:sp>
      <p:sp>
        <p:nvSpPr>
          <p:cNvPr id="4" name="日期占位符 3"/>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34437754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퍼포먼스 마케터의 템플릿 2">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idx="1"/>
          </p:nvPr>
        </p:nvSpPr>
        <p:spPr/>
        <p:txBody>
          <a:bodyPr/>
          <a:lstStyle/>
          <a:p>
            <a:pPr lvl="0"/>
            <a:endParaRPr lang="zh-CN" altLang="en-US" dirty="0"/>
          </a:p>
        </p:txBody>
      </p:sp>
      <p:sp>
        <p:nvSpPr>
          <p:cNvPr id="4" name="日期占位符 3"/>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12069908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퍼포먼스 마케터의 템플릿 3">
    <p:spTree>
      <p:nvGrpSpPr>
        <p:cNvPr id="1" name=""/>
        <p:cNvGrpSpPr/>
        <p:nvPr/>
      </p:nvGrpSpPr>
      <p:grpSpPr>
        <a:xfrm>
          <a:off x="0" y="0"/>
          <a:ext cx="0" cy="0"/>
          <a:chOff x="0" y="0"/>
          <a:chExt cx="0" cy="0"/>
        </a:xfrm>
      </p:grpSpPr>
      <p:sp>
        <p:nvSpPr>
          <p:cNvPr id="2" name="标题 1"/>
          <p:cNvSpPr>
            <a:spLocks noGrp="1"/>
          </p:cNvSpPr>
          <p:nvPr>
            <p:ph type="title"/>
          </p:nvPr>
        </p:nvSpPr>
        <p:spPr>
          <a:xfrm>
            <a:off x="722313" y="3304156"/>
            <a:ext cx="7772400" cy="1021241"/>
          </a:xfrm>
        </p:spPr>
        <p:txBody>
          <a:bodyPr anchor="t"/>
          <a:lstStyle>
            <a:lvl1pPr algn="l">
              <a:defRPr sz="4000" b="1" cap="all"/>
            </a:lvl1pPr>
          </a:lstStyle>
          <a:p>
            <a:endParaRPr lang="zh-CN" altLang="en-US" dirty="0"/>
          </a:p>
        </p:txBody>
      </p:sp>
      <p:sp>
        <p:nvSpPr>
          <p:cNvPr id="3" name="文本占位符 2"/>
          <p:cNvSpPr>
            <a:spLocks noGrp="1"/>
          </p:cNvSpPr>
          <p:nvPr>
            <p:ph type="body" idx="1"/>
          </p:nvPr>
        </p:nvSpPr>
        <p:spPr>
          <a:xfrm>
            <a:off x="722313" y="2179363"/>
            <a:ext cx="7772400" cy="1124793"/>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endParaRPr lang="zh-CN" altLang="en-US" dirty="0"/>
          </a:p>
        </p:txBody>
      </p:sp>
      <p:sp>
        <p:nvSpPr>
          <p:cNvPr id="4" name="日期占位符 3"/>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20289902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퍼포먼스 마케터의 템플릿 4">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内容占位符 2"/>
          <p:cNvSpPr>
            <a:spLocks noGrp="1"/>
          </p:cNvSpPr>
          <p:nvPr>
            <p:ph sz="half" idx="1"/>
          </p:nvPr>
        </p:nvSpPr>
        <p:spPr>
          <a:xfrm>
            <a:off x="457200" y="1199780"/>
            <a:ext cx="4038600" cy="3393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zh-CN" altLang="en-US" dirty="0"/>
          </a:p>
        </p:txBody>
      </p:sp>
      <p:sp>
        <p:nvSpPr>
          <p:cNvPr id="4" name="内容占位符 3"/>
          <p:cNvSpPr>
            <a:spLocks noGrp="1"/>
          </p:cNvSpPr>
          <p:nvPr>
            <p:ph sz="half" idx="2"/>
          </p:nvPr>
        </p:nvSpPr>
        <p:spPr>
          <a:xfrm>
            <a:off x="4648200" y="1199780"/>
            <a:ext cx="4038600" cy="3393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zh-CN" altLang="en-US" dirty="0"/>
          </a:p>
        </p:txBody>
      </p:sp>
      <p:sp>
        <p:nvSpPr>
          <p:cNvPr id="5" name="日期占位符 4"/>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39425666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퍼포먼스 마케터의 템플릿 5">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endParaRPr lang="zh-CN" altLang="en-US" dirty="0"/>
          </a:p>
        </p:txBody>
      </p:sp>
      <p:sp>
        <p:nvSpPr>
          <p:cNvPr id="3" name="文本占位符 2"/>
          <p:cNvSpPr>
            <a:spLocks noGrp="1"/>
          </p:cNvSpPr>
          <p:nvPr>
            <p:ph type="body" idx="1"/>
          </p:nvPr>
        </p:nvSpPr>
        <p:spPr>
          <a:xfrm>
            <a:off x="457200" y="1150980"/>
            <a:ext cx="4040188" cy="47967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zh-CN" altLang="en-US" dirty="0"/>
          </a:p>
        </p:txBody>
      </p:sp>
      <p:sp>
        <p:nvSpPr>
          <p:cNvPr id="4" name="内容占位符 3"/>
          <p:cNvSpPr>
            <a:spLocks noGrp="1"/>
          </p:cNvSpPr>
          <p:nvPr>
            <p:ph sz="half" idx="2"/>
          </p:nvPr>
        </p:nvSpPr>
        <p:spPr>
          <a:xfrm>
            <a:off x="457200" y="1630653"/>
            <a:ext cx="4040188" cy="296255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endParaRPr lang="zh-CN" altLang="en-US" dirty="0"/>
          </a:p>
        </p:txBody>
      </p:sp>
      <p:sp>
        <p:nvSpPr>
          <p:cNvPr id="5" name="文本占位符 4"/>
          <p:cNvSpPr>
            <a:spLocks noGrp="1"/>
          </p:cNvSpPr>
          <p:nvPr>
            <p:ph type="body" sz="quarter" idx="3"/>
          </p:nvPr>
        </p:nvSpPr>
        <p:spPr>
          <a:xfrm>
            <a:off x="4645026" y="1150980"/>
            <a:ext cx="4041775" cy="47967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zh-CN" altLang="en-US" dirty="0"/>
          </a:p>
        </p:txBody>
      </p:sp>
      <p:sp>
        <p:nvSpPr>
          <p:cNvPr id="6" name="内容占位符 5"/>
          <p:cNvSpPr>
            <a:spLocks noGrp="1"/>
          </p:cNvSpPr>
          <p:nvPr>
            <p:ph sz="quarter" idx="4"/>
          </p:nvPr>
        </p:nvSpPr>
        <p:spPr>
          <a:xfrm>
            <a:off x="4645026" y="1630653"/>
            <a:ext cx="4041775" cy="296255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endParaRPr lang="zh-CN" altLang="en-US" dirty="0"/>
          </a:p>
        </p:txBody>
      </p:sp>
      <p:sp>
        <p:nvSpPr>
          <p:cNvPr id="7" name="日期占位符 6"/>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2434892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퍼포먼스 마케터의 템플릿 6">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lang="zh-CN" altLang="en-US" dirty="0"/>
          </a:p>
        </p:txBody>
      </p:sp>
      <p:sp>
        <p:nvSpPr>
          <p:cNvPr id="3" name="日期占位符 2"/>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36192019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퍼포먼스 마케터의 템플릿 7">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3326187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퍼포먼스 마케터의 템플릿 8">
    <p:spTree>
      <p:nvGrpSpPr>
        <p:cNvPr id="1" name=""/>
        <p:cNvGrpSpPr/>
        <p:nvPr/>
      </p:nvGrpSpPr>
      <p:grpSpPr>
        <a:xfrm>
          <a:off x="0" y="0"/>
          <a:ext cx="0" cy="0"/>
          <a:chOff x="0" y="0"/>
          <a:chExt cx="0" cy="0"/>
        </a:xfrm>
      </p:grpSpPr>
      <p:sp>
        <p:nvSpPr>
          <p:cNvPr id="2" name="标题 1"/>
          <p:cNvSpPr>
            <a:spLocks noGrp="1"/>
          </p:cNvSpPr>
          <p:nvPr>
            <p:ph type="title"/>
          </p:nvPr>
        </p:nvSpPr>
        <p:spPr>
          <a:xfrm>
            <a:off x="457201" y="204724"/>
            <a:ext cx="3008313" cy="871269"/>
          </a:xfrm>
        </p:spPr>
        <p:txBody>
          <a:bodyPr anchor="b"/>
          <a:lstStyle>
            <a:lvl1pPr algn="l">
              <a:defRPr sz="2000" b="1"/>
            </a:lvl1pPr>
          </a:lstStyle>
          <a:p>
            <a:endParaRPr lang="zh-CN" altLang="en-US" dirty="0"/>
          </a:p>
        </p:txBody>
      </p:sp>
      <p:sp>
        <p:nvSpPr>
          <p:cNvPr id="3" name="内容占位符 2"/>
          <p:cNvSpPr>
            <a:spLocks noGrp="1"/>
          </p:cNvSpPr>
          <p:nvPr>
            <p:ph idx="1"/>
          </p:nvPr>
        </p:nvSpPr>
        <p:spPr>
          <a:xfrm>
            <a:off x="3575050" y="204725"/>
            <a:ext cx="5111750" cy="438848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endParaRPr lang="zh-CN" altLang="en-US" dirty="0"/>
          </a:p>
        </p:txBody>
      </p:sp>
      <p:sp>
        <p:nvSpPr>
          <p:cNvPr id="4" name="文本占位符 3"/>
          <p:cNvSpPr>
            <a:spLocks noGrp="1"/>
          </p:cNvSpPr>
          <p:nvPr>
            <p:ph type="body" sz="half" idx="2"/>
          </p:nvPr>
        </p:nvSpPr>
        <p:spPr>
          <a:xfrm>
            <a:off x="457201" y="1075993"/>
            <a:ext cx="3008313" cy="351721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zh-CN" altLang="en-US" dirty="0"/>
          </a:p>
        </p:txBody>
      </p:sp>
      <p:sp>
        <p:nvSpPr>
          <p:cNvPr id="5" name="日期占位符 4"/>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4126066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퍼포먼스 마케터의 템플릿 9">
    <p:spTree>
      <p:nvGrpSpPr>
        <p:cNvPr id="1" name=""/>
        <p:cNvGrpSpPr/>
        <p:nvPr/>
      </p:nvGrpSpPr>
      <p:grpSpPr>
        <a:xfrm>
          <a:off x="0" y="0"/>
          <a:ext cx="0" cy="0"/>
          <a:chOff x="0" y="0"/>
          <a:chExt cx="0" cy="0"/>
        </a:xfrm>
      </p:grpSpPr>
      <p:sp>
        <p:nvSpPr>
          <p:cNvPr id="2" name="标题 1"/>
          <p:cNvSpPr>
            <a:spLocks noGrp="1"/>
          </p:cNvSpPr>
          <p:nvPr>
            <p:ph type="title"/>
          </p:nvPr>
        </p:nvSpPr>
        <p:spPr>
          <a:xfrm>
            <a:off x="1792288" y="3599339"/>
            <a:ext cx="5486400" cy="424922"/>
          </a:xfrm>
        </p:spPr>
        <p:txBody>
          <a:bodyPr anchor="b"/>
          <a:lstStyle>
            <a:lvl1pPr algn="l">
              <a:defRPr sz="2000" b="1"/>
            </a:lvl1pPr>
          </a:lstStyle>
          <a:p>
            <a:endParaRPr lang="zh-CN" altLang="en-US" dirty="0"/>
          </a:p>
        </p:txBody>
      </p:sp>
      <p:sp>
        <p:nvSpPr>
          <p:cNvPr id="3" name="图片占位符 2"/>
          <p:cNvSpPr>
            <a:spLocks noGrp="1"/>
          </p:cNvSpPr>
          <p:nvPr>
            <p:ph type="pic" idx="1"/>
          </p:nvPr>
        </p:nvSpPr>
        <p:spPr>
          <a:xfrm>
            <a:off x="1792288" y="459439"/>
            <a:ext cx="5486400" cy="308514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4024262"/>
            <a:ext cx="5486400" cy="60346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endParaRPr lang="zh-CN" altLang="en-US" dirty="0"/>
          </a:p>
        </p:txBody>
      </p:sp>
      <p:sp>
        <p:nvSpPr>
          <p:cNvPr id="5" name="日期占位符 4"/>
          <p:cNvSpPr>
            <a:spLocks noGrp="1"/>
          </p:cNvSpPr>
          <p:nvPr>
            <p:ph type="dt" sz="half" idx="10"/>
          </p:nvPr>
        </p:nvSpPr>
        <p:spPr/>
        <p:txBody>
          <a:bodyPr/>
          <a:lstStyle/>
          <a:p>
            <a:fld id="{4841D870-8283-4DD2-9937-AECF23EF6CEF}" type="datetimeFigureOut">
              <a:rPr lang="zh-CN" altLang="en-US" smtClean="0"/>
              <a:pPr/>
              <a:t>2023/9/10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14903146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05915"/>
            <a:ext cx="8229600" cy="856986"/>
          </a:xfrm>
          <a:prstGeom prst="rect">
            <a:avLst/>
          </a:prstGeom>
        </p:spPr>
        <p:txBody>
          <a:bodyPr vert="horz" lIns="91440" tIns="45720" rIns="91440" bIns="45720" rtlCol="0" anchor="ctr">
            <a:normAutofit/>
          </a:bodyPr>
          <a:lstStyle/>
          <a:p>
            <a:endParaRPr lang="zh-CN" altLang="en-US" dirty="0"/>
          </a:p>
        </p:txBody>
      </p:sp>
      <p:sp>
        <p:nvSpPr>
          <p:cNvPr id="3" name="文本占位符 2"/>
          <p:cNvSpPr>
            <a:spLocks noGrp="1"/>
          </p:cNvSpPr>
          <p:nvPr>
            <p:ph type="body" idx="1"/>
          </p:nvPr>
        </p:nvSpPr>
        <p:spPr>
          <a:xfrm>
            <a:off x="457200" y="1199780"/>
            <a:ext cx="8229600" cy="3393425"/>
          </a:xfrm>
          <a:prstGeom prst="rect">
            <a:avLst/>
          </a:prstGeom>
        </p:spPr>
        <p:txBody>
          <a:bodyPr vert="horz" lIns="91440" tIns="45720" rIns="91440" bIns="45720" rtlCol="0">
            <a:normAutofit/>
          </a:bodyPr>
          <a:lstStyle/>
          <a:p>
            <a:pPr lvl="0"/>
            <a:endParaRPr lang="zh-CN" altLang="en-US" dirty="0"/>
          </a:p>
        </p:txBody>
      </p:sp>
      <p:sp>
        <p:nvSpPr>
          <p:cNvPr id="4" name="日期占位符 3"/>
          <p:cNvSpPr>
            <a:spLocks noGrp="1"/>
          </p:cNvSpPr>
          <p:nvPr>
            <p:ph type="dt" sz="half" idx="2"/>
          </p:nvPr>
        </p:nvSpPr>
        <p:spPr>
          <a:xfrm>
            <a:off x="457200" y="4765792"/>
            <a:ext cx="2133600" cy="273759"/>
          </a:xfrm>
          <a:prstGeom prst="rect">
            <a:avLst/>
          </a:prstGeom>
        </p:spPr>
        <p:txBody>
          <a:bodyPr vert="horz" lIns="91440" tIns="45720" rIns="91440" bIns="45720" rtlCol="0" anchor="ctr"/>
          <a:lstStyle>
            <a:lvl1pPr algn="l">
              <a:defRPr sz="1200">
                <a:solidFill>
                  <a:schemeClr val="tx1">
                    <a:tint val="75000"/>
                  </a:schemeClr>
                </a:solidFill>
              </a:defRPr>
            </a:lvl1pPr>
          </a:lstStyle>
          <a:p>
            <a:fld id="{4841D870-8283-4DD2-9937-AECF23EF6CEF}" type="datetimeFigureOut">
              <a:rPr lang="zh-CN" altLang="en-US" smtClean="0"/>
              <a:pPr/>
              <a:t>2023/9/10</a:t>
            </a:fld>
            <a:endParaRPr lang="zh-CN" altLang="en-US"/>
          </a:p>
        </p:txBody>
      </p:sp>
      <p:sp>
        <p:nvSpPr>
          <p:cNvPr id="5" name="页脚占位符 4"/>
          <p:cNvSpPr>
            <a:spLocks noGrp="1"/>
          </p:cNvSpPr>
          <p:nvPr>
            <p:ph type="ftr" sz="quarter" idx="3"/>
          </p:nvPr>
        </p:nvSpPr>
        <p:spPr>
          <a:xfrm>
            <a:off x="3124200" y="4765792"/>
            <a:ext cx="2895600" cy="273759"/>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4765792"/>
            <a:ext cx="2133600" cy="273759"/>
          </a:xfrm>
          <a:prstGeom prst="rect">
            <a:avLst/>
          </a:prstGeom>
        </p:spPr>
        <p:txBody>
          <a:bodyPr vert="horz" lIns="91440" tIns="45720" rIns="91440" bIns="45720" rtlCol="0" anchor="ctr"/>
          <a:lstStyle>
            <a:lvl1pPr algn="r">
              <a:defRPr sz="1200">
                <a:solidFill>
                  <a:schemeClr val="tx1">
                    <a:tint val="75000"/>
                  </a:schemeClr>
                </a:solidFill>
              </a:defRPr>
            </a:lvl1pPr>
          </a:lstStyle>
          <a:p>
            <a:fld id="{3A0DCBA0-A312-46AB-8163-AF5776386EF4}" type="slidenum">
              <a:rPr lang="zh-CN" altLang="en-US" smtClean="0"/>
              <a:pPr/>
              <a:t>‹#›</a:t>
            </a:fld>
            <a:endParaRPr lang="zh-CN" altLang="en-US"/>
          </a:p>
        </p:txBody>
      </p:sp>
    </p:spTree>
    <p:extLst>
      <p:ext uri="{BB962C8B-B14F-4D97-AF65-F5344CB8AC3E}">
        <p14:creationId xmlns:p14="http://schemas.microsoft.com/office/powerpoint/2010/main" val="1680850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 Id="rId9"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hyperlink" Target="http://www.kigam.re.kr/"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hyperlink" Target="https://amnesty.or.kr/campaign/climate_crisis/"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hyperlink" Target="https://www.iea.org/reports/world-energy-outlook-2021"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6444208" y="-1"/>
            <a:ext cx="2699792" cy="5101053"/>
            <a:chOff x="8501831" y="0"/>
            <a:chExt cx="3690171" cy="6972300"/>
          </a:xfrm>
        </p:grpSpPr>
        <p:cxnSp>
          <p:nvCxnSpPr>
            <p:cNvPr id="58" name="直接连接符 30"/>
            <p:cNvCxnSpPr>
              <a:stCxn id="114" idx="1"/>
            </p:cNvCxnSpPr>
            <p:nvPr/>
          </p:nvCxnSpPr>
          <p:spPr>
            <a:xfrm flipH="1" flipV="1">
              <a:off x="8543130" y="3109994"/>
              <a:ext cx="38392" cy="6803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31"/>
            <p:cNvCxnSpPr/>
            <p:nvPr/>
          </p:nvCxnSpPr>
          <p:spPr>
            <a:xfrm flipH="1" flipV="1">
              <a:off x="11116131" y="299356"/>
              <a:ext cx="637852" cy="54247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32"/>
            <p:cNvCxnSpPr>
              <a:stCxn id="90" idx="5"/>
            </p:cNvCxnSpPr>
            <p:nvPr/>
          </p:nvCxnSpPr>
          <p:spPr>
            <a:xfrm>
              <a:off x="10601740" y="2701567"/>
              <a:ext cx="310223" cy="7028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33"/>
            <p:cNvCxnSpPr/>
            <p:nvPr/>
          </p:nvCxnSpPr>
          <p:spPr>
            <a:xfrm flipH="1">
              <a:off x="9571705" y="2652252"/>
              <a:ext cx="912555" cy="106004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34"/>
            <p:cNvCxnSpPr/>
            <p:nvPr/>
          </p:nvCxnSpPr>
          <p:spPr>
            <a:xfrm>
              <a:off x="9903314" y="2542640"/>
              <a:ext cx="625191" cy="3587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35"/>
            <p:cNvCxnSpPr>
              <a:endCxn id="68" idx="0"/>
            </p:cNvCxnSpPr>
            <p:nvPr/>
          </p:nvCxnSpPr>
          <p:spPr>
            <a:xfrm flipH="1">
              <a:off x="8591527" y="2268794"/>
              <a:ext cx="476888" cy="69260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36"/>
            <p:cNvCxnSpPr>
              <a:endCxn id="70" idx="7"/>
            </p:cNvCxnSpPr>
            <p:nvPr/>
          </p:nvCxnSpPr>
          <p:spPr>
            <a:xfrm flipH="1">
              <a:off x="9613588" y="2618225"/>
              <a:ext cx="292364" cy="105590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37"/>
            <p:cNvCxnSpPr/>
            <p:nvPr/>
          </p:nvCxnSpPr>
          <p:spPr>
            <a:xfrm flipH="1">
              <a:off x="8572500" y="2574773"/>
              <a:ext cx="1376903" cy="53037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38"/>
            <p:cNvCxnSpPr/>
            <p:nvPr/>
          </p:nvCxnSpPr>
          <p:spPr>
            <a:xfrm>
              <a:off x="8610600" y="3048000"/>
              <a:ext cx="938784" cy="7277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椭圆 39"/>
            <p:cNvSpPr/>
            <p:nvPr/>
          </p:nvSpPr>
          <p:spPr>
            <a:xfrm>
              <a:off x="8501831" y="2961401"/>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40"/>
            <p:cNvSpPr/>
            <p:nvPr/>
          </p:nvSpPr>
          <p:spPr>
            <a:xfrm>
              <a:off x="9793134" y="2461956"/>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41"/>
            <p:cNvSpPr/>
            <p:nvPr/>
          </p:nvSpPr>
          <p:spPr>
            <a:xfrm>
              <a:off x="9491699" y="36532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1" name="直接连接符 42"/>
            <p:cNvCxnSpPr>
              <a:endCxn id="69" idx="1"/>
            </p:cNvCxnSpPr>
            <p:nvPr/>
          </p:nvCxnSpPr>
          <p:spPr>
            <a:xfrm>
              <a:off x="9083163" y="2298290"/>
              <a:ext cx="746588" cy="2002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椭圆 43"/>
            <p:cNvSpPr/>
            <p:nvPr/>
          </p:nvSpPr>
          <p:spPr>
            <a:xfrm>
              <a:off x="8996722" y="22327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3" name="直接连接符 44"/>
            <p:cNvCxnSpPr>
              <a:endCxn id="70" idx="5"/>
            </p:cNvCxnSpPr>
            <p:nvPr/>
          </p:nvCxnSpPr>
          <p:spPr>
            <a:xfrm flipH="1">
              <a:off x="9613588" y="3419168"/>
              <a:ext cx="1283630" cy="355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45"/>
            <p:cNvCxnSpPr/>
            <p:nvPr/>
          </p:nvCxnSpPr>
          <p:spPr>
            <a:xfrm flipH="1" flipV="1">
              <a:off x="10926195" y="3421143"/>
              <a:ext cx="767432" cy="6617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46"/>
            <p:cNvCxnSpPr/>
            <p:nvPr/>
          </p:nvCxnSpPr>
          <p:spPr>
            <a:xfrm flipV="1">
              <a:off x="11000453" y="2032819"/>
              <a:ext cx="235974" cy="13568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47"/>
            <p:cNvCxnSpPr>
              <a:stCxn id="72" idx="7"/>
            </p:cNvCxnSpPr>
            <p:nvPr/>
          </p:nvCxnSpPr>
          <p:spPr>
            <a:xfrm flipV="1">
              <a:off x="9128797" y="1524002"/>
              <a:ext cx="929603" cy="73145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48"/>
            <p:cNvCxnSpPr>
              <a:stCxn id="69" idx="0"/>
            </p:cNvCxnSpPr>
            <p:nvPr/>
          </p:nvCxnSpPr>
          <p:spPr>
            <a:xfrm flipV="1">
              <a:off x="9918152" y="1504950"/>
              <a:ext cx="140248" cy="95700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49"/>
            <p:cNvCxnSpPr/>
            <p:nvPr/>
          </p:nvCxnSpPr>
          <p:spPr>
            <a:xfrm flipV="1">
              <a:off x="10028903" y="971550"/>
              <a:ext cx="296197" cy="60837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50"/>
            <p:cNvCxnSpPr/>
            <p:nvPr/>
          </p:nvCxnSpPr>
          <p:spPr>
            <a:xfrm flipH="1" flipV="1">
              <a:off x="10058400" y="1543050"/>
              <a:ext cx="484854" cy="106557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51"/>
            <p:cNvCxnSpPr>
              <a:endCxn id="89" idx="3"/>
            </p:cNvCxnSpPr>
            <p:nvPr/>
          </p:nvCxnSpPr>
          <p:spPr>
            <a:xfrm flipV="1">
              <a:off x="10295603" y="380847"/>
              <a:ext cx="747099" cy="6085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52"/>
            <p:cNvCxnSpPr>
              <a:stCxn id="89" idx="7"/>
            </p:cNvCxnSpPr>
            <p:nvPr/>
          </p:nvCxnSpPr>
          <p:spPr>
            <a:xfrm flipV="1">
              <a:off x="11169552" y="0"/>
              <a:ext cx="508098" cy="25399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53"/>
            <p:cNvCxnSpPr>
              <a:stCxn id="87" idx="0"/>
            </p:cNvCxnSpPr>
            <p:nvPr/>
          </p:nvCxnSpPr>
          <p:spPr>
            <a:xfrm flipH="1" flipV="1">
              <a:off x="11087100" y="342900"/>
              <a:ext cx="34865" cy="74689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54"/>
            <p:cNvCxnSpPr/>
            <p:nvPr/>
          </p:nvCxnSpPr>
          <p:spPr>
            <a:xfrm flipH="1" flipV="1">
              <a:off x="10363200" y="952500"/>
              <a:ext cx="800100" cy="1905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直接连接符 55"/>
            <p:cNvCxnSpPr>
              <a:stCxn id="90" idx="7"/>
            </p:cNvCxnSpPr>
            <p:nvPr/>
          </p:nvCxnSpPr>
          <p:spPr>
            <a:xfrm flipV="1">
              <a:off x="10601740" y="1085850"/>
              <a:ext cx="523460" cy="148886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56"/>
            <p:cNvCxnSpPr/>
            <p:nvPr/>
          </p:nvCxnSpPr>
          <p:spPr>
            <a:xfrm flipV="1">
              <a:off x="10134600" y="1143000"/>
              <a:ext cx="952500" cy="400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6" name="椭圆 57"/>
            <p:cNvSpPr/>
            <p:nvPr/>
          </p:nvSpPr>
          <p:spPr>
            <a:xfrm>
              <a:off x="10006049" y="14815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58"/>
            <p:cNvSpPr/>
            <p:nvPr/>
          </p:nvSpPr>
          <p:spPr>
            <a:xfrm>
              <a:off x="11044597" y="10897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椭圆 59"/>
            <p:cNvSpPr/>
            <p:nvPr/>
          </p:nvSpPr>
          <p:spPr>
            <a:xfrm>
              <a:off x="10269384" y="870619"/>
              <a:ext cx="174497" cy="17449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椭圆 60"/>
            <p:cNvSpPr/>
            <p:nvPr/>
          </p:nvSpPr>
          <p:spPr>
            <a:xfrm>
              <a:off x="11016431" y="227726"/>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椭圆 61"/>
            <p:cNvSpPr/>
            <p:nvPr/>
          </p:nvSpPr>
          <p:spPr>
            <a:xfrm>
              <a:off x="10448619" y="2548446"/>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1" name="直接连接符 62"/>
            <p:cNvCxnSpPr/>
            <p:nvPr/>
          </p:nvCxnSpPr>
          <p:spPr>
            <a:xfrm flipH="1" flipV="1">
              <a:off x="11742057" y="0"/>
              <a:ext cx="14514" cy="84182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63"/>
            <p:cNvCxnSpPr>
              <a:stCxn id="87" idx="6"/>
            </p:cNvCxnSpPr>
            <p:nvPr/>
          </p:nvCxnSpPr>
          <p:spPr>
            <a:xfrm flipV="1">
              <a:off x="11199333" y="841829"/>
              <a:ext cx="554650" cy="32533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64"/>
            <p:cNvCxnSpPr/>
            <p:nvPr/>
          </p:nvCxnSpPr>
          <p:spPr>
            <a:xfrm flipH="1" flipV="1">
              <a:off x="11753983" y="841829"/>
              <a:ext cx="438019" cy="33382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直接连接符 65"/>
            <p:cNvCxnSpPr>
              <a:endCxn id="87" idx="6"/>
            </p:cNvCxnSpPr>
            <p:nvPr/>
          </p:nvCxnSpPr>
          <p:spPr>
            <a:xfrm flipH="1" flipV="1">
              <a:off x="11199333" y="1167160"/>
              <a:ext cx="992667" cy="3752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直接连接符 66"/>
            <p:cNvCxnSpPr>
              <a:endCxn id="87" idx="4"/>
            </p:cNvCxnSpPr>
            <p:nvPr/>
          </p:nvCxnSpPr>
          <p:spPr>
            <a:xfrm flipH="1" flipV="1">
              <a:off x="11121965" y="1244528"/>
              <a:ext cx="141121" cy="80198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直接连接符 67"/>
            <p:cNvCxnSpPr/>
            <p:nvPr/>
          </p:nvCxnSpPr>
          <p:spPr>
            <a:xfrm flipV="1">
              <a:off x="11205029" y="1277258"/>
              <a:ext cx="986971" cy="71119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直接连接符 68"/>
            <p:cNvCxnSpPr/>
            <p:nvPr/>
          </p:nvCxnSpPr>
          <p:spPr>
            <a:xfrm>
              <a:off x="11219543" y="1988458"/>
              <a:ext cx="566057" cy="37737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69"/>
            <p:cNvCxnSpPr/>
            <p:nvPr/>
          </p:nvCxnSpPr>
          <p:spPr>
            <a:xfrm flipH="1">
              <a:off x="11829144" y="1901371"/>
              <a:ext cx="362856" cy="44994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70"/>
            <p:cNvCxnSpPr/>
            <p:nvPr/>
          </p:nvCxnSpPr>
          <p:spPr>
            <a:xfrm>
              <a:off x="11814629" y="2365829"/>
              <a:ext cx="377371" cy="85634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直接连接符 71"/>
            <p:cNvCxnSpPr/>
            <p:nvPr/>
          </p:nvCxnSpPr>
          <p:spPr>
            <a:xfrm flipH="1">
              <a:off x="11640457" y="2380343"/>
              <a:ext cx="188687" cy="7112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72"/>
            <p:cNvCxnSpPr/>
            <p:nvPr/>
          </p:nvCxnSpPr>
          <p:spPr>
            <a:xfrm flipH="1">
              <a:off x="10972801" y="3077029"/>
              <a:ext cx="595085" cy="3918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73"/>
            <p:cNvCxnSpPr/>
            <p:nvPr/>
          </p:nvCxnSpPr>
          <p:spPr>
            <a:xfrm>
              <a:off x="11611429" y="3149600"/>
              <a:ext cx="159657" cy="98697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直接连接符 74"/>
            <p:cNvCxnSpPr/>
            <p:nvPr/>
          </p:nvCxnSpPr>
          <p:spPr>
            <a:xfrm>
              <a:off x="11292114" y="2061029"/>
              <a:ext cx="275773" cy="103051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直接连接符 75"/>
            <p:cNvCxnSpPr>
              <a:stCxn id="117" idx="3"/>
              <a:endCxn id="90" idx="7"/>
            </p:cNvCxnSpPr>
            <p:nvPr/>
          </p:nvCxnSpPr>
          <p:spPr>
            <a:xfrm flipH="1">
              <a:off x="10601740" y="2047367"/>
              <a:ext cx="614743" cy="5273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直接连接符 76"/>
            <p:cNvCxnSpPr>
              <a:stCxn id="70" idx="3"/>
            </p:cNvCxnSpPr>
            <p:nvPr/>
          </p:nvCxnSpPr>
          <p:spPr>
            <a:xfrm flipH="1">
              <a:off x="8667750" y="3775106"/>
              <a:ext cx="844862" cy="1584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接连接符 77"/>
            <p:cNvCxnSpPr>
              <a:stCxn id="115" idx="1"/>
            </p:cNvCxnSpPr>
            <p:nvPr/>
          </p:nvCxnSpPr>
          <p:spPr>
            <a:xfrm flipH="1" flipV="1">
              <a:off x="8610600" y="3790950"/>
              <a:ext cx="311261" cy="97542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接连接符 78"/>
            <p:cNvCxnSpPr>
              <a:endCxn id="70" idx="4"/>
            </p:cNvCxnSpPr>
            <p:nvPr/>
          </p:nvCxnSpPr>
          <p:spPr>
            <a:xfrm flipV="1">
              <a:off x="8991600" y="3796019"/>
              <a:ext cx="571500" cy="108078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79"/>
            <p:cNvCxnSpPr>
              <a:endCxn id="70" idx="4"/>
            </p:cNvCxnSpPr>
            <p:nvPr/>
          </p:nvCxnSpPr>
          <p:spPr>
            <a:xfrm flipH="1" flipV="1">
              <a:off x="9563100" y="3796019"/>
              <a:ext cx="609600" cy="62358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接连接符 80"/>
            <p:cNvCxnSpPr/>
            <p:nvPr/>
          </p:nvCxnSpPr>
          <p:spPr>
            <a:xfrm flipV="1">
              <a:off x="10191750" y="3451534"/>
              <a:ext cx="742950" cy="9680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81"/>
            <p:cNvCxnSpPr/>
            <p:nvPr/>
          </p:nvCxnSpPr>
          <p:spPr>
            <a:xfrm flipH="1">
              <a:off x="9029700" y="4419600"/>
              <a:ext cx="1143000" cy="40005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82"/>
            <p:cNvCxnSpPr>
              <a:stCxn id="118" idx="3"/>
            </p:cNvCxnSpPr>
            <p:nvPr/>
          </p:nvCxnSpPr>
          <p:spPr>
            <a:xfrm flipV="1">
              <a:off x="11089483" y="4133850"/>
              <a:ext cx="645317" cy="61861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83"/>
            <p:cNvCxnSpPr/>
            <p:nvPr/>
          </p:nvCxnSpPr>
          <p:spPr>
            <a:xfrm>
              <a:off x="10248900" y="4419600"/>
              <a:ext cx="895350" cy="24765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84"/>
            <p:cNvCxnSpPr/>
            <p:nvPr/>
          </p:nvCxnSpPr>
          <p:spPr>
            <a:xfrm>
              <a:off x="10972800" y="3600450"/>
              <a:ext cx="152400" cy="10477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4" name="椭圆 85"/>
            <p:cNvSpPr/>
            <p:nvPr/>
          </p:nvSpPr>
          <p:spPr>
            <a:xfrm>
              <a:off x="8544905" y="3753727"/>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椭圆 86"/>
            <p:cNvSpPr/>
            <p:nvPr/>
          </p:nvSpPr>
          <p:spPr>
            <a:xfrm>
              <a:off x="8895590" y="4740103"/>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椭圆 87"/>
            <p:cNvSpPr/>
            <p:nvPr/>
          </p:nvSpPr>
          <p:spPr>
            <a:xfrm>
              <a:off x="11774524" y="22816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椭圆 88"/>
            <p:cNvSpPr/>
            <p:nvPr/>
          </p:nvSpPr>
          <p:spPr>
            <a:xfrm>
              <a:off x="11193822" y="19152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椭圆 89"/>
            <p:cNvSpPr/>
            <p:nvPr/>
          </p:nvSpPr>
          <p:spPr>
            <a:xfrm>
              <a:off x="11066822" y="46203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椭圆 90"/>
            <p:cNvSpPr/>
            <p:nvPr/>
          </p:nvSpPr>
          <p:spPr>
            <a:xfrm>
              <a:off x="11672924" y="40342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91"/>
            <p:cNvSpPr/>
            <p:nvPr/>
          </p:nvSpPr>
          <p:spPr>
            <a:xfrm>
              <a:off x="10121900" y="4351239"/>
              <a:ext cx="174497" cy="17449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92"/>
            <p:cNvSpPr/>
            <p:nvPr/>
          </p:nvSpPr>
          <p:spPr>
            <a:xfrm>
              <a:off x="11503947" y="3007646"/>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93"/>
            <p:cNvSpPr/>
            <p:nvPr/>
          </p:nvSpPr>
          <p:spPr>
            <a:xfrm>
              <a:off x="10860401" y="3340772"/>
              <a:ext cx="250036" cy="2500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3" name="直接连接符 95"/>
            <p:cNvCxnSpPr>
              <a:endCxn id="118" idx="4"/>
            </p:cNvCxnSpPr>
            <p:nvPr/>
          </p:nvCxnSpPr>
          <p:spPr>
            <a:xfrm flipV="1">
              <a:off x="10553700" y="4775128"/>
              <a:ext cx="590490" cy="6334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接连接符 109"/>
            <p:cNvCxnSpPr>
              <a:endCxn id="120" idx="4"/>
            </p:cNvCxnSpPr>
            <p:nvPr/>
          </p:nvCxnSpPr>
          <p:spPr>
            <a:xfrm flipH="1" flipV="1">
              <a:off x="10209149" y="4525736"/>
              <a:ext cx="325501" cy="88287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10"/>
            <p:cNvCxnSpPr>
              <a:stCxn id="115" idx="6"/>
            </p:cNvCxnSpPr>
            <p:nvPr/>
          </p:nvCxnSpPr>
          <p:spPr>
            <a:xfrm>
              <a:off x="9074982" y="4829799"/>
              <a:ext cx="1478718" cy="57881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接连接符 113"/>
            <p:cNvCxnSpPr>
              <a:stCxn id="115" idx="4"/>
            </p:cNvCxnSpPr>
            <p:nvPr/>
          </p:nvCxnSpPr>
          <p:spPr>
            <a:xfrm>
              <a:off x="8985286" y="4919495"/>
              <a:ext cx="806414" cy="96695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15"/>
            <p:cNvCxnSpPr>
              <a:endCxn id="152" idx="7"/>
            </p:cNvCxnSpPr>
            <p:nvPr/>
          </p:nvCxnSpPr>
          <p:spPr>
            <a:xfrm flipH="1">
              <a:off x="9870763" y="5408613"/>
              <a:ext cx="682937" cy="4924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8" name="直接连接符 116"/>
            <p:cNvCxnSpPr>
              <a:stCxn id="118" idx="5"/>
            </p:cNvCxnSpPr>
            <p:nvPr/>
          </p:nvCxnSpPr>
          <p:spPr>
            <a:xfrm>
              <a:off x="11198897" y="4752467"/>
              <a:ext cx="231103" cy="12482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17"/>
            <p:cNvCxnSpPr/>
            <p:nvPr/>
          </p:nvCxnSpPr>
          <p:spPr>
            <a:xfrm>
              <a:off x="10648950" y="5408613"/>
              <a:ext cx="762000" cy="6302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直接连接符 118"/>
            <p:cNvCxnSpPr>
              <a:stCxn id="118" idx="6"/>
            </p:cNvCxnSpPr>
            <p:nvPr/>
          </p:nvCxnSpPr>
          <p:spPr>
            <a:xfrm>
              <a:off x="11221558" y="4697760"/>
              <a:ext cx="970442" cy="21714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直接连接符 119"/>
            <p:cNvCxnSpPr>
              <a:stCxn id="119" idx="5"/>
            </p:cNvCxnSpPr>
            <p:nvPr/>
          </p:nvCxnSpPr>
          <p:spPr>
            <a:xfrm>
              <a:off x="11794813" y="4156106"/>
              <a:ext cx="397187" cy="81594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接连接符 120"/>
            <p:cNvCxnSpPr>
              <a:stCxn id="121" idx="6"/>
            </p:cNvCxnSpPr>
            <p:nvPr/>
          </p:nvCxnSpPr>
          <p:spPr>
            <a:xfrm>
              <a:off x="11753983" y="3132664"/>
              <a:ext cx="438017" cy="22013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接连接符 122"/>
            <p:cNvCxnSpPr>
              <a:stCxn id="119" idx="7"/>
            </p:cNvCxnSpPr>
            <p:nvPr/>
          </p:nvCxnSpPr>
          <p:spPr>
            <a:xfrm flipV="1">
              <a:off x="11794813" y="3352802"/>
              <a:ext cx="397187" cy="70232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接连接符 124"/>
            <p:cNvCxnSpPr>
              <a:stCxn id="118" idx="6"/>
            </p:cNvCxnSpPr>
            <p:nvPr/>
          </p:nvCxnSpPr>
          <p:spPr>
            <a:xfrm>
              <a:off x="11221558" y="4697760"/>
              <a:ext cx="570392" cy="71085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26"/>
            <p:cNvCxnSpPr/>
            <p:nvPr/>
          </p:nvCxnSpPr>
          <p:spPr>
            <a:xfrm flipV="1">
              <a:off x="11449050" y="5408613"/>
              <a:ext cx="342900" cy="5730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27"/>
            <p:cNvCxnSpPr/>
            <p:nvPr/>
          </p:nvCxnSpPr>
          <p:spPr>
            <a:xfrm flipV="1">
              <a:off x="11791950" y="4895850"/>
              <a:ext cx="400050" cy="51276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直接连接符 128"/>
            <p:cNvCxnSpPr/>
            <p:nvPr/>
          </p:nvCxnSpPr>
          <p:spPr>
            <a:xfrm>
              <a:off x="10591800" y="5408613"/>
              <a:ext cx="114300" cy="10493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直接连接符 129"/>
            <p:cNvCxnSpPr/>
            <p:nvPr/>
          </p:nvCxnSpPr>
          <p:spPr>
            <a:xfrm flipH="1">
              <a:off x="9486900" y="5905500"/>
              <a:ext cx="323850" cy="9525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直接连接符 130"/>
            <p:cNvCxnSpPr>
              <a:stCxn id="115" idx="3"/>
            </p:cNvCxnSpPr>
            <p:nvPr/>
          </p:nvCxnSpPr>
          <p:spPr>
            <a:xfrm>
              <a:off x="8921861" y="4893224"/>
              <a:ext cx="545989" cy="19647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直接连接符 131"/>
            <p:cNvCxnSpPr/>
            <p:nvPr/>
          </p:nvCxnSpPr>
          <p:spPr>
            <a:xfrm flipH="1">
              <a:off x="9525000" y="6457950"/>
              <a:ext cx="1123950" cy="400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直接连接符 132"/>
            <p:cNvCxnSpPr/>
            <p:nvPr/>
          </p:nvCxnSpPr>
          <p:spPr>
            <a:xfrm flipH="1" flipV="1">
              <a:off x="9810750" y="5924550"/>
              <a:ext cx="838200" cy="5143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 name="直接连接符 133"/>
            <p:cNvCxnSpPr/>
            <p:nvPr/>
          </p:nvCxnSpPr>
          <p:spPr>
            <a:xfrm flipH="1">
              <a:off x="10687050" y="6076950"/>
              <a:ext cx="723900" cy="3524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直接连接符 134"/>
            <p:cNvCxnSpPr/>
            <p:nvPr/>
          </p:nvCxnSpPr>
          <p:spPr>
            <a:xfrm>
              <a:off x="11791950" y="5408613"/>
              <a:ext cx="133350" cy="10493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直接连接符 135"/>
            <p:cNvCxnSpPr/>
            <p:nvPr/>
          </p:nvCxnSpPr>
          <p:spPr>
            <a:xfrm>
              <a:off x="11468100" y="6115050"/>
              <a:ext cx="400050" cy="400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36"/>
            <p:cNvCxnSpPr/>
            <p:nvPr/>
          </p:nvCxnSpPr>
          <p:spPr>
            <a:xfrm>
              <a:off x="10706100" y="6438900"/>
              <a:ext cx="1200150" cy="1143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37"/>
            <p:cNvCxnSpPr/>
            <p:nvPr/>
          </p:nvCxnSpPr>
          <p:spPr>
            <a:xfrm>
              <a:off x="10668000" y="6534150"/>
              <a:ext cx="361950" cy="3238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38"/>
            <p:cNvCxnSpPr/>
            <p:nvPr/>
          </p:nvCxnSpPr>
          <p:spPr>
            <a:xfrm flipV="1">
              <a:off x="11144250" y="6572250"/>
              <a:ext cx="742950" cy="2857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39"/>
            <p:cNvCxnSpPr/>
            <p:nvPr/>
          </p:nvCxnSpPr>
          <p:spPr>
            <a:xfrm>
              <a:off x="11906250" y="6496050"/>
              <a:ext cx="285750" cy="3619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6"/>
            <p:cNvCxnSpPr/>
            <p:nvPr/>
          </p:nvCxnSpPr>
          <p:spPr>
            <a:xfrm flipV="1">
              <a:off x="11906250" y="5886450"/>
              <a:ext cx="285750" cy="6096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0" name="椭圆 147"/>
            <p:cNvSpPr/>
            <p:nvPr/>
          </p:nvSpPr>
          <p:spPr>
            <a:xfrm>
              <a:off x="10581515" y="6378857"/>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48"/>
            <p:cNvSpPr/>
            <p:nvPr/>
          </p:nvSpPr>
          <p:spPr>
            <a:xfrm>
              <a:off x="10422251" y="5283595"/>
              <a:ext cx="250036" cy="2500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9748874" y="588013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11844374" y="6442112"/>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椭圆 153"/>
            <p:cNvSpPr/>
            <p:nvPr/>
          </p:nvSpPr>
          <p:spPr>
            <a:xfrm>
              <a:off x="11294397" y="5903246"/>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椭圆 154"/>
            <p:cNvSpPr/>
            <p:nvPr/>
          </p:nvSpPr>
          <p:spPr>
            <a:xfrm>
              <a:off x="9393551" y="6722264"/>
              <a:ext cx="250036" cy="2500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5220072" y="914772"/>
            <a:ext cx="2222812" cy="2923236"/>
            <a:chOff x="1078816" y="964066"/>
            <a:chExt cx="2222812" cy="2923236"/>
          </a:xfrm>
        </p:grpSpPr>
        <p:sp>
          <p:nvSpPr>
            <p:cNvPr id="21" name="Freeform 7"/>
            <p:cNvSpPr>
              <a:spLocks/>
            </p:cNvSpPr>
            <p:nvPr/>
          </p:nvSpPr>
          <p:spPr bwMode="auto">
            <a:xfrm>
              <a:off x="1078816" y="2540257"/>
              <a:ext cx="696716" cy="1019561"/>
            </a:xfrm>
            <a:custGeom>
              <a:avLst/>
              <a:gdLst>
                <a:gd name="T0" fmla="*/ 94 w 375"/>
                <a:gd name="T1" fmla="*/ 0 h 549"/>
                <a:gd name="T2" fmla="*/ 11 w 375"/>
                <a:gd name="T3" fmla="*/ 12 h 549"/>
                <a:gd name="T4" fmla="*/ 0 w 375"/>
                <a:gd name="T5" fmla="*/ 127 h 549"/>
                <a:gd name="T6" fmla="*/ 174 w 375"/>
                <a:gd name="T7" fmla="*/ 549 h 549"/>
                <a:gd name="T8" fmla="*/ 375 w 375"/>
                <a:gd name="T9" fmla="*/ 280 h 549"/>
                <a:gd name="T10" fmla="*/ 94 w 375"/>
                <a:gd name="T11" fmla="*/ 0 h 549"/>
              </a:gdLst>
              <a:ahLst/>
              <a:cxnLst>
                <a:cxn ang="0">
                  <a:pos x="T0" y="T1"/>
                </a:cxn>
                <a:cxn ang="0">
                  <a:pos x="T2" y="T3"/>
                </a:cxn>
                <a:cxn ang="0">
                  <a:pos x="T4" y="T5"/>
                </a:cxn>
                <a:cxn ang="0">
                  <a:pos x="T6" y="T7"/>
                </a:cxn>
                <a:cxn ang="0">
                  <a:pos x="T8" y="T9"/>
                </a:cxn>
                <a:cxn ang="0">
                  <a:pos x="T10" y="T11"/>
                </a:cxn>
              </a:cxnLst>
              <a:rect l="0" t="0" r="r" b="b"/>
              <a:pathLst>
                <a:path w="375" h="549">
                  <a:moveTo>
                    <a:pt x="94" y="0"/>
                  </a:moveTo>
                  <a:cubicBezTo>
                    <a:pt x="65" y="0"/>
                    <a:pt x="37" y="4"/>
                    <a:pt x="11" y="12"/>
                  </a:cubicBezTo>
                  <a:cubicBezTo>
                    <a:pt x="3" y="49"/>
                    <a:pt x="0" y="87"/>
                    <a:pt x="0" y="127"/>
                  </a:cubicBezTo>
                  <a:cubicBezTo>
                    <a:pt x="0" y="291"/>
                    <a:pt x="66" y="441"/>
                    <a:pt x="174" y="549"/>
                  </a:cubicBezTo>
                  <a:cubicBezTo>
                    <a:pt x="290" y="514"/>
                    <a:pt x="375" y="407"/>
                    <a:pt x="375" y="280"/>
                  </a:cubicBezTo>
                  <a:cubicBezTo>
                    <a:pt x="375" y="125"/>
                    <a:pt x="249" y="0"/>
                    <a:pt x="94" y="0"/>
                  </a:cubicBezTo>
                  <a:close/>
                </a:path>
              </a:pathLst>
            </a:cu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2" name="Freeform 8"/>
            <p:cNvSpPr>
              <a:spLocks/>
            </p:cNvSpPr>
            <p:nvPr/>
          </p:nvSpPr>
          <p:spPr bwMode="auto">
            <a:xfrm>
              <a:off x="1088093" y="2231327"/>
              <a:ext cx="600234" cy="615077"/>
            </a:xfrm>
            <a:custGeom>
              <a:avLst/>
              <a:gdLst>
                <a:gd name="T0" fmla="*/ 158 w 323"/>
                <a:gd name="T1" fmla="*/ 0 h 331"/>
                <a:gd name="T2" fmla="*/ 51 w 323"/>
                <a:gd name="T3" fmla="*/ 38 h 331"/>
                <a:gd name="T4" fmla="*/ 0 w 323"/>
                <a:gd name="T5" fmla="*/ 216 h 331"/>
                <a:gd name="T6" fmla="*/ 158 w 323"/>
                <a:gd name="T7" fmla="*/ 331 h 331"/>
                <a:gd name="T8" fmla="*/ 323 w 323"/>
                <a:gd name="T9" fmla="*/ 166 h 331"/>
                <a:gd name="T10" fmla="*/ 158 w 323"/>
                <a:gd name="T11" fmla="*/ 0 h 331"/>
              </a:gdLst>
              <a:ahLst/>
              <a:cxnLst>
                <a:cxn ang="0">
                  <a:pos x="T0" y="T1"/>
                </a:cxn>
                <a:cxn ang="0">
                  <a:pos x="T2" y="T3"/>
                </a:cxn>
                <a:cxn ang="0">
                  <a:pos x="T4" y="T5"/>
                </a:cxn>
                <a:cxn ang="0">
                  <a:pos x="T6" y="T7"/>
                </a:cxn>
                <a:cxn ang="0">
                  <a:pos x="T8" y="T9"/>
                </a:cxn>
                <a:cxn ang="0">
                  <a:pos x="T10" y="T11"/>
                </a:cxn>
              </a:cxnLst>
              <a:rect l="0" t="0" r="r" b="b"/>
              <a:pathLst>
                <a:path w="323" h="331">
                  <a:moveTo>
                    <a:pt x="158" y="0"/>
                  </a:moveTo>
                  <a:cubicBezTo>
                    <a:pt x="117" y="0"/>
                    <a:pt x="80" y="14"/>
                    <a:pt x="51" y="38"/>
                  </a:cubicBezTo>
                  <a:cubicBezTo>
                    <a:pt x="25" y="94"/>
                    <a:pt x="8" y="153"/>
                    <a:pt x="0" y="216"/>
                  </a:cubicBezTo>
                  <a:cubicBezTo>
                    <a:pt x="21" y="283"/>
                    <a:pt x="84" y="331"/>
                    <a:pt x="158" y="331"/>
                  </a:cubicBezTo>
                  <a:cubicBezTo>
                    <a:pt x="249" y="331"/>
                    <a:pt x="323" y="257"/>
                    <a:pt x="323" y="166"/>
                  </a:cubicBezTo>
                  <a:cubicBezTo>
                    <a:pt x="323" y="74"/>
                    <a:pt x="249" y="0"/>
                    <a:pt x="158" y="0"/>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3" name="Oval 9"/>
            <p:cNvSpPr>
              <a:spLocks noChangeArrowheads="1"/>
            </p:cNvSpPr>
            <p:nvPr/>
          </p:nvSpPr>
          <p:spPr bwMode="auto">
            <a:xfrm>
              <a:off x="1530616" y="2179723"/>
              <a:ext cx="506964" cy="507925"/>
            </a:xfrm>
            <a:prstGeom prst="ellipse">
              <a:avLst/>
            </a:prstGeom>
            <a:solidFill>
              <a:schemeClr val="accent5">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4" name="Oval 10"/>
            <p:cNvSpPr>
              <a:spLocks noChangeArrowheads="1"/>
            </p:cNvSpPr>
            <p:nvPr/>
          </p:nvSpPr>
          <p:spPr bwMode="auto">
            <a:xfrm>
              <a:off x="2050137" y="1993832"/>
              <a:ext cx="576113" cy="574257"/>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Oval 11"/>
            <p:cNvSpPr>
              <a:spLocks noChangeArrowheads="1"/>
            </p:cNvSpPr>
            <p:nvPr/>
          </p:nvSpPr>
          <p:spPr bwMode="auto">
            <a:xfrm>
              <a:off x="1688327" y="1950229"/>
              <a:ext cx="413762" cy="412834"/>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Oval 12"/>
            <p:cNvSpPr>
              <a:spLocks noChangeArrowheads="1"/>
            </p:cNvSpPr>
            <p:nvPr/>
          </p:nvSpPr>
          <p:spPr bwMode="auto">
            <a:xfrm>
              <a:off x="1955510" y="1555021"/>
              <a:ext cx="256050" cy="25605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7" name="Oval 13"/>
            <p:cNvSpPr>
              <a:spLocks noChangeArrowheads="1"/>
            </p:cNvSpPr>
            <p:nvPr/>
          </p:nvSpPr>
          <p:spPr bwMode="auto">
            <a:xfrm>
              <a:off x="2389682" y="1158887"/>
              <a:ext cx="86278" cy="87205"/>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8" name="Oval 14"/>
            <p:cNvSpPr>
              <a:spLocks noChangeArrowheads="1"/>
            </p:cNvSpPr>
            <p:nvPr/>
          </p:nvSpPr>
          <p:spPr bwMode="auto">
            <a:xfrm>
              <a:off x="1532470" y="1755408"/>
              <a:ext cx="85350" cy="85350"/>
            </a:xfrm>
            <a:prstGeom prst="ellipse">
              <a:avLst/>
            </a:pr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9" name="Oval 15"/>
            <p:cNvSpPr>
              <a:spLocks noChangeArrowheads="1"/>
            </p:cNvSpPr>
            <p:nvPr/>
          </p:nvSpPr>
          <p:spPr bwMode="auto">
            <a:xfrm>
              <a:off x="2068691" y="1905698"/>
              <a:ext cx="87205" cy="88133"/>
            </a:xfrm>
            <a:prstGeom prst="ellipse">
              <a:avLst/>
            </a:pr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 name="Freeform 16"/>
            <p:cNvSpPr>
              <a:spLocks/>
            </p:cNvSpPr>
            <p:nvPr/>
          </p:nvSpPr>
          <p:spPr bwMode="auto">
            <a:xfrm>
              <a:off x="1673483" y="1653359"/>
              <a:ext cx="376653" cy="377581"/>
            </a:xfrm>
            <a:custGeom>
              <a:avLst/>
              <a:gdLst>
                <a:gd name="T0" fmla="*/ 201 w 203"/>
                <a:gd name="T1" fmla="*/ 98 h 203"/>
                <a:gd name="T2" fmla="*/ 105 w 203"/>
                <a:gd name="T3" fmla="*/ 201 h 203"/>
                <a:gd name="T4" fmla="*/ 1 w 203"/>
                <a:gd name="T5" fmla="*/ 105 h 203"/>
                <a:gd name="T6" fmla="*/ 98 w 203"/>
                <a:gd name="T7" fmla="*/ 1 h 203"/>
                <a:gd name="T8" fmla="*/ 201 w 203"/>
                <a:gd name="T9" fmla="*/ 98 h 203"/>
              </a:gdLst>
              <a:ahLst/>
              <a:cxnLst>
                <a:cxn ang="0">
                  <a:pos x="T0" y="T1"/>
                </a:cxn>
                <a:cxn ang="0">
                  <a:pos x="T2" y="T3"/>
                </a:cxn>
                <a:cxn ang="0">
                  <a:pos x="T4" y="T5"/>
                </a:cxn>
                <a:cxn ang="0">
                  <a:pos x="T6" y="T7"/>
                </a:cxn>
                <a:cxn ang="0">
                  <a:pos x="T8" y="T9"/>
                </a:cxn>
              </a:cxnLst>
              <a:rect l="0" t="0" r="r" b="b"/>
              <a:pathLst>
                <a:path w="203" h="203">
                  <a:moveTo>
                    <a:pt x="201" y="98"/>
                  </a:moveTo>
                  <a:cubicBezTo>
                    <a:pt x="203" y="153"/>
                    <a:pt x="160" y="200"/>
                    <a:pt x="105" y="201"/>
                  </a:cubicBezTo>
                  <a:cubicBezTo>
                    <a:pt x="49" y="203"/>
                    <a:pt x="3" y="160"/>
                    <a:pt x="1" y="105"/>
                  </a:cubicBezTo>
                  <a:cubicBezTo>
                    <a:pt x="0" y="49"/>
                    <a:pt x="43" y="3"/>
                    <a:pt x="98" y="1"/>
                  </a:cubicBezTo>
                  <a:cubicBezTo>
                    <a:pt x="153" y="0"/>
                    <a:pt x="200" y="43"/>
                    <a:pt x="201" y="98"/>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Oval 17"/>
            <p:cNvSpPr>
              <a:spLocks noChangeArrowheads="1"/>
            </p:cNvSpPr>
            <p:nvPr/>
          </p:nvSpPr>
          <p:spPr bwMode="auto">
            <a:xfrm>
              <a:off x="1504639" y="1901988"/>
              <a:ext cx="141013" cy="143796"/>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2" name="Oval 18"/>
            <p:cNvSpPr>
              <a:spLocks noChangeArrowheads="1"/>
            </p:cNvSpPr>
            <p:nvPr/>
          </p:nvSpPr>
          <p:spPr bwMode="auto">
            <a:xfrm>
              <a:off x="2167029" y="964066"/>
              <a:ext cx="142869" cy="142868"/>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3" name="Oval 19"/>
            <p:cNvSpPr>
              <a:spLocks noChangeArrowheads="1"/>
            </p:cNvSpPr>
            <p:nvPr/>
          </p:nvSpPr>
          <p:spPr bwMode="auto">
            <a:xfrm>
              <a:off x="2276500" y="1307321"/>
              <a:ext cx="312641" cy="312641"/>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4" name="Oval 20"/>
            <p:cNvSpPr>
              <a:spLocks noChangeArrowheads="1"/>
            </p:cNvSpPr>
            <p:nvPr/>
          </p:nvSpPr>
          <p:spPr bwMode="auto">
            <a:xfrm>
              <a:off x="2276500" y="1816638"/>
              <a:ext cx="312641" cy="314496"/>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5" name="Oval 21"/>
            <p:cNvSpPr>
              <a:spLocks noChangeArrowheads="1"/>
            </p:cNvSpPr>
            <p:nvPr/>
          </p:nvSpPr>
          <p:spPr bwMode="auto">
            <a:xfrm>
              <a:off x="2754274" y="1514202"/>
              <a:ext cx="141013" cy="141013"/>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6" name="Freeform 22"/>
            <p:cNvSpPr>
              <a:spLocks/>
            </p:cNvSpPr>
            <p:nvPr/>
          </p:nvSpPr>
          <p:spPr bwMode="auto">
            <a:xfrm>
              <a:off x="2947240" y="2064338"/>
              <a:ext cx="348822" cy="600233"/>
            </a:xfrm>
            <a:custGeom>
              <a:avLst/>
              <a:gdLst>
                <a:gd name="T0" fmla="*/ 0 w 188"/>
                <a:gd name="T1" fmla="*/ 132 h 323"/>
                <a:gd name="T2" fmla="*/ 188 w 188"/>
                <a:gd name="T3" fmla="*/ 323 h 323"/>
                <a:gd name="T4" fmla="*/ 53 w 188"/>
                <a:gd name="T5" fmla="*/ 0 h 323"/>
                <a:gd name="T6" fmla="*/ 0 w 188"/>
                <a:gd name="T7" fmla="*/ 132 h 323"/>
              </a:gdLst>
              <a:ahLst/>
              <a:cxnLst>
                <a:cxn ang="0">
                  <a:pos x="T0" y="T1"/>
                </a:cxn>
                <a:cxn ang="0">
                  <a:pos x="T2" y="T3"/>
                </a:cxn>
                <a:cxn ang="0">
                  <a:pos x="T4" y="T5"/>
                </a:cxn>
                <a:cxn ang="0">
                  <a:pos x="T6" y="T7"/>
                </a:cxn>
              </a:cxnLst>
              <a:rect l="0" t="0" r="r" b="b"/>
              <a:pathLst>
                <a:path w="188" h="323">
                  <a:moveTo>
                    <a:pt x="0" y="132"/>
                  </a:moveTo>
                  <a:cubicBezTo>
                    <a:pt x="0" y="237"/>
                    <a:pt x="84" y="321"/>
                    <a:pt x="188" y="323"/>
                  </a:cubicBezTo>
                  <a:cubicBezTo>
                    <a:pt x="176" y="201"/>
                    <a:pt x="127" y="89"/>
                    <a:pt x="53" y="0"/>
                  </a:cubicBezTo>
                  <a:cubicBezTo>
                    <a:pt x="20" y="34"/>
                    <a:pt x="0" y="81"/>
                    <a:pt x="0" y="132"/>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23"/>
            <p:cNvSpPr>
              <a:spLocks/>
            </p:cNvSpPr>
            <p:nvPr/>
          </p:nvSpPr>
          <p:spPr bwMode="auto">
            <a:xfrm>
              <a:off x="2563165" y="2261014"/>
              <a:ext cx="738463" cy="894319"/>
            </a:xfrm>
            <a:custGeom>
              <a:avLst/>
              <a:gdLst>
                <a:gd name="T0" fmla="*/ 0 w 398"/>
                <a:gd name="T1" fmla="*/ 241 h 481"/>
                <a:gd name="T2" fmla="*/ 241 w 398"/>
                <a:gd name="T3" fmla="*/ 481 h 481"/>
                <a:gd name="T4" fmla="*/ 375 w 398"/>
                <a:gd name="T5" fmla="*/ 440 h 481"/>
                <a:gd name="T6" fmla="*/ 398 w 398"/>
                <a:gd name="T7" fmla="*/ 277 h 481"/>
                <a:gd name="T8" fmla="*/ 342 w 398"/>
                <a:gd name="T9" fmla="*/ 22 h 481"/>
                <a:gd name="T10" fmla="*/ 241 w 398"/>
                <a:gd name="T11" fmla="*/ 0 h 481"/>
                <a:gd name="T12" fmla="*/ 0 w 398"/>
                <a:gd name="T13" fmla="*/ 241 h 481"/>
              </a:gdLst>
              <a:ahLst/>
              <a:cxnLst>
                <a:cxn ang="0">
                  <a:pos x="T0" y="T1"/>
                </a:cxn>
                <a:cxn ang="0">
                  <a:pos x="T2" y="T3"/>
                </a:cxn>
                <a:cxn ang="0">
                  <a:pos x="T4" y="T5"/>
                </a:cxn>
                <a:cxn ang="0">
                  <a:pos x="T6" y="T7"/>
                </a:cxn>
                <a:cxn ang="0">
                  <a:pos x="T8" y="T9"/>
                </a:cxn>
                <a:cxn ang="0">
                  <a:pos x="T10" y="T11"/>
                </a:cxn>
                <a:cxn ang="0">
                  <a:pos x="T12" y="T13"/>
                </a:cxn>
              </a:cxnLst>
              <a:rect l="0" t="0" r="r" b="b"/>
              <a:pathLst>
                <a:path w="398" h="481">
                  <a:moveTo>
                    <a:pt x="0" y="241"/>
                  </a:moveTo>
                  <a:cubicBezTo>
                    <a:pt x="0" y="374"/>
                    <a:pt x="108" y="481"/>
                    <a:pt x="241" y="481"/>
                  </a:cubicBezTo>
                  <a:cubicBezTo>
                    <a:pt x="291" y="481"/>
                    <a:pt x="337" y="466"/>
                    <a:pt x="375" y="440"/>
                  </a:cubicBezTo>
                  <a:cubicBezTo>
                    <a:pt x="390" y="388"/>
                    <a:pt x="398" y="333"/>
                    <a:pt x="398" y="277"/>
                  </a:cubicBezTo>
                  <a:cubicBezTo>
                    <a:pt x="398" y="186"/>
                    <a:pt x="378" y="100"/>
                    <a:pt x="342" y="22"/>
                  </a:cubicBezTo>
                  <a:cubicBezTo>
                    <a:pt x="311" y="8"/>
                    <a:pt x="277" y="0"/>
                    <a:pt x="241" y="0"/>
                  </a:cubicBezTo>
                  <a:cubicBezTo>
                    <a:pt x="108" y="0"/>
                    <a:pt x="0" y="108"/>
                    <a:pt x="0" y="241"/>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8" name="Freeform 24"/>
            <p:cNvSpPr>
              <a:spLocks/>
            </p:cNvSpPr>
            <p:nvPr/>
          </p:nvSpPr>
          <p:spPr bwMode="auto">
            <a:xfrm>
              <a:off x="2574297" y="2261014"/>
              <a:ext cx="415618" cy="355316"/>
            </a:xfrm>
            <a:custGeom>
              <a:avLst/>
              <a:gdLst>
                <a:gd name="T0" fmla="*/ 0 w 224"/>
                <a:gd name="T1" fmla="*/ 188 h 191"/>
                <a:gd name="T2" fmla="*/ 33 w 224"/>
                <a:gd name="T3" fmla="*/ 191 h 191"/>
                <a:gd name="T4" fmla="*/ 224 w 224"/>
                <a:gd name="T5" fmla="*/ 0 h 191"/>
                <a:gd name="T6" fmla="*/ 0 w 224"/>
                <a:gd name="T7" fmla="*/ 188 h 191"/>
              </a:gdLst>
              <a:ahLst/>
              <a:cxnLst>
                <a:cxn ang="0">
                  <a:pos x="T0" y="T1"/>
                </a:cxn>
                <a:cxn ang="0">
                  <a:pos x="T2" y="T3"/>
                </a:cxn>
                <a:cxn ang="0">
                  <a:pos x="T4" y="T5"/>
                </a:cxn>
                <a:cxn ang="0">
                  <a:pos x="T6" y="T7"/>
                </a:cxn>
              </a:cxnLst>
              <a:rect l="0" t="0" r="r" b="b"/>
              <a:pathLst>
                <a:path w="224" h="191">
                  <a:moveTo>
                    <a:pt x="0" y="188"/>
                  </a:moveTo>
                  <a:cubicBezTo>
                    <a:pt x="11" y="190"/>
                    <a:pt x="22" y="191"/>
                    <a:pt x="33" y="191"/>
                  </a:cubicBezTo>
                  <a:cubicBezTo>
                    <a:pt x="138" y="191"/>
                    <a:pt x="224" y="106"/>
                    <a:pt x="224" y="0"/>
                  </a:cubicBezTo>
                  <a:cubicBezTo>
                    <a:pt x="114" y="5"/>
                    <a:pt x="23" y="84"/>
                    <a:pt x="0" y="188"/>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25"/>
            <p:cNvSpPr>
              <a:spLocks/>
            </p:cNvSpPr>
            <p:nvPr/>
          </p:nvSpPr>
          <p:spPr bwMode="auto">
            <a:xfrm>
              <a:off x="2840364" y="3083913"/>
              <a:ext cx="420165" cy="581208"/>
            </a:xfrm>
            <a:custGeom>
              <a:avLst/>
              <a:gdLst>
                <a:gd name="T0" fmla="*/ 224 w 224"/>
                <a:gd name="T1" fmla="*/ 0 h 310"/>
                <a:gd name="T2" fmla="*/ 0 w 224"/>
                <a:gd name="T3" fmla="*/ 240 h 310"/>
                <a:gd name="T4" fmla="*/ 11 w 224"/>
                <a:gd name="T5" fmla="*/ 310 h 310"/>
                <a:gd name="T6" fmla="*/ 224 w 224"/>
                <a:gd name="T7" fmla="*/ 0 h 310"/>
              </a:gdLst>
              <a:ahLst/>
              <a:cxnLst>
                <a:cxn ang="0">
                  <a:pos x="T0" y="T1"/>
                </a:cxn>
                <a:cxn ang="0">
                  <a:pos x="T2" y="T3"/>
                </a:cxn>
                <a:cxn ang="0">
                  <a:pos x="T4" y="T5"/>
                </a:cxn>
                <a:cxn ang="0">
                  <a:pos x="T6" y="T7"/>
                </a:cxn>
              </a:cxnLst>
              <a:rect l="0" t="0" r="r" b="b"/>
              <a:pathLst>
                <a:path w="224" h="310">
                  <a:moveTo>
                    <a:pt x="224" y="0"/>
                  </a:moveTo>
                  <a:cubicBezTo>
                    <a:pt x="99" y="9"/>
                    <a:pt x="0" y="113"/>
                    <a:pt x="0" y="240"/>
                  </a:cubicBezTo>
                  <a:cubicBezTo>
                    <a:pt x="0" y="265"/>
                    <a:pt x="4" y="288"/>
                    <a:pt x="11" y="310"/>
                  </a:cubicBezTo>
                  <a:cubicBezTo>
                    <a:pt x="112" y="233"/>
                    <a:pt x="187" y="125"/>
                    <a:pt x="224" y="0"/>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26"/>
            <p:cNvSpPr>
              <a:spLocks/>
            </p:cNvSpPr>
            <p:nvPr/>
          </p:nvSpPr>
          <p:spPr bwMode="auto">
            <a:xfrm>
              <a:off x="1104792" y="3017103"/>
              <a:ext cx="615077" cy="753306"/>
            </a:xfrm>
            <a:custGeom>
              <a:avLst/>
              <a:gdLst>
                <a:gd name="T0" fmla="*/ 22 w 331"/>
                <a:gd name="T1" fmla="*/ 0 h 405"/>
                <a:gd name="T2" fmla="*/ 0 w 331"/>
                <a:gd name="T3" fmla="*/ 0 h 405"/>
                <a:gd name="T4" fmla="*/ 316 w 331"/>
                <a:gd name="T5" fmla="*/ 405 h 405"/>
                <a:gd name="T6" fmla="*/ 331 w 331"/>
                <a:gd name="T7" fmla="*/ 309 h 405"/>
                <a:gd name="T8" fmla="*/ 22 w 331"/>
                <a:gd name="T9" fmla="*/ 0 h 405"/>
              </a:gdLst>
              <a:ahLst/>
              <a:cxnLst>
                <a:cxn ang="0">
                  <a:pos x="T0" y="T1"/>
                </a:cxn>
                <a:cxn ang="0">
                  <a:pos x="T2" y="T3"/>
                </a:cxn>
                <a:cxn ang="0">
                  <a:pos x="T4" y="T5"/>
                </a:cxn>
                <a:cxn ang="0">
                  <a:pos x="T6" y="T7"/>
                </a:cxn>
                <a:cxn ang="0">
                  <a:pos x="T8" y="T9"/>
                </a:cxn>
              </a:cxnLst>
              <a:rect l="0" t="0" r="r" b="b"/>
              <a:pathLst>
                <a:path w="331" h="405">
                  <a:moveTo>
                    <a:pt x="22" y="0"/>
                  </a:moveTo>
                  <a:cubicBezTo>
                    <a:pt x="14" y="0"/>
                    <a:pt x="7" y="0"/>
                    <a:pt x="0" y="0"/>
                  </a:cubicBezTo>
                  <a:cubicBezTo>
                    <a:pt x="40" y="178"/>
                    <a:pt x="158" y="325"/>
                    <a:pt x="316" y="405"/>
                  </a:cubicBezTo>
                  <a:cubicBezTo>
                    <a:pt x="326" y="375"/>
                    <a:pt x="331" y="343"/>
                    <a:pt x="331" y="309"/>
                  </a:cubicBezTo>
                  <a:cubicBezTo>
                    <a:pt x="331" y="138"/>
                    <a:pt x="193" y="0"/>
                    <a:pt x="22" y="0"/>
                  </a:cubicBezTo>
                  <a:close/>
                </a:path>
              </a:pathLst>
            </a:cu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7"/>
            <p:cNvSpPr>
              <a:spLocks/>
            </p:cNvSpPr>
            <p:nvPr/>
          </p:nvSpPr>
          <p:spPr bwMode="auto">
            <a:xfrm>
              <a:off x="1406301" y="2974428"/>
              <a:ext cx="1229226" cy="912874"/>
            </a:xfrm>
            <a:custGeom>
              <a:avLst/>
              <a:gdLst>
                <a:gd name="T0" fmla="*/ 331 w 662"/>
                <a:gd name="T1" fmla="*/ 0 h 491"/>
                <a:gd name="T2" fmla="*/ 0 w 662"/>
                <a:gd name="T3" fmla="*/ 317 h 491"/>
                <a:gd name="T4" fmla="*/ 422 w 662"/>
                <a:gd name="T5" fmla="*/ 491 h 491"/>
                <a:gd name="T6" fmla="*/ 639 w 662"/>
                <a:gd name="T7" fmla="*/ 451 h 491"/>
                <a:gd name="T8" fmla="*/ 662 w 662"/>
                <a:gd name="T9" fmla="*/ 331 h 491"/>
                <a:gd name="T10" fmla="*/ 331 w 662"/>
                <a:gd name="T11" fmla="*/ 0 h 491"/>
              </a:gdLst>
              <a:ahLst/>
              <a:cxnLst>
                <a:cxn ang="0">
                  <a:pos x="T0" y="T1"/>
                </a:cxn>
                <a:cxn ang="0">
                  <a:pos x="T2" y="T3"/>
                </a:cxn>
                <a:cxn ang="0">
                  <a:pos x="T4" y="T5"/>
                </a:cxn>
                <a:cxn ang="0">
                  <a:pos x="T6" y="T7"/>
                </a:cxn>
                <a:cxn ang="0">
                  <a:pos x="T8" y="T9"/>
                </a:cxn>
                <a:cxn ang="0">
                  <a:pos x="T10" y="T11"/>
                </a:cxn>
              </a:cxnLst>
              <a:rect l="0" t="0" r="r" b="b"/>
              <a:pathLst>
                <a:path w="662" h="491">
                  <a:moveTo>
                    <a:pt x="331" y="0"/>
                  </a:moveTo>
                  <a:cubicBezTo>
                    <a:pt x="153" y="0"/>
                    <a:pt x="7" y="141"/>
                    <a:pt x="0" y="317"/>
                  </a:cubicBezTo>
                  <a:cubicBezTo>
                    <a:pt x="108" y="425"/>
                    <a:pt x="258" y="491"/>
                    <a:pt x="422" y="491"/>
                  </a:cubicBezTo>
                  <a:cubicBezTo>
                    <a:pt x="499" y="491"/>
                    <a:pt x="572" y="477"/>
                    <a:pt x="639" y="451"/>
                  </a:cubicBezTo>
                  <a:cubicBezTo>
                    <a:pt x="654" y="414"/>
                    <a:pt x="662" y="373"/>
                    <a:pt x="662" y="331"/>
                  </a:cubicBezTo>
                  <a:cubicBezTo>
                    <a:pt x="662" y="148"/>
                    <a:pt x="514" y="0"/>
                    <a:pt x="331" y="0"/>
                  </a:cubicBezTo>
                  <a:close/>
                </a:path>
              </a:pathLst>
            </a:cu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8"/>
            <p:cNvSpPr>
              <a:spLocks/>
            </p:cNvSpPr>
            <p:nvPr/>
          </p:nvSpPr>
          <p:spPr bwMode="auto">
            <a:xfrm>
              <a:off x="2335874" y="2933609"/>
              <a:ext cx="874838" cy="872054"/>
            </a:xfrm>
            <a:custGeom>
              <a:avLst/>
              <a:gdLst>
                <a:gd name="T0" fmla="*/ 471 w 471"/>
                <a:gd name="T1" fmla="*/ 153 h 469"/>
                <a:gd name="T2" fmla="*/ 244 w 471"/>
                <a:gd name="T3" fmla="*/ 0 h 469"/>
                <a:gd name="T4" fmla="*/ 0 w 471"/>
                <a:gd name="T5" fmla="*/ 244 h 469"/>
                <a:gd name="T6" fmla="*/ 149 w 471"/>
                <a:gd name="T7" fmla="*/ 469 h 469"/>
                <a:gd name="T8" fmla="*/ 471 w 471"/>
                <a:gd name="T9" fmla="*/ 153 h 469"/>
              </a:gdLst>
              <a:ahLst/>
              <a:cxnLst>
                <a:cxn ang="0">
                  <a:pos x="T0" y="T1"/>
                </a:cxn>
                <a:cxn ang="0">
                  <a:pos x="T2" y="T3"/>
                </a:cxn>
                <a:cxn ang="0">
                  <a:pos x="T4" y="T5"/>
                </a:cxn>
                <a:cxn ang="0">
                  <a:pos x="T6" y="T7"/>
                </a:cxn>
                <a:cxn ang="0">
                  <a:pos x="T8" y="T9"/>
                </a:cxn>
              </a:cxnLst>
              <a:rect l="0" t="0" r="r" b="b"/>
              <a:pathLst>
                <a:path w="471" h="469">
                  <a:moveTo>
                    <a:pt x="471" y="153"/>
                  </a:moveTo>
                  <a:cubicBezTo>
                    <a:pt x="435" y="63"/>
                    <a:pt x="347" y="0"/>
                    <a:pt x="244" y="0"/>
                  </a:cubicBezTo>
                  <a:cubicBezTo>
                    <a:pt x="109" y="0"/>
                    <a:pt x="0" y="109"/>
                    <a:pt x="0" y="244"/>
                  </a:cubicBezTo>
                  <a:cubicBezTo>
                    <a:pt x="0" y="345"/>
                    <a:pt x="61" y="432"/>
                    <a:pt x="149" y="469"/>
                  </a:cubicBezTo>
                  <a:cubicBezTo>
                    <a:pt x="293" y="410"/>
                    <a:pt x="409" y="296"/>
                    <a:pt x="471" y="153"/>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3" name="Oval 30"/>
            <p:cNvSpPr>
              <a:spLocks noChangeArrowheads="1"/>
            </p:cNvSpPr>
            <p:nvPr/>
          </p:nvSpPr>
          <p:spPr bwMode="auto">
            <a:xfrm>
              <a:off x="2540899" y="1675625"/>
              <a:ext cx="493546" cy="496329"/>
            </a:xfrm>
            <a:prstGeom prst="ellipse">
              <a:avLst/>
            </a:pr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4" name="Oval 11"/>
            <p:cNvSpPr>
              <a:spLocks noChangeArrowheads="1"/>
            </p:cNvSpPr>
            <p:nvPr/>
          </p:nvSpPr>
          <p:spPr bwMode="auto">
            <a:xfrm>
              <a:off x="1833627" y="2696302"/>
              <a:ext cx="557332" cy="55608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5" name="Oval 11"/>
            <p:cNvSpPr>
              <a:spLocks noChangeArrowheads="1"/>
            </p:cNvSpPr>
            <p:nvPr/>
          </p:nvSpPr>
          <p:spPr bwMode="auto">
            <a:xfrm>
              <a:off x="2226489" y="2491874"/>
              <a:ext cx="249471" cy="248912"/>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156" name="矩形 259"/>
          <p:cNvSpPr>
            <a:spLocks noChangeArrowheads="1"/>
          </p:cNvSpPr>
          <p:nvPr/>
        </p:nvSpPr>
        <p:spPr bwMode="auto">
          <a:xfrm>
            <a:off x="107504" y="807716"/>
            <a:ext cx="6048672" cy="17632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indent="0" algn="ctr" fontAlgn="base" latinLnBrk="0">
              <a:lnSpc>
                <a:spcPct val="130000"/>
              </a:lnSpc>
              <a:spcBef>
                <a:spcPts val="0"/>
              </a:spcBef>
              <a:spcAft>
                <a:spcPts val="0"/>
              </a:spcAft>
              <a:buNone/>
            </a:pPr>
            <a:r>
              <a:rPr lang="en-US" altLang="ko-KR" sz="3500" b="1" kern="0" spc="-60" dirty="0">
                <a:solidFill>
                  <a:srgbClr val="000000"/>
                </a:solidFill>
                <a:effectLst/>
                <a:latin typeface="나눔고딕" panose="020D0604000000000000" pitchFamily="50" charset="-127"/>
                <a:ea typeface="나눔고딕" panose="020D0604000000000000" pitchFamily="50" charset="-127"/>
              </a:rPr>
              <a:t>Case Studies of Corporate Carbon Reduction </a:t>
            </a:r>
            <a:endParaRPr lang="en-US" altLang="ko-KR" sz="3500" kern="0" spc="-60" dirty="0">
              <a:solidFill>
                <a:srgbClr val="000000"/>
              </a:solidFill>
              <a:effectLst/>
              <a:latin typeface="나눔고딕" panose="020D0604000000000000" pitchFamily="50" charset="-127"/>
              <a:ea typeface="나눔고딕" panose="020D0604000000000000" pitchFamily="50" charset="-127"/>
            </a:endParaRPr>
          </a:p>
          <a:p>
            <a:pPr marL="0" marR="0" indent="0" algn="ctr" fontAlgn="base" latinLnBrk="0">
              <a:lnSpc>
                <a:spcPct val="130000"/>
              </a:lnSpc>
              <a:spcBef>
                <a:spcPts val="0"/>
              </a:spcBef>
              <a:spcAft>
                <a:spcPts val="0"/>
              </a:spcAft>
              <a:buNone/>
            </a:pPr>
            <a:r>
              <a:rPr lang="en-US" altLang="ko-KR" sz="2000" b="1" kern="0" spc="-60" dirty="0">
                <a:solidFill>
                  <a:srgbClr val="000000"/>
                </a:solidFill>
                <a:effectLst/>
                <a:latin typeface="나눔고딕" panose="020D0604000000000000" pitchFamily="50" charset="-127"/>
                <a:ea typeface="나눔고딕" panose="020D0604000000000000" pitchFamily="50" charset="-127"/>
              </a:rPr>
              <a:t>(with a Focus on Scope 3)</a:t>
            </a:r>
            <a:endParaRPr lang="en-US" altLang="ko-KR" sz="2000" kern="0" spc="-60" dirty="0">
              <a:solidFill>
                <a:srgbClr val="000000"/>
              </a:solidFill>
              <a:effectLst/>
              <a:latin typeface="나눔고딕" panose="020D0604000000000000" pitchFamily="50" charset="-127"/>
              <a:ea typeface="나눔고딕" panose="020D0604000000000000" pitchFamily="50" charset="-127"/>
            </a:endParaRPr>
          </a:p>
        </p:txBody>
      </p:sp>
      <p:sp>
        <p:nvSpPr>
          <p:cNvPr id="157" name="矩形 259"/>
          <p:cNvSpPr>
            <a:spLocks noChangeArrowheads="1"/>
          </p:cNvSpPr>
          <p:nvPr/>
        </p:nvSpPr>
        <p:spPr bwMode="auto">
          <a:xfrm>
            <a:off x="35496" y="3735858"/>
            <a:ext cx="6912768" cy="1218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marL="0" marR="0" indent="0" algn="ctr" fontAlgn="base" latinLnBrk="0">
              <a:lnSpc>
                <a:spcPct val="160000"/>
              </a:lnSpc>
              <a:spcBef>
                <a:spcPts val="0"/>
              </a:spcBef>
              <a:spcAft>
                <a:spcPts val="0"/>
              </a:spcAft>
              <a:buNone/>
            </a:pPr>
            <a:r>
              <a:rPr lang="en-US" altLang="ko-KR" sz="1500" b="1" kern="0" spc="-60" dirty="0" err="1">
                <a:solidFill>
                  <a:srgbClr val="000000"/>
                </a:solidFill>
                <a:effectLst/>
                <a:latin typeface="나눔고딕" panose="020D0604000000000000" pitchFamily="50" charset="-127"/>
                <a:ea typeface="나눔고딕" panose="020D0604000000000000" pitchFamily="50" charset="-127"/>
              </a:rPr>
              <a:t>Yeonjae</a:t>
            </a:r>
            <a:r>
              <a:rPr lang="en-US" altLang="ko-KR" sz="1500" b="1" kern="0" spc="-60" dirty="0">
                <a:solidFill>
                  <a:srgbClr val="000000"/>
                </a:solidFill>
                <a:effectLst/>
                <a:latin typeface="나눔고딕" panose="020D0604000000000000" pitchFamily="50" charset="-127"/>
                <a:ea typeface="나눔고딕" panose="020D0604000000000000" pitchFamily="50" charset="-127"/>
              </a:rPr>
              <a:t> Kwon¹, </a:t>
            </a:r>
            <a:r>
              <a:rPr lang="en-US" altLang="ko-KR" sz="1500" b="1" kern="0" spc="-60" dirty="0" err="1">
                <a:solidFill>
                  <a:srgbClr val="000000"/>
                </a:solidFill>
                <a:effectLst/>
                <a:latin typeface="나눔고딕" panose="020D0604000000000000" pitchFamily="50" charset="-127"/>
                <a:ea typeface="나눔고딕" panose="020D0604000000000000" pitchFamily="50" charset="-127"/>
              </a:rPr>
              <a:t>Hyunjun</a:t>
            </a:r>
            <a:r>
              <a:rPr lang="en-US" altLang="ko-KR" sz="1500" b="1" kern="0" spc="-60" dirty="0">
                <a:solidFill>
                  <a:srgbClr val="000000"/>
                </a:solidFill>
                <a:effectLst/>
                <a:latin typeface="나눔고딕" panose="020D0604000000000000" pitchFamily="50" charset="-127"/>
                <a:ea typeface="나눔고딕" panose="020D0604000000000000" pitchFamily="50" charset="-127"/>
              </a:rPr>
              <a:t> Lee², </a:t>
            </a:r>
            <a:r>
              <a:rPr lang="en-US" altLang="ko-KR" sz="1500" b="1" kern="0" spc="-60" dirty="0" err="1">
                <a:solidFill>
                  <a:srgbClr val="000000"/>
                </a:solidFill>
                <a:effectLst/>
                <a:latin typeface="나눔고딕" panose="020D0604000000000000" pitchFamily="50" charset="-127"/>
                <a:ea typeface="나눔고딕" panose="020D0604000000000000" pitchFamily="50" charset="-127"/>
              </a:rPr>
              <a:t>Jintaek</a:t>
            </a:r>
            <a:r>
              <a:rPr lang="en-US" altLang="ko-KR" sz="1500" b="1" kern="0" spc="-60" dirty="0">
                <a:solidFill>
                  <a:srgbClr val="000000"/>
                </a:solidFill>
                <a:effectLst/>
                <a:latin typeface="나눔고딕" panose="020D0604000000000000" pitchFamily="50" charset="-127"/>
                <a:ea typeface="나눔고딕" panose="020D0604000000000000" pitchFamily="50" charset="-127"/>
              </a:rPr>
              <a:t> Jung³</a:t>
            </a:r>
          </a:p>
          <a:p>
            <a:pPr marL="0" marR="0" indent="0" algn="ctr" fontAlgn="base" latinLnBrk="0">
              <a:lnSpc>
                <a:spcPct val="160000"/>
              </a:lnSpc>
              <a:spcBef>
                <a:spcPts val="0"/>
              </a:spcBef>
              <a:spcAft>
                <a:spcPts val="0"/>
              </a:spcAft>
              <a:buNone/>
            </a:pPr>
            <a:r>
              <a:rPr lang="en-US" altLang="ko-KR" sz="1200" kern="0" spc="0" baseline="30000" dirty="0">
                <a:solidFill>
                  <a:srgbClr val="000000"/>
                </a:solidFill>
                <a:effectLst/>
                <a:latin typeface="나눔고딕" panose="020D0604000000000000" pitchFamily="50" charset="-127"/>
                <a:ea typeface="나눔고딕" panose="020D0604000000000000" pitchFamily="50" charset="-127"/>
              </a:rPr>
              <a:t>1</a:t>
            </a:r>
            <a:r>
              <a:rPr lang="en-US" altLang="ko-KR" sz="1200" kern="0" spc="-50" dirty="0">
                <a:solidFill>
                  <a:srgbClr val="000000"/>
                </a:solidFill>
                <a:effectLst/>
                <a:latin typeface="나눔고딕" panose="020D0604000000000000" pitchFamily="50" charset="-127"/>
                <a:ea typeface="나눔고딕" panose="020D0604000000000000" pitchFamily="50" charset="-127"/>
              </a:rPr>
              <a:t>Ph.D. Student at the Graduate School of Smart Convergence Consulting, </a:t>
            </a:r>
            <a:r>
              <a:rPr lang="en-US" altLang="ko-KR" sz="1200" kern="0" spc="-50" dirty="0" err="1">
                <a:solidFill>
                  <a:srgbClr val="000000"/>
                </a:solidFill>
                <a:effectLst/>
                <a:latin typeface="나눔고딕" panose="020D0604000000000000" pitchFamily="50" charset="-127"/>
                <a:ea typeface="나눔고딕" panose="020D0604000000000000" pitchFamily="50" charset="-127"/>
              </a:rPr>
              <a:t>Hansung</a:t>
            </a:r>
            <a:r>
              <a:rPr lang="en-US" altLang="ko-KR" sz="1200" kern="0" spc="-50" dirty="0">
                <a:solidFill>
                  <a:srgbClr val="000000"/>
                </a:solidFill>
                <a:effectLst/>
                <a:latin typeface="나눔고딕" panose="020D0604000000000000" pitchFamily="50" charset="-127"/>
                <a:ea typeface="나눔고딕" panose="020D0604000000000000" pitchFamily="50" charset="-127"/>
              </a:rPr>
              <a:t> University</a:t>
            </a:r>
            <a:r>
              <a:rPr lang="en-US" altLang="ko-KR" sz="1200" kern="0" spc="0" dirty="0">
                <a:solidFill>
                  <a:srgbClr val="000000"/>
                </a:solidFill>
                <a:effectLst/>
                <a:latin typeface="나눔고딕" panose="020D0604000000000000" pitchFamily="50" charset="-127"/>
                <a:ea typeface="나눔고딕" panose="020D0604000000000000" pitchFamily="50" charset="-127"/>
              </a:rPr>
              <a:t>, </a:t>
            </a:r>
            <a:endParaRPr lang="en-US" altLang="ko-KR" sz="1200" kern="0" dirty="0">
              <a:solidFill>
                <a:srgbClr val="000000"/>
              </a:solidFill>
              <a:effectLst/>
              <a:latin typeface="나눔고딕" panose="020D0604000000000000" pitchFamily="50" charset="-127"/>
              <a:ea typeface="나눔고딕" panose="020D0604000000000000" pitchFamily="50" charset="-127"/>
            </a:endParaRPr>
          </a:p>
          <a:p>
            <a:pPr marL="0" marR="0" indent="0" algn="ctr" fontAlgn="base" latinLnBrk="0">
              <a:lnSpc>
                <a:spcPct val="160000"/>
              </a:lnSpc>
              <a:spcBef>
                <a:spcPts val="0"/>
              </a:spcBef>
              <a:spcAft>
                <a:spcPts val="0"/>
              </a:spcAft>
              <a:buNone/>
            </a:pPr>
            <a:r>
              <a:rPr lang="en-US" altLang="ko-KR" sz="1200" kern="0" spc="0" baseline="30000" dirty="0">
                <a:solidFill>
                  <a:srgbClr val="000000"/>
                </a:solidFill>
                <a:effectLst/>
                <a:latin typeface="나눔고딕" panose="020D0604000000000000" pitchFamily="50" charset="-127"/>
                <a:ea typeface="나눔고딕" panose="020D0604000000000000" pitchFamily="50" charset="-127"/>
              </a:rPr>
              <a:t>2</a:t>
            </a:r>
            <a:r>
              <a:rPr lang="en-US" altLang="ko-KR" sz="1200" kern="0" spc="-50" dirty="0">
                <a:solidFill>
                  <a:srgbClr val="000000"/>
                </a:solidFill>
                <a:effectLst/>
                <a:latin typeface="나눔고딕" panose="020D0604000000000000" pitchFamily="50" charset="-127"/>
                <a:ea typeface="나눔고딕" panose="020D0604000000000000" pitchFamily="50" charset="-127"/>
              </a:rPr>
              <a:t>Ph.D. Graduate School of Smart Convergence Consulting, </a:t>
            </a:r>
            <a:r>
              <a:rPr lang="en-US" altLang="ko-KR" sz="1200" kern="0" spc="-50" dirty="0" err="1">
                <a:solidFill>
                  <a:srgbClr val="000000"/>
                </a:solidFill>
                <a:effectLst/>
                <a:latin typeface="나눔고딕" panose="020D0604000000000000" pitchFamily="50" charset="-127"/>
                <a:ea typeface="나눔고딕" panose="020D0604000000000000" pitchFamily="50" charset="-127"/>
              </a:rPr>
              <a:t>Hansung</a:t>
            </a:r>
            <a:r>
              <a:rPr lang="en-US" altLang="ko-KR" sz="1200" kern="0" spc="-50" dirty="0">
                <a:solidFill>
                  <a:srgbClr val="000000"/>
                </a:solidFill>
                <a:effectLst/>
                <a:latin typeface="나눔고딕" panose="020D0604000000000000" pitchFamily="50" charset="-127"/>
                <a:ea typeface="나눔고딕" panose="020D0604000000000000" pitchFamily="50" charset="-127"/>
              </a:rPr>
              <a:t> University</a:t>
            </a:r>
            <a:r>
              <a:rPr lang="en-US" altLang="ko-KR" sz="1200" kern="0" spc="0" dirty="0">
                <a:solidFill>
                  <a:srgbClr val="000000"/>
                </a:solidFill>
                <a:effectLst/>
                <a:latin typeface="나눔고딕" panose="020D0604000000000000" pitchFamily="50" charset="-127"/>
                <a:ea typeface="나눔고딕" panose="020D0604000000000000" pitchFamily="50" charset="-127"/>
              </a:rPr>
              <a:t>,</a:t>
            </a:r>
          </a:p>
          <a:p>
            <a:pPr algn="ctr" fontAlgn="base">
              <a:lnSpc>
                <a:spcPct val="160000"/>
              </a:lnSpc>
              <a:spcBef>
                <a:spcPts val="0"/>
              </a:spcBef>
              <a:buNone/>
            </a:pPr>
            <a:r>
              <a:rPr lang="en-US" altLang="ko-KR" sz="1200" kern="0" spc="-60" baseline="30000" dirty="0">
                <a:solidFill>
                  <a:srgbClr val="000000"/>
                </a:solidFill>
                <a:effectLst/>
                <a:latin typeface="나눔고딕" panose="020D0604000000000000" pitchFamily="50" charset="-127"/>
                <a:ea typeface="나눔고딕" panose="020D0604000000000000" pitchFamily="50" charset="-127"/>
              </a:rPr>
              <a:t>3</a:t>
            </a:r>
            <a:r>
              <a:rPr lang="en-US" altLang="ko-KR" sz="1200" kern="0" spc="-60" dirty="0">
                <a:solidFill>
                  <a:srgbClr val="000000"/>
                </a:solidFill>
                <a:effectLst/>
                <a:latin typeface="나눔고딕" panose="020D0604000000000000" pitchFamily="50" charset="-127"/>
                <a:ea typeface="나눔고딕" panose="020D0604000000000000" pitchFamily="50" charset="-127"/>
              </a:rPr>
              <a:t>Professor, Graduate School of Knowledge Service &amp; Consulting, </a:t>
            </a:r>
            <a:r>
              <a:rPr lang="en-US" altLang="ko-KR" sz="1200" kern="0" spc="-60" dirty="0" err="1">
                <a:solidFill>
                  <a:srgbClr val="000000"/>
                </a:solidFill>
                <a:effectLst/>
                <a:latin typeface="나눔고딕" panose="020D0604000000000000" pitchFamily="50" charset="-127"/>
                <a:ea typeface="나눔고딕" panose="020D0604000000000000" pitchFamily="50" charset="-127"/>
              </a:rPr>
              <a:t>Hansung</a:t>
            </a:r>
            <a:r>
              <a:rPr lang="en-US" altLang="ko-KR" sz="1200" kern="0" spc="-60" dirty="0">
                <a:solidFill>
                  <a:srgbClr val="000000"/>
                </a:solidFill>
                <a:effectLst/>
                <a:latin typeface="나눔고딕" panose="020D0604000000000000" pitchFamily="50" charset="-127"/>
                <a:ea typeface="나눔고딕" panose="020D0604000000000000" pitchFamily="50" charset="-127"/>
              </a:rPr>
              <a:t> University, Corresponding author</a:t>
            </a:r>
          </a:p>
        </p:txBody>
      </p:sp>
    </p:spTree>
    <p:extLst>
      <p:ext uri="{BB962C8B-B14F-4D97-AF65-F5344CB8AC3E}">
        <p14:creationId xmlns:p14="http://schemas.microsoft.com/office/powerpoint/2010/main" val="1424313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Freeform 10"/>
          <p:cNvSpPr>
            <a:spLocks noEditPoints="1"/>
          </p:cNvSpPr>
          <p:nvPr/>
        </p:nvSpPr>
        <p:spPr bwMode="auto">
          <a:xfrm>
            <a:off x="7006829" y="3182938"/>
            <a:ext cx="376237" cy="374650"/>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nvGrpSpPr>
          <p:cNvPr id="21515" name="Group 11"/>
          <p:cNvGrpSpPr>
            <a:grpSpLocks/>
          </p:cNvGrpSpPr>
          <p:nvPr/>
        </p:nvGrpSpPr>
        <p:grpSpPr bwMode="auto">
          <a:xfrm>
            <a:off x="3400029" y="3205163"/>
            <a:ext cx="374650" cy="330200"/>
            <a:chOff x="0" y="0"/>
            <a:chExt cx="236" cy="208"/>
          </a:xfrm>
        </p:grpSpPr>
        <p:sp>
          <p:nvSpPr>
            <p:cNvPr id="21516"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17" name="Freeform 13"/>
            <p:cNvSpPr>
              <a:spLocks/>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18" name="Group 14"/>
          <p:cNvGrpSpPr>
            <a:grpSpLocks/>
          </p:cNvGrpSpPr>
          <p:nvPr/>
        </p:nvGrpSpPr>
        <p:grpSpPr bwMode="auto">
          <a:xfrm>
            <a:off x="5235179" y="2151063"/>
            <a:ext cx="379412" cy="376237"/>
            <a:chOff x="0" y="0"/>
            <a:chExt cx="239" cy="237"/>
          </a:xfrm>
        </p:grpSpPr>
        <p:sp>
          <p:nvSpPr>
            <p:cNvPr id="21519" name="Freeform 15"/>
            <p:cNvSpPr>
              <a:spLocks/>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0"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1" name="Freeform 17"/>
            <p:cNvSpPr>
              <a:spLocks/>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2" name="Freeform 18"/>
            <p:cNvSpPr>
              <a:spLocks/>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23" name="Group 19"/>
          <p:cNvGrpSpPr>
            <a:grpSpLocks/>
          </p:cNvGrpSpPr>
          <p:nvPr/>
        </p:nvGrpSpPr>
        <p:grpSpPr bwMode="auto">
          <a:xfrm>
            <a:off x="1685529" y="2162175"/>
            <a:ext cx="374650" cy="376238"/>
            <a:chOff x="0" y="0"/>
            <a:chExt cx="236" cy="237"/>
          </a:xfrm>
        </p:grpSpPr>
        <p:sp>
          <p:nvSpPr>
            <p:cNvPr id="21524"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5"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8" name="矩形 27"/>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 name="Rectangle 39">
            <a:extLst>
              <a:ext uri="{FF2B5EF4-FFF2-40B4-BE49-F238E27FC236}">
                <a16:creationId xmlns:a16="http://schemas.microsoft.com/office/drawing/2014/main" id="{8F27F7FA-1846-078E-9A56-12A7F3F0A3CE}"/>
              </a:ext>
            </a:extLst>
          </p:cNvPr>
          <p:cNvSpPr>
            <a:spLocks noChangeArrowheads="1"/>
          </p:cNvSpPr>
          <p:nvPr/>
        </p:nvSpPr>
        <p:spPr bwMode="auto">
          <a:xfrm>
            <a:off x="251520" y="266700"/>
            <a:ext cx="36004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kern="100" spc="-60" dirty="0">
                <a:solidFill>
                  <a:srgbClr val="000000"/>
                </a:solidFill>
                <a:effectLst/>
                <a:latin typeface="나눔고딕" panose="020D0604000000000000" pitchFamily="50" charset="-127"/>
                <a:ea typeface="나눔고딕" panose="020D0604000000000000" pitchFamily="50" charset="-127"/>
              </a:rPr>
              <a:t>Scope 3 Downstream Reductions</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6" name="표 5">
            <a:extLst>
              <a:ext uri="{FF2B5EF4-FFF2-40B4-BE49-F238E27FC236}">
                <a16:creationId xmlns:a16="http://schemas.microsoft.com/office/drawing/2014/main" id="{4AA9D6A4-6D2F-3D8E-FB67-CCCC0852667A}"/>
              </a:ext>
            </a:extLst>
          </p:cNvPr>
          <p:cNvGraphicFramePr>
            <a:graphicFrameLocks noGrp="1"/>
          </p:cNvGraphicFramePr>
          <p:nvPr>
            <p:extLst>
              <p:ext uri="{D42A27DB-BD31-4B8C-83A1-F6EECF244321}">
                <p14:modId xmlns:p14="http://schemas.microsoft.com/office/powerpoint/2010/main" val="1761571581"/>
              </p:ext>
            </p:extLst>
          </p:nvPr>
        </p:nvGraphicFramePr>
        <p:xfrm>
          <a:off x="251520" y="626740"/>
          <a:ext cx="8640960" cy="4213999"/>
        </p:xfrm>
        <a:graphic>
          <a:graphicData uri="http://schemas.openxmlformats.org/drawingml/2006/table">
            <a:tbl>
              <a:tblPr>
                <a:tableStyleId>{5C22544A-7EE6-4342-B048-85BDC9FD1C3A}</a:tableStyleId>
              </a:tblPr>
              <a:tblGrid>
                <a:gridCol w="2592288">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tblGrid>
              <a:tr h="288032">
                <a:tc>
                  <a:txBody>
                    <a:bodyPr/>
                    <a:lstStyle/>
                    <a:p>
                      <a:pPr marL="0" marR="0" indent="0" algn="ctr" fontAlgn="ctr" latinLnBrk="0">
                        <a:lnSpc>
                          <a:spcPct val="100000"/>
                        </a:lnSpc>
                        <a:spcBef>
                          <a:spcPts val="0"/>
                        </a:spcBef>
                        <a:spcAft>
                          <a:spcPts val="0"/>
                        </a:spcAft>
                      </a:pPr>
                      <a:r>
                        <a:rPr lang="en-US" sz="1300" b="1" kern="0" spc="-60" dirty="0">
                          <a:solidFill>
                            <a:schemeClr val="bg1"/>
                          </a:solidFill>
                          <a:effectLst/>
                          <a:latin typeface="나눔고딕" panose="020D0604000000000000" pitchFamily="50" charset="-127"/>
                          <a:ea typeface="나눔고딕" panose="020D0604000000000000" pitchFamily="50" charset="-127"/>
                        </a:rPr>
                        <a:t>Downstream categories</a:t>
                      </a:r>
                      <a:endParaRPr lang="en-US" sz="1300" kern="0" spc="-60" dirty="0">
                        <a:solidFill>
                          <a:schemeClr val="bg1"/>
                        </a:solidFill>
                        <a:effectLst/>
                        <a:latin typeface="나눔고딕" panose="020D0604000000000000" pitchFamily="50" charset="-127"/>
                        <a:ea typeface="나눔고딕" panose="020D0604000000000000"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indent="0" algn="ctr" fontAlgn="ctr" latinLnBrk="0">
                        <a:lnSpc>
                          <a:spcPct val="100000"/>
                        </a:lnSpc>
                        <a:spcBef>
                          <a:spcPts val="0"/>
                        </a:spcBef>
                        <a:spcAft>
                          <a:spcPts val="0"/>
                        </a:spcAft>
                      </a:pPr>
                      <a:r>
                        <a:rPr lang="en-US" sz="1300" b="1" kern="0" spc="-60" dirty="0">
                          <a:solidFill>
                            <a:schemeClr val="bg1"/>
                          </a:solidFill>
                          <a:effectLst/>
                          <a:latin typeface="나눔고딕" panose="020D0604000000000000" pitchFamily="50" charset="-127"/>
                          <a:ea typeface="나눔고딕" panose="020D0604000000000000" pitchFamily="50" charset="-127"/>
                        </a:rPr>
                        <a:t>Example reduction plan</a:t>
                      </a:r>
                      <a:endParaRPr lang="en-US" sz="1300" kern="0" spc="-60" dirty="0">
                        <a:solidFill>
                          <a:schemeClr val="bg1"/>
                        </a:solidFill>
                        <a:effectLst/>
                        <a:latin typeface="나눔고딕" panose="020D0604000000000000" pitchFamily="50" charset="-127"/>
                        <a:ea typeface="나눔고딕" panose="020D0604000000000000"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r h="720080">
                <a:tc>
                  <a:txBody>
                    <a:bodyPr/>
                    <a:lstStyle/>
                    <a:p>
                      <a:pPr marL="0" marR="0" indent="0" algn="just" fontAlgn="base" latinLnBrk="1">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9. Downstream transportation &amp; </a:t>
                      </a:r>
                    </a:p>
                    <a:p>
                      <a:pPr marL="0" marR="0" indent="0" algn="just" fontAlgn="base" latinLnBrk="1">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distribution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Reduce the distance between providers and customers</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Streamline transportation and distribution</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Replacing high-emission fueled transportation (e.g., air transportation) with low-emission transportation </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(e.g., sea transportation)</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Switching to low-GHG fuel sources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657394">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10. Processing of sold products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Improve processing efficiency</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Redesign your product to reduce the processing required</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Use low-GHG energy sources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75220">
                <a:tc>
                  <a:txBody>
                    <a:bodyPr/>
                    <a:lstStyle/>
                    <a:p>
                      <a:pPr marL="0" marR="0" indent="0" algn="l" fontAlgn="ctr" latinLnBrk="0">
                        <a:lnSpc>
                          <a:spcPct val="100000"/>
                        </a:lnSpc>
                        <a:spcBef>
                          <a:spcPts val="0"/>
                        </a:spcBef>
                        <a:spcAft>
                          <a:spcPts val="0"/>
                        </a:spcAft>
                      </a:pPr>
                      <a:r>
                        <a:rPr lang="en-US" sz="1000" kern="0" spc="-60">
                          <a:solidFill>
                            <a:srgbClr val="000000"/>
                          </a:solidFill>
                          <a:effectLst/>
                          <a:latin typeface="나눔고딕" panose="020D0604000000000000" pitchFamily="50" charset="-127"/>
                          <a:ea typeface="나눔고딕" panose="020D0604000000000000" pitchFamily="50" charset="-127"/>
                        </a:rPr>
                        <a:t>11. Use of sold products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Develop new products with lower GHG emissions</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Improve the energy efficiency of energy-consuming products</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Changes to user instructions for effective use of the product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528994">
                <a:tc>
                  <a:txBody>
                    <a:bodyPr/>
                    <a:lstStyle/>
                    <a:p>
                      <a:pPr marL="0" marR="0" indent="0" algn="just" fontAlgn="base" latinLnBrk="1">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12. End-of-life treatment of sold products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Create a recycling plan for the products you sell</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Consider packaging your products to reduce greenhouse gas emissions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28994">
                <a:tc>
                  <a:txBody>
                    <a:bodyPr/>
                    <a:lstStyle/>
                    <a:p>
                      <a:pPr marL="0" marR="0" indent="0" algn="just" fontAlgn="base" latinLnBrk="1">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13. Downstream leased assets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Increase operational energy efficiency</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Switching to low-GHG fuel sources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54830">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14. Franchise (franchise goodwill)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Improve transportation energy efficiency</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Switching to low-GHG fuel sources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325567">
                <a:tc>
                  <a:txBody>
                    <a:bodyPr/>
                    <a:lstStyle/>
                    <a:p>
                      <a:pPr marL="0" marR="0" indent="0" algn="l" fontAlgn="ctr" latinLnBrk="0">
                        <a:lnSpc>
                          <a:spcPct val="100000"/>
                        </a:lnSpc>
                        <a:spcBef>
                          <a:spcPts val="0"/>
                        </a:spcBef>
                        <a:spcAft>
                          <a:spcPts val="0"/>
                        </a:spcAft>
                      </a:pPr>
                      <a:r>
                        <a:rPr lang="en-US" sz="1000" kern="0" spc="-60">
                          <a:solidFill>
                            <a:srgbClr val="000000"/>
                          </a:solidFill>
                          <a:effectLst/>
                          <a:latin typeface="나눔고딕" panose="020D0604000000000000" pitchFamily="50" charset="-127"/>
                          <a:ea typeface="나눔고딕" panose="020D0604000000000000" pitchFamily="50" charset="-127"/>
                        </a:rPr>
                        <a:t>15. Investments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Invest in low-GHG technologies and projects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bl>
          </a:graphicData>
        </a:graphic>
      </p:graphicFrame>
      <p:sp>
        <p:nvSpPr>
          <p:cNvPr id="3" name="TextBox 2">
            <a:extLst>
              <a:ext uri="{FF2B5EF4-FFF2-40B4-BE49-F238E27FC236}">
                <a16:creationId xmlns:a16="http://schemas.microsoft.com/office/drawing/2014/main" id="{D9E10BAC-F8B1-8D25-520D-BC80EE267471}"/>
              </a:ext>
            </a:extLst>
          </p:cNvPr>
          <p:cNvSpPr txBox="1"/>
          <p:nvPr/>
        </p:nvSpPr>
        <p:spPr>
          <a:xfrm>
            <a:off x="251520" y="4826548"/>
            <a:ext cx="8640960" cy="264688"/>
          </a:xfrm>
          <a:prstGeom prst="rect">
            <a:avLst/>
          </a:prstGeom>
          <a:noFill/>
        </p:spPr>
        <p:txBody>
          <a:bodyPr wrap="square">
            <a:spAutoFit/>
          </a:bodyPr>
          <a:lstStyle/>
          <a:p>
            <a:pPr marL="0" marR="0" indent="0" algn="l" fontAlgn="base" latinLnBrk="0">
              <a:lnSpc>
                <a:spcPct val="160000"/>
              </a:lnSpc>
              <a:spcBef>
                <a:spcPts val="0"/>
              </a:spcBef>
              <a:spcAft>
                <a:spcPts val="0"/>
              </a:spcAft>
            </a:pPr>
            <a:r>
              <a:rPr lang="en-US" altLang="ko-KR" sz="800" kern="0" spc="-60" dirty="0">
                <a:solidFill>
                  <a:srgbClr val="000000"/>
                </a:solidFill>
                <a:effectLst/>
                <a:latin typeface="나눔고딕" panose="020D0604000000000000" pitchFamily="50" charset="-127"/>
                <a:ea typeface="나눔고딕" panose="020D0604000000000000" pitchFamily="50" charset="-127"/>
              </a:rPr>
              <a:t>Source: GHG Protocol - Restructuring the Corporate Value Chain (Scope 3) Accounting and Reporting Standard</a:t>
            </a:r>
          </a:p>
        </p:txBody>
      </p:sp>
    </p:spTree>
    <p:extLst>
      <p:ext uri="{BB962C8B-B14F-4D97-AF65-F5344CB8AC3E}">
        <p14:creationId xmlns:p14="http://schemas.microsoft.com/office/powerpoint/2010/main" val="175978139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3899787" y="1358287"/>
            <a:ext cx="1056394" cy="1389270"/>
            <a:chOff x="3995936" y="1676400"/>
            <a:chExt cx="1056394" cy="1389270"/>
          </a:xfrm>
        </p:grpSpPr>
        <p:grpSp>
          <p:nvGrpSpPr>
            <p:cNvPr id="22" name="组合 21"/>
            <p:cNvGrpSpPr/>
            <p:nvPr/>
          </p:nvGrpSpPr>
          <p:grpSpPr>
            <a:xfrm>
              <a:off x="3995936" y="1676400"/>
              <a:ext cx="1056394" cy="1389270"/>
              <a:chOff x="1078816" y="964066"/>
              <a:chExt cx="2222812" cy="2923236"/>
            </a:xfrm>
          </p:grpSpPr>
          <p:sp>
            <p:nvSpPr>
              <p:cNvPr id="24" name="Freeform 7"/>
              <p:cNvSpPr>
                <a:spLocks/>
              </p:cNvSpPr>
              <p:nvPr/>
            </p:nvSpPr>
            <p:spPr bwMode="auto">
              <a:xfrm>
                <a:off x="1078816" y="2540257"/>
                <a:ext cx="696716" cy="1019561"/>
              </a:xfrm>
              <a:custGeom>
                <a:avLst/>
                <a:gdLst>
                  <a:gd name="T0" fmla="*/ 94 w 375"/>
                  <a:gd name="T1" fmla="*/ 0 h 549"/>
                  <a:gd name="T2" fmla="*/ 11 w 375"/>
                  <a:gd name="T3" fmla="*/ 12 h 549"/>
                  <a:gd name="T4" fmla="*/ 0 w 375"/>
                  <a:gd name="T5" fmla="*/ 127 h 549"/>
                  <a:gd name="T6" fmla="*/ 174 w 375"/>
                  <a:gd name="T7" fmla="*/ 549 h 549"/>
                  <a:gd name="T8" fmla="*/ 375 w 375"/>
                  <a:gd name="T9" fmla="*/ 280 h 549"/>
                  <a:gd name="T10" fmla="*/ 94 w 375"/>
                  <a:gd name="T11" fmla="*/ 0 h 549"/>
                </a:gdLst>
                <a:ahLst/>
                <a:cxnLst>
                  <a:cxn ang="0">
                    <a:pos x="T0" y="T1"/>
                  </a:cxn>
                  <a:cxn ang="0">
                    <a:pos x="T2" y="T3"/>
                  </a:cxn>
                  <a:cxn ang="0">
                    <a:pos x="T4" y="T5"/>
                  </a:cxn>
                  <a:cxn ang="0">
                    <a:pos x="T6" y="T7"/>
                  </a:cxn>
                  <a:cxn ang="0">
                    <a:pos x="T8" y="T9"/>
                  </a:cxn>
                  <a:cxn ang="0">
                    <a:pos x="T10" y="T11"/>
                  </a:cxn>
                </a:cxnLst>
                <a:rect l="0" t="0" r="r" b="b"/>
                <a:pathLst>
                  <a:path w="375" h="549">
                    <a:moveTo>
                      <a:pt x="94" y="0"/>
                    </a:moveTo>
                    <a:cubicBezTo>
                      <a:pt x="65" y="0"/>
                      <a:pt x="37" y="4"/>
                      <a:pt x="11" y="12"/>
                    </a:cubicBezTo>
                    <a:cubicBezTo>
                      <a:pt x="3" y="49"/>
                      <a:pt x="0" y="87"/>
                      <a:pt x="0" y="127"/>
                    </a:cubicBezTo>
                    <a:cubicBezTo>
                      <a:pt x="0" y="291"/>
                      <a:pt x="66" y="441"/>
                      <a:pt x="174" y="549"/>
                    </a:cubicBezTo>
                    <a:cubicBezTo>
                      <a:pt x="290" y="514"/>
                      <a:pt x="375" y="407"/>
                      <a:pt x="375" y="280"/>
                    </a:cubicBezTo>
                    <a:cubicBezTo>
                      <a:pt x="375" y="125"/>
                      <a:pt x="249" y="0"/>
                      <a:pt x="94" y="0"/>
                    </a:cubicBezTo>
                    <a:close/>
                  </a:path>
                </a:pathLst>
              </a:cu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8"/>
              <p:cNvSpPr>
                <a:spLocks/>
              </p:cNvSpPr>
              <p:nvPr/>
            </p:nvSpPr>
            <p:spPr bwMode="auto">
              <a:xfrm>
                <a:off x="1088093" y="2231327"/>
                <a:ext cx="600234" cy="615077"/>
              </a:xfrm>
              <a:custGeom>
                <a:avLst/>
                <a:gdLst>
                  <a:gd name="T0" fmla="*/ 158 w 323"/>
                  <a:gd name="T1" fmla="*/ 0 h 331"/>
                  <a:gd name="T2" fmla="*/ 51 w 323"/>
                  <a:gd name="T3" fmla="*/ 38 h 331"/>
                  <a:gd name="T4" fmla="*/ 0 w 323"/>
                  <a:gd name="T5" fmla="*/ 216 h 331"/>
                  <a:gd name="T6" fmla="*/ 158 w 323"/>
                  <a:gd name="T7" fmla="*/ 331 h 331"/>
                  <a:gd name="T8" fmla="*/ 323 w 323"/>
                  <a:gd name="T9" fmla="*/ 166 h 331"/>
                  <a:gd name="T10" fmla="*/ 158 w 323"/>
                  <a:gd name="T11" fmla="*/ 0 h 331"/>
                </a:gdLst>
                <a:ahLst/>
                <a:cxnLst>
                  <a:cxn ang="0">
                    <a:pos x="T0" y="T1"/>
                  </a:cxn>
                  <a:cxn ang="0">
                    <a:pos x="T2" y="T3"/>
                  </a:cxn>
                  <a:cxn ang="0">
                    <a:pos x="T4" y="T5"/>
                  </a:cxn>
                  <a:cxn ang="0">
                    <a:pos x="T6" y="T7"/>
                  </a:cxn>
                  <a:cxn ang="0">
                    <a:pos x="T8" y="T9"/>
                  </a:cxn>
                  <a:cxn ang="0">
                    <a:pos x="T10" y="T11"/>
                  </a:cxn>
                </a:cxnLst>
                <a:rect l="0" t="0" r="r" b="b"/>
                <a:pathLst>
                  <a:path w="323" h="331">
                    <a:moveTo>
                      <a:pt x="158" y="0"/>
                    </a:moveTo>
                    <a:cubicBezTo>
                      <a:pt x="117" y="0"/>
                      <a:pt x="80" y="14"/>
                      <a:pt x="51" y="38"/>
                    </a:cubicBezTo>
                    <a:cubicBezTo>
                      <a:pt x="25" y="94"/>
                      <a:pt x="8" y="153"/>
                      <a:pt x="0" y="216"/>
                    </a:cubicBezTo>
                    <a:cubicBezTo>
                      <a:pt x="21" y="283"/>
                      <a:pt x="84" y="331"/>
                      <a:pt x="158" y="331"/>
                    </a:cubicBezTo>
                    <a:cubicBezTo>
                      <a:pt x="249" y="331"/>
                      <a:pt x="323" y="257"/>
                      <a:pt x="323" y="166"/>
                    </a:cubicBezTo>
                    <a:cubicBezTo>
                      <a:pt x="323" y="74"/>
                      <a:pt x="249" y="0"/>
                      <a:pt x="158" y="0"/>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Oval 9"/>
              <p:cNvSpPr>
                <a:spLocks noChangeArrowheads="1"/>
              </p:cNvSpPr>
              <p:nvPr/>
            </p:nvSpPr>
            <p:spPr bwMode="auto">
              <a:xfrm>
                <a:off x="1530616" y="2179723"/>
                <a:ext cx="506964" cy="507925"/>
              </a:xfrm>
              <a:prstGeom prst="ellipse">
                <a:avLst/>
              </a:prstGeom>
              <a:solidFill>
                <a:schemeClr val="accent5">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7" name="Oval 10"/>
              <p:cNvSpPr>
                <a:spLocks noChangeArrowheads="1"/>
              </p:cNvSpPr>
              <p:nvPr/>
            </p:nvSpPr>
            <p:spPr bwMode="auto">
              <a:xfrm>
                <a:off x="2050137" y="1993832"/>
                <a:ext cx="576113" cy="574257"/>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8" name="Oval 11"/>
              <p:cNvSpPr>
                <a:spLocks noChangeArrowheads="1"/>
              </p:cNvSpPr>
              <p:nvPr/>
            </p:nvSpPr>
            <p:spPr bwMode="auto">
              <a:xfrm>
                <a:off x="1688327" y="1950229"/>
                <a:ext cx="413762" cy="412834"/>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9" name="Oval 12"/>
              <p:cNvSpPr>
                <a:spLocks noChangeArrowheads="1"/>
              </p:cNvSpPr>
              <p:nvPr/>
            </p:nvSpPr>
            <p:spPr bwMode="auto">
              <a:xfrm>
                <a:off x="1955510" y="1555021"/>
                <a:ext cx="256050" cy="25605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 name="Oval 13"/>
              <p:cNvSpPr>
                <a:spLocks noChangeArrowheads="1"/>
              </p:cNvSpPr>
              <p:nvPr/>
            </p:nvSpPr>
            <p:spPr bwMode="auto">
              <a:xfrm>
                <a:off x="2389682" y="1158887"/>
                <a:ext cx="86278" cy="87205"/>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Oval 14"/>
              <p:cNvSpPr>
                <a:spLocks noChangeArrowheads="1"/>
              </p:cNvSpPr>
              <p:nvPr/>
            </p:nvSpPr>
            <p:spPr bwMode="auto">
              <a:xfrm>
                <a:off x="1532470" y="1755408"/>
                <a:ext cx="85350" cy="85350"/>
              </a:xfrm>
              <a:prstGeom prst="ellipse">
                <a:avLst/>
              </a:pr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2" name="Oval 15"/>
              <p:cNvSpPr>
                <a:spLocks noChangeArrowheads="1"/>
              </p:cNvSpPr>
              <p:nvPr/>
            </p:nvSpPr>
            <p:spPr bwMode="auto">
              <a:xfrm>
                <a:off x="2068691" y="1905698"/>
                <a:ext cx="87205" cy="88133"/>
              </a:xfrm>
              <a:prstGeom prst="ellipse">
                <a:avLst/>
              </a:pr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16"/>
              <p:cNvSpPr>
                <a:spLocks/>
              </p:cNvSpPr>
              <p:nvPr/>
            </p:nvSpPr>
            <p:spPr bwMode="auto">
              <a:xfrm>
                <a:off x="1673483" y="1653359"/>
                <a:ext cx="376653" cy="377581"/>
              </a:xfrm>
              <a:custGeom>
                <a:avLst/>
                <a:gdLst>
                  <a:gd name="T0" fmla="*/ 201 w 203"/>
                  <a:gd name="T1" fmla="*/ 98 h 203"/>
                  <a:gd name="T2" fmla="*/ 105 w 203"/>
                  <a:gd name="T3" fmla="*/ 201 h 203"/>
                  <a:gd name="T4" fmla="*/ 1 w 203"/>
                  <a:gd name="T5" fmla="*/ 105 h 203"/>
                  <a:gd name="T6" fmla="*/ 98 w 203"/>
                  <a:gd name="T7" fmla="*/ 1 h 203"/>
                  <a:gd name="T8" fmla="*/ 201 w 203"/>
                  <a:gd name="T9" fmla="*/ 98 h 203"/>
                </a:gdLst>
                <a:ahLst/>
                <a:cxnLst>
                  <a:cxn ang="0">
                    <a:pos x="T0" y="T1"/>
                  </a:cxn>
                  <a:cxn ang="0">
                    <a:pos x="T2" y="T3"/>
                  </a:cxn>
                  <a:cxn ang="0">
                    <a:pos x="T4" y="T5"/>
                  </a:cxn>
                  <a:cxn ang="0">
                    <a:pos x="T6" y="T7"/>
                  </a:cxn>
                  <a:cxn ang="0">
                    <a:pos x="T8" y="T9"/>
                  </a:cxn>
                </a:cxnLst>
                <a:rect l="0" t="0" r="r" b="b"/>
                <a:pathLst>
                  <a:path w="203" h="203">
                    <a:moveTo>
                      <a:pt x="201" y="98"/>
                    </a:moveTo>
                    <a:cubicBezTo>
                      <a:pt x="203" y="153"/>
                      <a:pt x="160" y="200"/>
                      <a:pt x="105" y="201"/>
                    </a:cubicBezTo>
                    <a:cubicBezTo>
                      <a:pt x="49" y="203"/>
                      <a:pt x="3" y="160"/>
                      <a:pt x="1" y="105"/>
                    </a:cubicBezTo>
                    <a:cubicBezTo>
                      <a:pt x="0" y="49"/>
                      <a:pt x="43" y="3"/>
                      <a:pt x="98" y="1"/>
                    </a:cubicBezTo>
                    <a:cubicBezTo>
                      <a:pt x="153" y="0"/>
                      <a:pt x="200" y="43"/>
                      <a:pt x="201" y="98"/>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4" name="Oval 17"/>
              <p:cNvSpPr>
                <a:spLocks noChangeArrowheads="1"/>
              </p:cNvSpPr>
              <p:nvPr/>
            </p:nvSpPr>
            <p:spPr bwMode="auto">
              <a:xfrm>
                <a:off x="1504639" y="1901988"/>
                <a:ext cx="141013" cy="143796"/>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5" name="Oval 18"/>
              <p:cNvSpPr>
                <a:spLocks noChangeArrowheads="1"/>
              </p:cNvSpPr>
              <p:nvPr/>
            </p:nvSpPr>
            <p:spPr bwMode="auto">
              <a:xfrm>
                <a:off x="2167029" y="964066"/>
                <a:ext cx="142869" cy="142868"/>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6" name="Oval 19"/>
              <p:cNvSpPr>
                <a:spLocks noChangeArrowheads="1"/>
              </p:cNvSpPr>
              <p:nvPr/>
            </p:nvSpPr>
            <p:spPr bwMode="auto">
              <a:xfrm>
                <a:off x="2276500" y="1307321"/>
                <a:ext cx="312641" cy="312641"/>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7" name="Oval 20"/>
              <p:cNvSpPr>
                <a:spLocks noChangeArrowheads="1"/>
              </p:cNvSpPr>
              <p:nvPr/>
            </p:nvSpPr>
            <p:spPr bwMode="auto">
              <a:xfrm>
                <a:off x="2276500" y="1816638"/>
                <a:ext cx="312641" cy="314496"/>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8" name="Oval 21"/>
              <p:cNvSpPr>
                <a:spLocks noChangeArrowheads="1"/>
              </p:cNvSpPr>
              <p:nvPr/>
            </p:nvSpPr>
            <p:spPr bwMode="auto">
              <a:xfrm>
                <a:off x="2754274" y="1514202"/>
                <a:ext cx="141013" cy="141013"/>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22"/>
              <p:cNvSpPr>
                <a:spLocks/>
              </p:cNvSpPr>
              <p:nvPr/>
            </p:nvSpPr>
            <p:spPr bwMode="auto">
              <a:xfrm>
                <a:off x="2947240" y="2064338"/>
                <a:ext cx="348822" cy="600233"/>
              </a:xfrm>
              <a:custGeom>
                <a:avLst/>
                <a:gdLst>
                  <a:gd name="T0" fmla="*/ 0 w 188"/>
                  <a:gd name="T1" fmla="*/ 132 h 323"/>
                  <a:gd name="T2" fmla="*/ 188 w 188"/>
                  <a:gd name="T3" fmla="*/ 323 h 323"/>
                  <a:gd name="T4" fmla="*/ 53 w 188"/>
                  <a:gd name="T5" fmla="*/ 0 h 323"/>
                  <a:gd name="T6" fmla="*/ 0 w 188"/>
                  <a:gd name="T7" fmla="*/ 132 h 323"/>
                </a:gdLst>
                <a:ahLst/>
                <a:cxnLst>
                  <a:cxn ang="0">
                    <a:pos x="T0" y="T1"/>
                  </a:cxn>
                  <a:cxn ang="0">
                    <a:pos x="T2" y="T3"/>
                  </a:cxn>
                  <a:cxn ang="0">
                    <a:pos x="T4" y="T5"/>
                  </a:cxn>
                  <a:cxn ang="0">
                    <a:pos x="T6" y="T7"/>
                  </a:cxn>
                </a:cxnLst>
                <a:rect l="0" t="0" r="r" b="b"/>
                <a:pathLst>
                  <a:path w="188" h="323">
                    <a:moveTo>
                      <a:pt x="0" y="132"/>
                    </a:moveTo>
                    <a:cubicBezTo>
                      <a:pt x="0" y="237"/>
                      <a:pt x="84" y="321"/>
                      <a:pt x="188" y="323"/>
                    </a:cubicBezTo>
                    <a:cubicBezTo>
                      <a:pt x="176" y="201"/>
                      <a:pt x="127" y="89"/>
                      <a:pt x="53" y="0"/>
                    </a:cubicBezTo>
                    <a:cubicBezTo>
                      <a:pt x="20" y="34"/>
                      <a:pt x="0" y="81"/>
                      <a:pt x="0" y="132"/>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23"/>
              <p:cNvSpPr>
                <a:spLocks/>
              </p:cNvSpPr>
              <p:nvPr/>
            </p:nvSpPr>
            <p:spPr bwMode="auto">
              <a:xfrm>
                <a:off x="2563165" y="2261014"/>
                <a:ext cx="738463" cy="894319"/>
              </a:xfrm>
              <a:custGeom>
                <a:avLst/>
                <a:gdLst>
                  <a:gd name="T0" fmla="*/ 0 w 398"/>
                  <a:gd name="T1" fmla="*/ 241 h 481"/>
                  <a:gd name="T2" fmla="*/ 241 w 398"/>
                  <a:gd name="T3" fmla="*/ 481 h 481"/>
                  <a:gd name="T4" fmla="*/ 375 w 398"/>
                  <a:gd name="T5" fmla="*/ 440 h 481"/>
                  <a:gd name="T6" fmla="*/ 398 w 398"/>
                  <a:gd name="T7" fmla="*/ 277 h 481"/>
                  <a:gd name="T8" fmla="*/ 342 w 398"/>
                  <a:gd name="T9" fmla="*/ 22 h 481"/>
                  <a:gd name="T10" fmla="*/ 241 w 398"/>
                  <a:gd name="T11" fmla="*/ 0 h 481"/>
                  <a:gd name="T12" fmla="*/ 0 w 398"/>
                  <a:gd name="T13" fmla="*/ 241 h 481"/>
                </a:gdLst>
                <a:ahLst/>
                <a:cxnLst>
                  <a:cxn ang="0">
                    <a:pos x="T0" y="T1"/>
                  </a:cxn>
                  <a:cxn ang="0">
                    <a:pos x="T2" y="T3"/>
                  </a:cxn>
                  <a:cxn ang="0">
                    <a:pos x="T4" y="T5"/>
                  </a:cxn>
                  <a:cxn ang="0">
                    <a:pos x="T6" y="T7"/>
                  </a:cxn>
                  <a:cxn ang="0">
                    <a:pos x="T8" y="T9"/>
                  </a:cxn>
                  <a:cxn ang="0">
                    <a:pos x="T10" y="T11"/>
                  </a:cxn>
                  <a:cxn ang="0">
                    <a:pos x="T12" y="T13"/>
                  </a:cxn>
                </a:cxnLst>
                <a:rect l="0" t="0" r="r" b="b"/>
                <a:pathLst>
                  <a:path w="398" h="481">
                    <a:moveTo>
                      <a:pt x="0" y="241"/>
                    </a:moveTo>
                    <a:cubicBezTo>
                      <a:pt x="0" y="374"/>
                      <a:pt x="108" y="481"/>
                      <a:pt x="241" y="481"/>
                    </a:cubicBezTo>
                    <a:cubicBezTo>
                      <a:pt x="291" y="481"/>
                      <a:pt x="337" y="466"/>
                      <a:pt x="375" y="440"/>
                    </a:cubicBezTo>
                    <a:cubicBezTo>
                      <a:pt x="390" y="388"/>
                      <a:pt x="398" y="333"/>
                      <a:pt x="398" y="277"/>
                    </a:cubicBezTo>
                    <a:cubicBezTo>
                      <a:pt x="398" y="186"/>
                      <a:pt x="378" y="100"/>
                      <a:pt x="342" y="22"/>
                    </a:cubicBezTo>
                    <a:cubicBezTo>
                      <a:pt x="311" y="8"/>
                      <a:pt x="277" y="0"/>
                      <a:pt x="241" y="0"/>
                    </a:cubicBezTo>
                    <a:cubicBezTo>
                      <a:pt x="108" y="0"/>
                      <a:pt x="0" y="108"/>
                      <a:pt x="0" y="241"/>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4"/>
              <p:cNvSpPr>
                <a:spLocks/>
              </p:cNvSpPr>
              <p:nvPr/>
            </p:nvSpPr>
            <p:spPr bwMode="auto">
              <a:xfrm>
                <a:off x="2574297" y="2261014"/>
                <a:ext cx="415618" cy="355316"/>
              </a:xfrm>
              <a:custGeom>
                <a:avLst/>
                <a:gdLst>
                  <a:gd name="T0" fmla="*/ 0 w 224"/>
                  <a:gd name="T1" fmla="*/ 188 h 191"/>
                  <a:gd name="T2" fmla="*/ 33 w 224"/>
                  <a:gd name="T3" fmla="*/ 191 h 191"/>
                  <a:gd name="T4" fmla="*/ 224 w 224"/>
                  <a:gd name="T5" fmla="*/ 0 h 191"/>
                  <a:gd name="T6" fmla="*/ 0 w 224"/>
                  <a:gd name="T7" fmla="*/ 188 h 191"/>
                </a:gdLst>
                <a:ahLst/>
                <a:cxnLst>
                  <a:cxn ang="0">
                    <a:pos x="T0" y="T1"/>
                  </a:cxn>
                  <a:cxn ang="0">
                    <a:pos x="T2" y="T3"/>
                  </a:cxn>
                  <a:cxn ang="0">
                    <a:pos x="T4" y="T5"/>
                  </a:cxn>
                  <a:cxn ang="0">
                    <a:pos x="T6" y="T7"/>
                  </a:cxn>
                </a:cxnLst>
                <a:rect l="0" t="0" r="r" b="b"/>
                <a:pathLst>
                  <a:path w="224" h="191">
                    <a:moveTo>
                      <a:pt x="0" y="188"/>
                    </a:moveTo>
                    <a:cubicBezTo>
                      <a:pt x="11" y="190"/>
                      <a:pt x="22" y="191"/>
                      <a:pt x="33" y="191"/>
                    </a:cubicBezTo>
                    <a:cubicBezTo>
                      <a:pt x="138" y="191"/>
                      <a:pt x="224" y="106"/>
                      <a:pt x="224" y="0"/>
                    </a:cubicBezTo>
                    <a:cubicBezTo>
                      <a:pt x="114" y="5"/>
                      <a:pt x="23" y="84"/>
                      <a:pt x="0" y="188"/>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5"/>
              <p:cNvSpPr>
                <a:spLocks/>
              </p:cNvSpPr>
              <p:nvPr/>
            </p:nvSpPr>
            <p:spPr bwMode="auto">
              <a:xfrm>
                <a:off x="2840364" y="3083913"/>
                <a:ext cx="420165" cy="581208"/>
              </a:xfrm>
              <a:custGeom>
                <a:avLst/>
                <a:gdLst>
                  <a:gd name="T0" fmla="*/ 224 w 224"/>
                  <a:gd name="T1" fmla="*/ 0 h 310"/>
                  <a:gd name="T2" fmla="*/ 0 w 224"/>
                  <a:gd name="T3" fmla="*/ 240 h 310"/>
                  <a:gd name="T4" fmla="*/ 11 w 224"/>
                  <a:gd name="T5" fmla="*/ 310 h 310"/>
                  <a:gd name="T6" fmla="*/ 224 w 224"/>
                  <a:gd name="T7" fmla="*/ 0 h 310"/>
                </a:gdLst>
                <a:ahLst/>
                <a:cxnLst>
                  <a:cxn ang="0">
                    <a:pos x="T0" y="T1"/>
                  </a:cxn>
                  <a:cxn ang="0">
                    <a:pos x="T2" y="T3"/>
                  </a:cxn>
                  <a:cxn ang="0">
                    <a:pos x="T4" y="T5"/>
                  </a:cxn>
                  <a:cxn ang="0">
                    <a:pos x="T6" y="T7"/>
                  </a:cxn>
                </a:cxnLst>
                <a:rect l="0" t="0" r="r" b="b"/>
                <a:pathLst>
                  <a:path w="224" h="310">
                    <a:moveTo>
                      <a:pt x="224" y="0"/>
                    </a:moveTo>
                    <a:cubicBezTo>
                      <a:pt x="99" y="9"/>
                      <a:pt x="0" y="113"/>
                      <a:pt x="0" y="240"/>
                    </a:cubicBezTo>
                    <a:cubicBezTo>
                      <a:pt x="0" y="265"/>
                      <a:pt x="4" y="288"/>
                      <a:pt x="11" y="310"/>
                    </a:cubicBezTo>
                    <a:cubicBezTo>
                      <a:pt x="112" y="233"/>
                      <a:pt x="187" y="125"/>
                      <a:pt x="224" y="0"/>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26"/>
              <p:cNvSpPr>
                <a:spLocks/>
              </p:cNvSpPr>
              <p:nvPr/>
            </p:nvSpPr>
            <p:spPr bwMode="auto">
              <a:xfrm>
                <a:off x="1104792" y="3017103"/>
                <a:ext cx="615077" cy="753306"/>
              </a:xfrm>
              <a:custGeom>
                <a:avLst/>
                <a:gdLst>
                  <a:gd name="T0" fmla="*/ 22 w 331"/>
                  <a:gd name="T1" fmla="*/ 0 h 405"/>
                  <a:gd name="T2" fmla="*/ 0 w 331"/>
                  <a:gd name="T3" fmla="*/ 0 h 405"/>
                  <a:gd name="T4" fmla="*/ 316 w 331"/>
                  <a:gd name="T5" fmla="*/ 405 h 405"/>
                  <a:gd name="T6" fmla="*/ 331 w 331"/>
                  <a:gd name="T7" fmla="*/ 309 h 405"/>
                  <a:gd name="T8" fmla="*/ 22 w 331"/>
                  <a:gd name="T9" fmla="*/ 0 h 405"/>
                </a:gdLst>
                <a:ahLst/>
                <a:cxnLst>
                  <a:cxn ang="0">
                    <a:pos x="T0" y="T1"/>
                  </a:cxn>
                  <a:cxn ang="0">
                    <a:pos x="T2" y="T3"/>
                  </a:cxn>
                  <a:cxn ang="0">
                    <a:pos x="T4" y="T5"/>
                  </a:cxn>
                  <a:cxn ang="0">
                    <a:pos x="T6" y="T7"/>
                  </a:cxn>
                  <a:cxn ang="0">
                    <a:pos x="T8" y="T9"/>
                  </a:cxn>
                </a:cxnLst>
                <a:rect l="0" t="0" r="r" b="b"/>
                <a:pathLst>
                  <a:path w="331" h="405">
                    <a:moveTo>
                      <a:pt x="22" y="0"/>
                    </a:moveTo>
                    <a:cubicBezTo>
                      <a:pt x="14" y="0"/>
                      <a:pt x="7" y="0"/>
                      <a:pt x="0" y="0"/>
                    </a:cubicBezTo>
                    <a:cubicBezTo>
                      <a:pt x="40" y="178"/>
                      <a:pt x="158" y="325"/>
                      <a:pt x="316" y="405"/>
                    </a:cubicBezTo>
                    <a:cubicBezTo>
                      <a:pt x="326" y="375"/>
                      <a:pt x="331" y="343"/>
                      <a:pt x="331" y="309"/>
                    </a:cubicBezTo>
                    <a:cubicBezTo>
                      <a:pt x="331" y="138"/>
                      <a:pt x="193" y="0"/>
                      <a:pt x="22" y="0"/>
                    </a:cubicBezTo>
                    <a:close/>
                  </a:path>
                </a:pathLst>
              </a:cu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27"/>
              <p:cNvSpPr>
                <a:spLocks/>
              </p:cNvSpPr>
              <p:nvPr/>
            </p:nvSpPr>
            <p:spPr bwMode="auto">
              <a:xfrm>
                <a:off x="1406301" y="2974428"/>
                <a:ext cx="1229226" cy="912874"/>
              </a:xfrm>
              <a:custGeom>
                <a:avLst/>
                <a:gdLst>
                  <a:gd name="T0" fmla="*/ 331 w 662"/>
                  <a:gd name="T1" fmla="*/ 0 h 491"/>
                  <a:gd name="T2" fmla="*/ 0 w 662"/>
                  <a:gd name="T3" fmla="*/ 317 h 491"/>
                  <a:gd name="T4" fmla="*/ 422 w 662"/>
                  <a:gd name="T5" fmla="*/ 491 h 491"/>
                  <a:gd name="T6" fmla="*/ 639 w 662"/>
                  <a:gd name="T7" fmla="*/ 451 h 491"/>
                  <a:gd name="T8" fmla="*/ 662 w 662"/>
                  <a:gd name="T9" fmla="*/ 331 h 491"/>
                  <a:gd name="T10" fmla="*/ 331 w 662"/>
                  <a:gd name="T11" fmla="*/ 0 h 491"/>
                </a:gdLst>
                <a:ahLst/>
                <a:cxnLst>
                  <a:cxn ang="0">
                    <a:pos x="T0" y="T1"/>
                  </a:cxn>
                  <a:cxn ang="0">
                    <a:pos x="T2" y="T3"/>
                  </a:cxn>
                  <a:cxn ang="0">
                    <a:pos x="T4" y="T5"/>
                  </a:cxn>
                  <a:cxn ang="0">
                    <a:pos x="T6" y="T7"/>
                  </a:cxn>
                  <a:cxn ang="0">
                    <a:pos x="T8" y="T9"/>
                  </a:cxn>
                  <a:cxn ang="0">
                    <a:pos x="T10" y="T11"/>
                  </a:cxn>
                </a:cxnLst>
                <a:rect l="0" t="0" r="r" b="b"/>
                <a:pathLst>
                  <a:path w="662" h="491">
                    <a:moveTo>
                      <a:pt x="331" y="0"/>
                    </a:moveTo>
                    <a:cubicBezTo>
                      <a:pt x="153" y="0"/>
                      <a:pt x="7" y="141"/>
                      <a:pt x="0" y="317"/>
                    </a:cubicBezTo>
                    <a:cubicBezTo>
                      <a:pt x="108" y="425"/>
                      <a:pt x="258" y="491"/>
                      <a:pt x="422" y="491"/>
                    </a:cubicBezTo>
                    <a:cubicBezTo>
                      <a:pt x="499" y="491"/>
                      <a:pt x="572" y="477"/>
                      <a:pt x="639" y="451"/>
                    </a:cubicBezTo>
                    <a:cubicBezTo>
                      <a:pt x="654" y="414"/>
                      <a:pt x="662" y="373"/>
                      <a:pt x="662" y="331"/>
                    </a:cubicBezTo>
                    <a:cubicBezTo>
                      <a:pt x="662" y="148"/>
                      <a:pt x="514" y="0"/>
                      <a:pt x="331" y="0"/>
                    </a:cubicBezTo>
                    <a:close/>
                  </a:path>
                </a:pathLst>
              </a:cu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28"/>
              <p:cNvSpPr>
                <a:spLocks/>
              </p:cNvSpPr>
              <p:nvPr/>
            </p:nvSpPr>
            <p:spPr bwMode="auto">
              <a:xfrm>
                <a:off x="2335874" y="2933609"/>
                <a:ext cx="874838" cy="872054"/>
              </a:xfrm>
              <a:custGeom>
                <a:avLst/>
                <a:gdLst>
                  <a:gd name="T0" fmla="*/ 471 w 471"/>
                  <a:gd name="T1" fmla="*/ 153 h 469"/>
                  <a:gd name="T2" fmla="*/ 244 w 471"/>
                  <a:gd name="T3" fmla="*/ 0 h 469"/>
                  <a:gd name="T4" fmla="*/ 0 w 471"/>
                  <a:gd name="T5" fmla="*/ 244 h 469"/>
                  <a:gd name="T6" fmla="*/ 149 w 471"/>
                  <a:gd name="T7" fmla="*/ 469 h 469"/>
                  <a:gd name="T8" fmla="*/ 471 w 471"/>
                  <a:gd name="T9" fmla="*/ 153 h 469"/>
                </a:gdLst>
                <a:ahLst/>
                <a:cxnLst>
                  <a:cxn ang="0">
                    <a:pos x="T0" y="T1"/>
                  </a:cxn>
                  <a:cxn ang="0">
                    <a:pos x="T2" y="T3"/>
                  </a:cxn>
                  <a:cxn ang="0">
                    <a:pos x="T4" y="T5"/>
                  </a:cxn>
                  <a:cxn ang="0">
                    <a:pos x="T6" y="T7"/>
                  </a:cxn>
                  <a:cxn ang="0">
                    <a:pos x="T8" y="T9"/>
                  </a:cxn>
                </a:cxnLst>
                <a:rect l="0" t="0" r="r" b="b"/>
                <a:pathLst>
                  <a:path w="471" h="469">
                    <a:moveTo>
                      <a:pt x="471" y="153"/>
                    </a:moveTo>
                    <a:cubicBezTo>
                      <a:pt x="435" y="63"/>
                      <a:pt x="347" y="0"/>
                      <a:pt x="244" y="0"/>
                    </a:cubicBezTo>
                    <a:cubicBezTo>
                      <a:pt x="109" y="0"/>
                      <a:pt x="0" y="109"/>
                      <a:pt x="0" y="244"/>
                    </a:cubicBezTo>
                    <a:cubicBezTo>
                      <a:pt x="0" y="345"/>
                      <a:pt x="61" y="432"/>
                      <a:pt x="149" y="469"/>
                    </a:cubicBezTo>
                    <a:cubicBezTo>
                      <a:pt x="293" y="410"/>
                      <a:pt x="409" y="296"/>
                      <a:pt x="471" y="153"/>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6" name="Oval 30"/>
              <p:cNvSpPr>
                <a:spLocks noChangeArrowheads="1"/>
              </p:cNvSpPr>
              <p:nvPr/>
            </p:nvSpPr>
            <p:spPr bwMode="auto">
              <a:xfrm>
                <a:off x="2540899" y="1675625"/>
                <a:ext cx="493546" cy="496329"/>
              </a:xfrm>
              <a:prstGeom prst="ellipse">
                <a:avLst/>
              </a:pr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7" name="Oval 11"/>
              <p:cNvSpPr>
                <a:spLocks noChangeArrowheads="1"/>
              </p:cNvSpPr>
              <p:nvPr/>
            </p:nvSpPr>
            <p:spPr bwMode="auto">
              <a:xfrm>
                <a:off x="1833627" y="2696302"/>
                <a:ext cx="557332" cy="55608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8" name="Oval 11"/>
              <p:cNvSpPr>
                <a:spLocks noChangeArrowheads="1"/>
              </p:cNvSpPr>
              <p:nvPr/>
            </p:nvSpPr>
            <p:spPr bwMode="auto">
              <a:xfrm>
                <a:off x="2226489" y="2491874"/>
                <a:ext cx="249471" cy="248912"/>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23" name="椭圆 22"/>
            <p:cNvSpPr/>
            <p:nvPr/>
          </p:nvSpPr>
          <p:spPr>
            <a:xfrm>
              <a:off x="4251572" y="2232063"/>
              <a:ext cx="553478" cy="553476"/>
            </a:xfrm>
            <a:prstGeom prst="ellipse">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accent1"/>
                  </a:solidFill>
                  <a:latin typeface="华文细黑" panose="02010600040101010101" pitchFamily="2" charset="-122"/>
                  <a:ea typeface="华文细黑" panose="02010600040101010101" pitchFamily="2" charset="-122"/>
                </a:rPr>
                <a:t>03</a:t>
              </a:r>
              <a:endParaRPr lang="zh-CN" altLang="en-US" sz="1400" dirty="0">
                <a:solidFill>
                  <a:schemeClr val="accent1"/>
                </a:solidFill>
                <a:latin typeface="华文细黑" panose="02010600040101010101" pitchFamily="2" charset="-122"/>
                <a:ea typeface="华文细黑" panose="02010600040101010101" pitchFamily="2" charset="-122"/>
              </a:endParaRPr>
            </a:p>
          </p:txBody>
        </p:sp>
      </p:grpSp>
      <p:sp>
        <p:nvSpPr>
          <p:cNvPr id="2" name="TextBox 1">
            <a:extLst>
              <a:ext uri="{FF2B5EF4-FFF2-40B4-BE49-F238E27FC236}">
                <a16:creationId xmlns:a16="http://schemas.microsoft.com/office/drawing/2014/main" id="{B33842F4-653E-66A6-51E5-A742A3FA74D0}"/>
              </a:ext>
            </a:extLst>
          </p:cNvPr>
          <p:cNvSpPr txBox="1"/>
          <p:nvPr/>
        </p:nvSpPr>
        <p:spPr>
          <a:xfrm>
            <a:off x="2483768" y="2858988"/>
            <a:ext cx="4320480" cy="500137"/>
          </a:xfrm>
          <a:prstGeom prst="rect">
            <a:avLst/>
          </a:prstGeom>
          <a:noFill/>
        </p:spPr>
        <p:txBody>
          <a:bodyPr wrap="square" rtlCol="0">
            <a:spAutoFit/>
          </a:bodyPr>
          <a:lstStyle/>
          <a:p>
            <a:pPr>
              <a:lnSpc>
                <a:spcPct val="150000"/>
              </a:lnSpc>
            </a:pPr>
            <a:r>
              <a:rPr lang="en-US" altLang="zh-CN" sz="20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Scope 3 Carbon Reduction Cases </a:t>
            </a:r>
          </a:p>
        </p:txBody>
      </p:sp>
    </p:spTree>
    <p:extLst>
      <p:ext uri="{BB962C8B-B14F-4D97-AF65-F5344CB8AC3E}">
        <p14:creationId xmlns:p14="http://schemas.microsoft.com/office/powerpoint/2010/main" val="371124317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8571066" cy="238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en-US" altLang="ko-KR" sz="1550" b="1" dirty="0">
                <a:solidFill>
                  <a:schemeClr val="tx1">
                    <a:lumMod val="85000"/>
                    <a:lumOff val="15000"/>
                  </a:schemeClr>
                </a:solidFill>
                <a:latin typeface="나눔고딕" panose="020D0604000000000000" pitchFamily="50" charset="-127"/>
                <a:ea typeface="나눔고딕" panose="020D0604000000000000" pitchFamily="50" charset="-127"/>
              </a:rPr>
              <a:t>Textile &amp; Fashion Industry - Waste Plastic, Fishing Nets/Waste Nylon Scope 3 GHG Reductions</a:t>
            </a:r>
            <a:endParaRPr lang="en-US" altLang="zh-CN" sz="155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974687375"/>
              </p:ext>
            </p:extLst>
          </p:nvPr>
        </p:nvGraphicFramePr>
        <p:xfrm>
          <a:off x="251520" y="636203"/>
          <a:ext cx="8640960" cy="4431841"/>
        </p:xfrm>
        <a:graphic>
          <a:graphicData uri="http://schemas.openxmlformats.org/drawingml/2006/table">
            <a:tbl>
              <a:tblPr firstRow="1" bandRow="1">
                <a:tableStyleId>{5940675A-B579-460E-94D1-54222C63F5DA}</a:tableStyleId>
              </a:tblPr>
              <a:tblGrid>
                <a:gridCol w="3888432">
                  <a:extLst>
                    <a:ext uri="{9D8B030D-6E8A-4147-A177-3AD203B41FA5}">
                      <a16:colId xmlns:a16="http://schemas.microsoft.com/office/drawing/2014/main" val="20000"/>
                    </a:ext>
                  </a:extLst>
                </a:gridCol>
                <a:gridCol w="4752528">
                  <a:extLst>
                    <a:ext uri="{9D8B030D-6E8A-4147-A177-3AD203B41FA5}">
                      <a16:colId xmlns:a16="http://schemas.microsoft.com/office/drawing/2014/main" val="2446653076"/>
                    </a:ext>
                  </a:extLst>
                </a:gridCol>
              </a:tblGrid>
              <a:tr h="926641">
                <a:tc gridSpan="2">
                  <a:txBody>
                    <a:bodyPr/>
                    <a:lstStyle/>
                    <a:p>
                      <a:pPr marL="171450" indent="-171450" algn="l" latinLnBrk="1">
                        <a:buFont typeface="Wingdings" panose="05000000000000000000" pitchFamily="2" charset="2"/>
                        <a:buChar char="ü"/>
                      </a:pPr>
                      <a:r>
                        <a:rPr lang="en-US" altLang="ko-KR" sz="1000" b="0" i="0" kern="1200" dirty="0">
                          <a:solidFill>
                            <a:schemeClr val="tx1"/>
                          </a:solidFill>
                          <a:effectLst/>
                          <a:latin typeface="나눔고딕" panose="020D0604000000000000" pitchFamily="50" charset="-127"/>
                          <a:ea typeface="나눔고딕" panose="020D0604000000000000" pitchFamily="50" charset="-127"/>
                          <a:cs typeface="+mn-cs"/>
                        </a:rPr>
                        <a:t>In 2018, the global fashion industry emitted about 2.1 billion tons of greenhouse gases, which is 4% of the world's total emissions₁</a:t>
                      </a:r>
                    </a:p>
                    <a:p>
                      <a:pPr marL="171450" indent="-171450" algn="l" latinLnBrk="1">
                        <a:buFont typeface="Wingdings" panose="05000000000000000000" pitchFamily="2" charset="2"/>
                        <a:buChar char="ü"/>
                      </a:pPr>
                      <a:r>
                        <a:rPr lang="en-US" altLang="ko-KR" sz="1000" b="0" dirty="0">
                          <a:latin typeface="나눔고딕" panose="020D0604000000000000" pitchFamily="50" charset="-127"/>
                          <a:ea typeface="나눔고딕" panose="020D0604000000000000" pitchFamily="50" charset="-127"/>
                        </a:rPr>
                        <a:t>Approximately 70% of the fashion industry's emissions come from the upstream, with the remaining 30% coming from downstream.</a:t>
                      </a:r>
                    </a:p>
                    <a:p>
                      <a:pPr marL="171450" indent="-171450" algn="l" latinLnBrk="1">
                        <a:buFont typeface="Wingdings" panose="05000000000000000000" pitchFamily="2" charset="2"/>
                        <a:buChar char="ü"/>
                      </a:pPr>
                      <a:r>
                        <a:rPr lang="en-US" altLang="ko-KR" sz="1000" b="0" dirty="0">
                          <a:latin typeface="나눔고딕" panose="020D0604000000000000" pitchFamily="50" charset="-127"/>
                          <a:ea typeface="나눔고딕" panose="020D0604000000000000" pitchFamily="50" charset="-127"/>
                        </a:rPr>
                        <a:t>SIMONS produces fashion and household goods by purchasing and producing recycled polyester threads, recycled nylon threads, wood pulp </a:t>
                      </a:r>
                      <a:r>
                        <a:rPr lang="en-US" altLang="ko-KR" sz="1000" b="0" dirty="0" err="1">
                          <a:latin typeface="나눔고딕" panose="020D0604000000000000" pitchFamily="50" charset="-127"/>
                          <a:ea typeface="나눔고딕" panose="020D0604000000000000" pitchFamily="50" charset="-127"/>
                        </a:rPr>
                        <a:t>cerulose</a:t>
                      </a:r>
                      <a:r>
                        <a:rPr lang="en-US" altLang="ko-KR" sz="1000" b="0" dirty="0">
                          <a:latin typeface="나눔고딕" panose="020D0604000000000000" pitchFamily="50" charset="-127"/>
                          <a:ea typeface="나눔고딕" panose="020D0604000000000000" pitchFamily="50" charset="-127"/>
                        </a:rPr>
                        <a:t> fibers, and recycled wool fibers to reduce CO₂ in the upstream categories of 1. purchased products and services, and 5. waste during operations.</a:t>
                      </a:r>
                    </a:p>
                  </a:txBody>
                  <a:tcPr anchor="ctr"/>
                </a:tc>
                <a:tc hMerge="1">
                  <a:txBody>
                    <a:bodyPr/>
                    <a:lstStyle/>
                    <a:p>
                      <a:pPr latinLnBrk="1"/>
                      <a:endParaRPr lang="ko-KR" altLang="en-US"/>
                    </a:p>
                  </a:txBody>
                  <a:tcPr/>
                </a:tc>
                <a:extLst>
                  <a:ext uri="{0D108BD9-81ED-4DB2-BD59-A6C34878D82A}">
                    <a16:rowId xmlns:a16="http://schemas.microsoft.com/office/drawing/2014/main" val="10000"/>
                  </a:ext>
                </a:extLst>
              </a:tr>
              <a:tr h="1872208">
                <a:tc rowSpan="2">
                  <a:txBody>
                    <a:bodyPr/>
                    <a:lstStyle/>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b="1" dirty="0">
                        <a:latin typeface="나눔고딕" panose="020D0604000000000000" pitchFamily="50" charset="-127"/>
                        <a:ea typeface="나눔고딕" panose="020D0604000000000000" pitchFamily="50" charset="-127"/>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800" kern="1200" dirty="0">
                          <a:solidFill>
                            <a:schemeClr val="tx1"/>
                          </a:solidFill>
                          <a:effectLst/>
                          <a:latin typeface="나눔고딕" panose="020D0604000000000000" pitchFamily="50" charset="-127"/>
                          <a:ea typeface="나눔고딕" panose="020D0604000000000000" pitchFamily="50" charset="-127"/>
                          <a:cs typeface="+mn-cs"/>
                        </a:rPr>
                        <a:t>Source</a:t>
                      </a:r>
                      <a:r>
                        <a:rPr lang="ko-KR" altLang="en-US" sz="800" dirty="0">
                          <a:latin typeface="나눔고딕" panose="020D0604000000000000" pitchFamily="50" charset="-127"/>
                          <a:ea typeface="나눔고딕" panose="020D0604000000000000" pitchFamily="50" charset="-127"/>
                        </a:rPr>
                        <a:t> </a:t>
                      </a:r>
                      <a:r>
                        <a:rPr lang="en-US" altLang="ko-KR" sz="800" dirty="0">
                          <a:latin typeface="나눔고딕" panose="020D0604000000000000" pitchFamily="50" charset="-127"/>
                          <a:ea typeface="나눔고딕" panose="020D0604000000000000" pitchFamily="50" charset="-127"/>
                        </a:rPr>
                        <a:t>: 1. </a:t>
                      </a:r>
                      <a:r>
                        <a:rPr lang="en-US" altLang="ko-KR" sz="800" b="0" dirty="0">
                          <a:latin typeface="나눔고딕" panose="020D0604000000000000" pitchFamily="50" charset="-127"/>
                          <a:ea typeface="나눔고딕" panose="020D0604000000000000" pitchFamily="50" charset="-127"/>
                        </a:rPr>
                        <a:t>globalfashionagenda.org, The Fashion on Climate report</a:t>
                      </a:r>
                      <a:endParaRPr lang="ko-KR" altLang="en-US" sz="8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r>
                        <a:rPr lang="en-US" altLang="ko-KR" sz="800" dirty="0">
                          <a:latin typeface="나눔고딕" panose="020D0604000000000000" pitchFamily="50" charset="-127"/>
                          <a:ea typeface="나눔고딕" panose="020D0604000000000000" pitchFamily="50" charset="-127"/>
                        </a:rPr>
                        <a:t>              2. www.simons.com/en/vision/reduction-o-emissions--v0015</a:t>
                      </a:r>
                    </a:p>
                    <a:p>
                      <a:pPr marL="0" indent="0" algn="l" latinLnBrk="1">
                        <a:buFont typeface="Wingdings" panose="05000000000000000000" pitchFamily="2" charset="2"/>
                        <a:buNone/>
                      </a:pPr>
                      <a:r>
                        <a:rPr lang="en-US" altLang="ko-KR" sz="800" b="1" dirty="0">
                          <a:latin typeface="나눔고딕" panose="020D0604000000000000" pitchFamily="50" charset="-127"/>
                          <a:ea typeface="나눔고딕" panose="020D0604000000000000" pitchFamily="50" charset="-127"/>
                        </a:rPr>
                        <a:t>              3</a:t>
                      </a:r>
                      <a:r>
                        <a:rPr lang="en-US" altLang="ko-KR" sz="800" b="0" dirty="0">
                          <a:latin typeface="나눔고딕" panose="020D0604000000000000" pitchFamily="50" charset="-127"/>
                          <a:ea typeface="나눔고딕" panose="020D0604000000000000" pitchFamily="50" charset="-127"/>
                        </a:rPr>
                        <a:t>. repreve.com</a:t>
                      </a:r>
                    </a:p>
                    <a:p>
                      <a:pPr marL="0" indent="0" algn="l" latinLnBrk="1">
                        <a:buFont typeface="Wingdings" panose="05000000000000000000" pitchFamily="2" charset="2"/>
                        <a:buNone/>
                      </a:pPr>
                      <a:r>
                        <a:rPr lang="en-US" altLang="ko-KR" sz="800" b="0" dirty="0">
                          <a:latin typeface="나눔고딕" panose="020D0604000000000000" pitchFamily="50" charset="-127"/>
                          <a:ea typeface="나눔고딕" panose="020D0604000000000000" pitchFamily="50" charset="-127"/>
                        </a:rPr>
                        <a:t>              4. www.</a:t>
                      </a:r>
                      <a:r>
                        <a:rPr lang="en-US" altLang="ko-KR" sz="800" dirty="0">
                          <a:latin typeface="나눔고딕" panose="020D0604000000000000" pitchFamily="50" charset="-127"/>
                          <a:ea typeface="나눔고딕" panose="020D0604000000000000" pitchFamily="50" charset="-127"/>
                        </a:rPr>
                        <a:t>econyl.com</a:t>
                      </a:r>
                      <a:endParaRPr lang="en-US" altLang="ko-KR" sz="800" b="0" dirty="0">
                        <a:latin typeface="나눔고딕" panose="020D0604000000000000" pitchFamily="50" charset="-127"/>
                        <a:ea typeface="나눔고딕" panose="020D0604000000000000" pitchFamily="50" charset="-127"/>
                      </a:endParaRPr>
                    </a:p>
                  </a:txBody>
                  <a:tcPr anchor="ctr"/>
                </a:tc>
                <a:tc>
                  <a:txBody>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200" b="1" dirty="0">
                          <a:latin typeface="나눔고딕" panose="020D0604000000000000" pitchFamily="50" charset="-127"/>
                          <a:ea typeface="나눔고딕" panose="020D0604000000000000" pitchFamily="50" charset="-127"/>
                        </a:rPr>
                        <a:t>[ CO</a:t>
                      </a:r>
                      <a:r>
                        <a:rPr lang="en-US" altLang="ko-KR" sz="1200" b="1" dirty="0">
                          <a:latin typeface="맑은 고딕" panose="020B0503020000020004" pitchFamily="50" charset="-127"/>
                          <a:ea typeface="맑은 고딕" panose="020B0503020000020004" pitchFamily="50" charset="-127"/>
                        </a:rPr>
                        <a:t>₂</a:t>
                      </a:r>
                      <a:r>
                        <a:rPr lang="en-US" altLang="ko-KR" sz="1200" b="1" dirty="0">
                          <a:latin typeface="나눔고딕" panose="020D0604000000000000" pitchFamily="50" charset="-127"/>
                          <a:ea typeface="나눔고딕" panose="020D0604000000000000" pitchFamily="50" charset="-127"/>
                        </a:rPr>
                        <a:t> savings for SIMONS by sourcing REPREVE recycled polyester thread ]₂,₃</a:t>
                      </a: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000" b="0" dirty="0">
                          <a:latin typeface="나눔고딕" panose="020D0604000000000000" pitchFamily="50" charset="-127"/>
                          <a:ea typeface="나눔고딕" panose="020D0604000000000000" pitchFamily="50" charset="-127"/>
                        </a:rPr>
                        <a:t>Since 2015, thanks to the REPREVE polyester program, SIMONS has helped recycle more than 1.2 million plastic bottles, saving 73 barrels of oil and 32,000 kg of carbon dioxide emissions on the production side.</a:t>
                      </a: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000" b="0" i="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000" b="0" i="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600" b="1" dirty="0">
                        <a:latin typeface="맑은 고딕" panose="020B0503020000020004" pitchFamily="50" charset="-127"/>
                        <a:ea typeface="맑은 고딕" panose="020B0503020000020004" pitchFamily="50" charset="-127"/>
                      </a:endParaRPr>
                    </a:p>
                  </a:txBody>
                  <a:tcPr anchor="ctr"/>
                </a:tc>
                <a:extLst>
                  <a:ext uri="{0D108BD9-81ED-4DB2-BD59-A6C34878D82A}">
                    <a16:rowId xmlns:a16="http://schemas.microsoft.com/office/drawing/2014/main" val="1459970572"/>
                  </a:ext>
                </a:extLst>
              </a:tr>
              <a:tr h="1630680">
                <a:tc vMerge="1">
                  <a:txBody>
                    <a:bodyPr/>
                    <a:lstStyle/>
                    <a:p>
                      <a:pPr latinLnBrk="1"/>
                      <a:endParaRPr lang="ko-KR" altLang="en-US"/>
                    </a:p>
                  </a:txBody>
                  <a:tcPr/>
                </a:tc>
                <a:tc>
                  <a:txBody>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200" b="1" dirty="0">
                          <a:latin typeface="나눔고딕" panose="020D0604000000000000" pitchFamily="50" charset="-127"/>
                          <a:ea typeface="나눔고딕" panose="020D0604000000000000" pitchFamily="50" charset="-127"/>
                        </a:rPr>
                        <a:t>[ Carbon footprint saved by SIMONS by sourcing recycled nylon thread from REPREVE &amp; ECONYL ]₂,₄</a:t>
                      </a:r>
                      <a:endParaRPr lang="en-US" altLang="ko-KR" sz="10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0" dirty="0">
                        <a:latin typeface="맑은 고딕" panose="020B0503020000020004"/>
                        <a:ea typeface="맑은 고딕" panose="020B0503020000020004"/>
                      </a:endParaRPr>
                    </a:p>
                    <a:p>
                      <a:pPr marL="0" indent="0" algn="l" latinLnBrk="1">
                        <a:buFont typeface="Wingdings" panose="05000000000000000000" pitchFamily="2" charset="2"/>
                        <a:buNone/>
                      </a:pPr>
                      <a:endParaRPr lang="en-US" altLang="ko-KR" sz="1100" b="0" dirty="0">
                        <a:latin typeface="맑은 고딕" panose="020B0503020000020004"/>
                        <a:ea typeface="맑은 고딕" panose="020B0503020000020004"/>
                      </a:endParaRPr>
                    </a:p>
                    <a:p>
                      <a:pPr marL="0" indent="0" algn="l" latinLnBrk="1">
                        <a:buFont typeface="Wingdings" panose="05000000000000000000" pitchFamily="2" charset="2"/>
                        <a:buNone/>
                      </a:pPr>
                      <a:endParaRPr lang="en-US" altLang="ko-KR" sz="1100" b="0" dirty="0">
                        <a:latin typeface="맑은 고딕" panose="020B0503020000020004"/>
                        <a:ea typeface="맑은 고딕" panose="020B0503020000020004"/>
                      </a:endParaRPr>
                    </a:p>
                    <a:p>
                      <a:pPr marL="0" indent="0" algn="l" latinLnBrk="1">
                        <a:buFont typeface="Wingdings" panose="05000000000000000000" pitchFamily="2" charset="2"/>
                        <a:buNone/>
                      </a:pPr>
                      <a:endParaRPr lang="en-US" altLang="ko-KR" sz="1100" b="0" dirty="0">
                        <a:latin typeface="맑은 고딕" panose="020B0503020000020004"/>
                        <a:ea typeface="맑은 고딕" panose="020B0503020000020004"/>
                      </a:endParaRPr>
                    </a:p>
                    <a:p>
                      <a:pPr marL="0" indent="0" algn="l" latinLnBrk="1">
                        <a:buFont typeface="Wingdings" panose="05000000000000000000" pitchFamily="2" charset="2"/>
                        <a:buNone/>
                      </a:pPr>
                      <a:endParaRPr lang="en-US" altLang="ko-KR" sz="1100" b="0" dirty="0">
                        <a:latin typeface="맑은 고딕" panose="020B0503020000020004"/>
                        <a:ea typeface="맑은 고딕" panose="020B0503020000020004"/>
                      </a:endParaRPr>
                    </a:p>
                    <a:p>
                      <a:pPr marL="0" indent="0" algn="l" latinLnBrk="1">
                        <a:buFont typeface="Wingdings" panose="05000000000000000000" pitchFamily="2" charset="2"/>
                        <a:buNone/>
                      </a:pPr>
                      <a:endParaRPr lang="en-US" altLang="ko-KR" sz="1100" b="0" dirty="0">
                        <a:latin typeface="맑은 고딕" panose="020B0503020000020004"/>
                        <a:ea typeface="맑은 고딕" panose="020B0503020000020004"/>
                      </a:endParaRPr>
                    </a:p>
                  </a:txBody>
                  <a:tcPr anchor="ctr"/>
                </a:tc>
                <a:extLst>
                  <a:ext uri="{0D108BD9-81ED-4DB2-BD59-A6C34878D82A}">
                    <a16:rowId xmlns:a16="http://schemas.microsoft.com/office/drawing/2014/main" val="2465793136"/>
                  </a:ext>
                </a:extLst>
              </a:tr>
            </a:tbl>
          </a:graphicData>
        </a:graphic>
      </p:graphicFrame>
      <p:graphicFrame>
        <p:nvGraphicFramePr>
          <p:cNvPr id="44" name="표 35">
            <a:extLst>
              <a:ext uri="{FF2B5EF4-FFF2-40B4-BE49-F238E27FC236}">
                <a16:creationId xmlns:a16="http://schemas.microsoft.com/office/drawing/2014/main" id="{4453FF83-253B-208A-1971-E9B6D8740E55}"/>
              </a:ext>
            </a:extLst>
          </p:cNvPr>
          <p:cNvGraphicFramePr>
            <a:graphicFrameLocks noGrp="1"/>
          </p:cNvGraphicFramePr>
          <p:nvPr>
            <p:extLst>
              <p:ext uri="{D42A27DB-BD31-4B8C-83A1-F6EECF244321}">
                <p14:modId xmlns:p14="http://schemas.microsoft.com/office/powerpoint/2010/main" val="665180207"/>
              </p:ext>
            </p:extLst>
          </p:nvPr>
        </p:nvGraphicFramePr>
        <p:xfrm>
          <a:off x="4211960" y="2642964"/>
          <a:ext cx="4582201" cy="720472"/>
        </p:xfrm>
        <a:graphic>
          <a:graphicData uri="http://schemas.openxmlformats.org/drawingml/2006/table">
            <a:tbl>
              <a:tblPr firstRow="1" bandRow="1">
                <a:tableStyleId>{5C22544A-7EE6-4342-B048-85BDC9FD1C3A}</a:tableStyleId>
              </a:tblPr>
              <a:tblGrid>
                <a:gridCol w="1426078">
                  <a:extLst>
                    <a:ext uri="{9D8B030D-6E8A-4147-A177-3AD203B41FA5}">
                      <a16:colId xmlns:a16="http://schemas.microsoft.com/office/drawing/2014/main" val="3407993721"/>
                    </a:ext>
                  </a:extLst>
                </a:gridCol>
                <a:gridCol w="1584176">
                  <a:extLst>
                    <a:ext uri="{9D8B030D-6E8A-4147-A177-3AD203B41FA5}">
                      <a16:colId xmlns:a16="http://schemas.microsoft.com/office/drawing/2014/main" val="2163748283"/>
                    </a:ext>
                  </a:extLst>
                </a:gridCol>
                <a:gridCol w="1571947">
                  <a:extLst>
                    <a:ext uri="{9D8B030D-6E8A-4147-A177-3AD203B41FA5}">
                      <a16:colId xmlns:a16="http://schemas.microsoft.com/office/drawing/2014/main" val="2585825221"/>
                    </a:ext>
                  </a:extLst>
                </a:gridCol>
              </a:tblGrid>
              <a:tr h="177002">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Use </a:t>
                      </a:r>
                      <a:r>
                        <a:rPr lang="en-US" altLang="ko-KR" sz="850" dirty="0" err="1">
                          <a:latin typeface="나눔고딕" panose="020D0604000000000000" pitchFamily="50" charset="-127"/>
                          <a:ea typeface="나눔고딕" panose="020D0604000000000000" pitchFamily="50" charset="-127"/>
                        </a:rPr>
                        <a:t>offossil</a:t>
                      </a:r>
                      <a:r>
                        <a:rPr lang="en-US" altLang="ko-KR" sz="850" dirty="0">
                          <a:latin typeface="나눔고딕" panose="020D0604000000000000" pitchFamily="50" charset="-127"/>
                          <a:ea typeface="나눔고딕" panose="020D0604000000000000" pitchFamily="50" charset="-127"/>
                        </a:rPr>
                        <a:t>-based resources reduced by</a:t>
                      </a:r>
                      <a:endParaRPr lang="ko-KR" altLang="en-US" sz="85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Carbon emissions</a:t>
                      </a:r>
                    </a:p>
                    <a:p>
                      <a:pPr algn="ctr" latinLnBrk="1">
                        <a:lnSpc>
                          <a:spcPct val="150000"/>
                        </a:lnSpc>
                      </a:pPr>
                      <a:r>
                        <a:rPr lang="ko-KR" altLang="en-US" sz="850" dirty="0">
                          <a:latin typeface="나눔고딕" panose="020D0604000000000000" pitchFamily="50" charset="-127"/>
                          <a:ea typeface="나눔고딕" panose="020D0604000000000000" pitchFamily="50" charset="-127"/>
                        </a:rPr>
                        <a:t> </a:t>
                      </a:r>
                      <a:r>
                        <a:rPr lang="en-US" altLang="ko-KR" sz="850" dirty="0">
                          <a:latin typeface="나눔고딕" panose="020D0604000000000000" pitchFamily="50" charset="-127"/>
                          <a:ea typeface="나눔고딕" panose="020D0604000000000000" pitchFamily="50" charset="-127"/>
                        </a:rPr>
                        <a:t>reduced by</a:t>
                      </a:r>
                      <a:endParaRPr lang="ko-KR" altLang="en-US" sz="85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Impact</a:t>
                      </a:r>
                      <a:r>
                        <a:rPr lang="ko-KR" altLang="en-US" sz="850" dirty="0">
                          <a:latin typeface="나눔고딕" panose="020D0604000000000000" pitchFamily="50" charset="-127"/>
                          <a:ea typeface="나눔고딕" panose="020D0604000000000000" pitchFamily="50" charset="-127"/>
                        </a:rPr>
                        <a:t> </a:t>
                      </a:r>
                      <a:r>
                        <a:rPr lang="en-US" altLang="ko-KR" sz="850" dirty="0">
                          <a:latin typeface="나눔고딕" panose="020D0604000000000000" pitchFamily="50" charset="-127"/>
                          <a:ea typeface="나눔고딕" panose="020D0604000000000000" pitchFamily="50" charset="-127"/>
                        </a:rPr>
                        <a:t>on</a:t>
                      </a:r>
                      <a:r>
                        <a:rPr lang="ko-KR" altLang="en-US" sz="850" dirty="0">
                          <a:latin typeface="나눔고딕" panose="020D0604000000000000" pitchFamily="50" charset="-127"/>
                          <a:ea typeface="나눔고딕" panose="020D0604000000000000" pitchFamily="50" charset="-127"/>
                        </a:rPr>
                        <a:t> </a:t>
                      </a:r>
                      <a:r>
                        <a:rPr lang="en-US" altLang="ko-KR" sz="850" dirty="0">
                          <a:latin typeface="나눔고딕" panose="020D0604000000000000" pitchFamily="50" charset="-127"/>
                          <a:ea typeface="나눔고딕" panose="020D0604000000000000" pitchFamily="50" charset="-127"/>
                        </a:rPr>
                        <a:t>water</a:t>
                      </a:r>
                    </a:p>
                    <a:p>
                      <a:pPr algn="ctr" latinLnBrk="1">
                        <a:lnSpc>
                          <a:spcPct val="150000"/>
                        </a:lnSpc>
                      </a:pPr>
                      <a:r>
                        <a:rPr lang="en-US" altLang="ko-KR" sz="850" dirty="0">
                          <a:latin typeface="나눔고딕" panose="020D0604000000000000" pitchFamily="50" charset="-127"/>
                          <a:ea typeface="나눔고딕" panose="020D0604000000000000" pitchFamily="50" charset="-127"/>
                        </a:rPr>
                        <a:t>reduced by</a:t>
                      </a:r>
                      <a:endParaRPr lang="ko-KR" altLang="en-US" sz="85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390176579"/>
                  </a:ext>
                </a:extLst>
              </a:tr>
              <a:tr h="262689">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43%</a:t>
                      </a:r>
                      <a:endParaRPr lang="ko-KR" altLang="en-US" sz="85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17%</a:t>
                      </a:r>
                      <a:endParaRPr lang="ko-KR" altLang="en-US" sz="85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18391040"/>
                  </a:ext>
                </a:extLst>
              </a:tr>
            </a:tbl>
          </a:graphicData>
        </a:graphic>
      </p:graphicFrame>
      <p:sp>
        <p:nvSpPr>
          <p:cNvPr id="47" name="화살표: 오른쪽 46">
            <a:extLst>
              <a:ext uri="{FF2B5EF4-FFF2-40B4-BE49-F238E27FC236}">
                <a16:creationId xmlns:a16="http://schemas.microsoft.com/office/drawing/2014/main" id="{83714801-9266-3EEA-C100-7D6D3D037792}"/>
              </a:ext>
            </a:extLst>
          </p:cNvPr>
          <p:cNvSpPr/>
          <p:nvPr/>
        </p:nvSpPr>
        <p:spPr>
          <a:xfrm>
            <a:off x="1924074" y="3579068"/>
            <a:ext cx="479729" cy="273082"/>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n w="0"/>
              <a:solidFill>
                <a:schemeClr val="tx1"/>
              </a:solidFill>
              <a:effectLst>
                <a:outerShdw blurRad="38100" dist="19050" dir="2700000" algn="tl" rotWithShape="0">
                  <a:schemeClr val="dk1">
                    <a:alpha val="40000"/>
                  </a:schemeClr>
                </a:outerShdw>
              </a:effectLst>
            </a:endParaRPr>
          </a:p>
        </p:txBody>
      </p:sp>
      <p:pic>
        <p:nvPicPr>
          <p:cNvPr id="8" name="그림 7">
            <a:extLst>
              <a:ext uri="{FF2B5EF4-FFF2-40B4-BE49-F238E27FC236}">
                <a16:creationId xmlns:a16="http://schemas.microsoft.com/office/drawing/2014/main" id="{94803525-8494-78FC-629F-7DCB82336304}"/>
              </a:ext>
            </a:extLst>
          </p:cNvPr>
          <p:cNvPicPr>
            <a:picLocks noChangeAspect="1"/>
          </p:cNvPicPr>
          <p:nvPr/>
        </p:nvPicPr>
        <p:blipFill>
          <a:blip r:embed="rId3"/>
          <a:stretch>
            <a:fillRect/>
          </a:stretch>
        </p:blipFill>
        <p:spPr>
          <a:xfrm>
            <a:off x="344954" y="3219028"/>
            <a:ext cx="1456297" cy="1008112"/>
          </a:xfrm>
          <a:prstGeom prst="rect">
            <a:avLst/>
          </a:prstGeom>
        </p:spPr>
      </p:pic>
      <p:pic>
        <p:nvPicPr>
          <p:cNvPr id="10" name="그림 9">
            <a:extLst>
              <a:ext uri="{FF2B5EF4-FFF2-40B4-BE49-F238E27FC236}">
                <a16:creationId xmlns:a16="http://schemas.microsoft.com/office/drawing/2014/main" id="{048927A9-0364-BD8B-4A79-0FFC1620F9CD}"/>
              </a:ext>
            </a:extLst>
          </p:cNvPr>
          <p:cNvPicPr>
            <a:picLocks noChangeAspect="1"/>
          </p:cNvPicPr>
          <p:nvPr/>
        </p:nvPicPr>
        <p:blipFill>
          <a:blip r:embed="rId4"/>
          <a:stretch>
            <a:fillRect/>
          </a:stretch>
        </p:blipFill>
        <p:spPr>
          <a:xfrm>
            <a:off x="321414" y="1706860"/>
            <a:ext cx="1479837" cy="1008112"/>
          </a:xfrm>
          <a:prstGeom prst="rect">
            <a:avLst/>
          </a:prstGeom>
        </p:spPr>
      </p:pic>
      <p:sp>
        <p:nvSpPr>
          <p:cNvPr id="12" name="화살표: 오른쪽 11">
            <a:extLst>
              <a:ext uri="{FF2B5EF4-FFF2-40B4-BE49-F238E27FC236}">
                <a16:creationId xmlns:a16="http://schemas.microsoft.com/office/drawing/2014/main" id="{57B13BE8-35BA-A142-46EC-205A987C8463}"/>
              </a:ext>
            </a:extLst>
          </p:cNvPr>
          <p:cNvSpPr/>
          <p:nvPr/>
        </p:nvSpPr>
        <p:spPr>
          <a:xfrm>
            <a:off x="1924074" y="2066900"/>
            <a:ext cx="479729" cy="285280"/>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n w="0"/>
              <a:solidFill>
                <a:schemeClr val="tx1"/>
              </a:solidFill>
              <a:effectLst>
                <a:outerShdw blurRad="38100" dist="19050" dir="2700000" algn="tl" rotWithShape="0">
                  <a:schemeClr val="dk1">
                    <a:alpha val="40000"/>
                  </a:schemeClr>
                </a:outerShdw>
              </a:effectLst>
            </a:endParaRPr>
          </a:p>
        </p:txBody>
      </p:sp>
      <p:pic>
        <p:nvPicPr>
          <p:cNvPr id="17" name="그림 16">
            <a:extLst>
              <a:ext uri="{FF2B5EF4-FFF2-40B4-BE49-F238E27FC236}">
                <a16:creationId xmlns:a16="http://schemas.microsoft.com/office/drawing/2014/main" id="{48421172-5B87-839D-1BF2-7E6C4D1584EA}"/>
              </a:ext>
            </a:extLst>
          </p:cNvPr>
          <p:cNvPicPr>
            <a:picLocks noChangeAspect="1"/>
          </p:cNvPicPr>
          <p:nvPr/>
        </p:nvPicPr>
        <p:blipFill>
          <a:blip r:embed="rId5"/>
          <a:stretch>
            <a:fillRect/>
          </a:stretch>
        </p:blipFill>
        <p:spPr>
          <a:xfrm>
            <a:off x="2526626" y="1706860"/>
            <a:ext cx="1479837" cy="1008112"/>
          </a:xfrm>
          <a:prstGeom prst="rect">
            <a:avLst/>
          </a:prstGeom>
        </p:spPr>
      </p:pic>
      <p:pic>
        <p:nvPicPr>
          <p:cNvPr id="21" name="그림 20">
            <a:extLst>
              <a:ext uri="{FF2B5EF4-FFF2-40B4-BE49-F238E27FC236}">
                <a16:creationId xmlns:a16="http://schemas.microsoft.com/office/drawing/2014/main" id="{5B4FB66F-7CFF-B4B4-29FF-0F99368D7A90}"/>
              </a:ext>
            </a:extLst>
          </p:cNvPr>
          <p:cNvPicPr>
            <a:picLocks noChangeAspect="1"/>
          </p:cNvPicPr>
          <p:nvPr/>
        </p:nvPicPr>
        <p:blipFill>
          <a:blip r:embed="rId6"/>
          <a:stretch>
            <a:fillRect/>
          </a:stretch>
        </p:blipFill>
        <p:spPr>
          <a:xfrm>
            <a:off x="2512961" y="3219028"/>
            <a:ext cx="1479836" cy="987593"/>
          </a:xfrm>
          <a:prstGeom prst="rect">
            <a:avLst/>
          </a:prstGeom>
        </p:spPr>
      </p:pic>
      <p:graphicFrame>
        <p:nvGraphicFramePr>
          <p:cNvPr id="6" name="표 35">
            <a:extLst>
              <a:ext uri="{FF2B5EF4-FFF2-40B4-BE49-F238E27FC236}">
                <a16:creationId xmlns:a16="http://schemas.microsoft.com/office/drawing/2014/main" id="{D3712522-C660-1962-EDEB-B64103373B13}"/>
              </a:ext>
            </a:extLst>
          </p:cNvPr>
          <p:cNvGraphicFramePr>
            <a:graphicFrameLocks noGrp="1"/>
          </p:cNvGraphicFramePr>
          <p:nvPr>
            <p:extLst>
              <p:ext uri="{D42A27DB-BD31-4B8C-83A1-F6EECF244321}">
                <p14:modId xmlns:p14="http://schemas.microsoft.com/office/powerpoint/2010/main" val="3761017524"/>
              </p:ext>
            </p:extLst>
          </p:nvPr>
        </p:nvGraphicFramePr>
        <p:xfrm>
          <a:off x="4211960" y="4128137"/>
          <a:ext cx="4582202" cy="819083"/>
        </p:xfrm>
        <a:graphic>
          <a:graphicData uri="http://schemas.openxmlformats.org/drawingml/2006/table">
            <a:tbl>
              <a:tblPr firstRow="1" bandRow="1">
                <a:tableStyleId>{5C22544A-7EE6-4342-B048-85BDC9FD1C3A}</a:tableStyleId>
              </a:tblPr>
              <a:tblGrid>
                <a:gridCol w="1296144">
                  <a:extLst>
                    <a:ext uri="{9D8B030D-6E8A-4147-A177-3AD203B41FA5}">
                      <a16:colId xmlns:a16="http://schemas.microsoft.com/office/drawing/2014/main" val="3407993721"/>
                    </a:ext>
                  </a:extLst>
                </a:gridCol>
                <a:gridCol w="1152128">
                  <a:extLst>
                    <a:ext uri="{9D8B030D-6E8A-4147-A177-3AD203B41FA5}">
                      <a16:colId xmlns:a16="http://schemas.microsoft.com/office/drawing/2014/main" val="2163748283"/>
                    </a:ext>
                  </a:extLst>
                </a:gridCol>
                <a:gridCol w="1080120">
                  <a:extLst>
                    <a:ext uri="{9D8B030D-6E8A-4147-A177-3AD203B41FA5}">
                      <a16:colId xmlns:a16="http://schemas.microsoft.com/office/drawing/2014/main" val="2585825221"/>
                    </a:ext>
                  </a:extLst>
                </a:gridCol>
                <a:gridCol w="1053810">
                  <a:extLst>
                    <a:ext uri="{9D8B030D-6E8A-4147-A177-3AD203B41FA5}">
                      <a16:colId xmlns:a16="http://schemas.microsoft.com/office/drawing/2014/main" val="2138365426"/>
                    </a:ext>
                  </a:extLst>
                </a:gridCol>
              </a:tblGrid>
              <a:tr h="358388">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Use </a:t>
                      </a:r>
                      <a:r>
                        <a:rPr lang="en-US" altLang="ko-KR" sz="850" dirty="0" err="1">
                          <a:latin typeface="나눔고딕" panose="020D0604000000000000" pitchFamily="50" charset="-127"/>
                          <a:ea typeface="나눔고딕" panose="020D0604000000000000" pitchFamily="50" charset="-127"/>
                        </a:rPr>
                        <a:t>offossil</a:t>
                      </a:r>
                      <a:r>
                        <a:rPr lang="en-US" altLang="ko-KR" sz="850" dirty="0">
                          <a:latin typeface="나눔고딕" panose="020D0604000000000000" pitchFamily="50" charset="-127"/>
                          <a:ea typeface="나눔고딕" panose="020D0604000000000000" pitchFamily="50" charset="-127"/>
                        </a:rPr>
                        <a:t>-based resources reduced by</a:t>
                      </a:r>
                      <a:endParaRPr lang="ko-KR" altLang="en-US" sz="85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Carbon Reduction</a:t>
                      </a:r>
                    </a:p>
                    <a:p>
                      <a:pPr algn="ctr" latinLnBrk="1">
                        <a:lnSpc>
                          <a:spcPct val="150000"/>
                        </a:lnSpc>
                      </a:pPr>
                      <a:r>
                        <a:rPr lang="en-US" altLang="ko-KR" sz="850" b="1" dirty="0">
                          <a:latin typeface="나눔고딕" panose="020D0604000000000000" pitchFamily="50" charset="-127"/>
                          <a:ea typeface="나눔고딕" panose="020D0604000000000000" pitchFamily="50" charset="-127"/>
                        </a:rPr>
                        <a:t>(</a:t>
                      </a:r>
                      <a:r>
                        <a:rPr lang="en-US" altLang="ko-KR" sz="850" b="1" dirty="0" err="1">
                          <a:latin typeface="나눔고딕" panose="020D0604000000000000" pitchFamily="50" charset="-127"/>
                          <a:ea typeface="나눔고딕" panose="020D0604000000000000" pitchFamily="50" charset="-127"/>
                        </a:rPr>
                        <a:t>CO₂eq</a:t>
                      </a:r>
                      <a:r>
                        <a:rPr lang="en-US" altLang="ko-KR" sz="850" b="1" dirty="0">
                          <a:latin typeface="나눔고딕" panose="020D0604000000000000" pitchFamily="50" charset="-127"/>
                          <a:ea typeface="나눔고딕" panose="020D0604000000000000" pitchFamily="50" charset="-127"/>
                        </a:rPr>
                        <a:t>/</a:t>
                      </a:r>
                      <a:r>
                        <a:rPr lang="en-US" altLang="ko-KR" sz="850" b="1" dirty="0" err="1">
                          <a:latin typeface="나눔고딕" panose="020D0604000000000000" pitchFamily="50" charset="-127"/>
                          <a:ea typeface="나눔고딕" panose="020D0604000000000000" pitchFamily="50" charset="-127"/>
                        </a:rPr>
                        <a:t>tonNylon</a:t>
                      </a:r>
                      <a:r>
                        <a:rPr lang="en-US" altLang="ko-KR" sz="850" b="1" dirty="0">
                          <a:latin typeface="나눔고딕" panose="020D0604000000000000" pitchFamily="50" charset="-127"/>
                          <a:ea typeface="나눔고딕" panose="020D0604000000000000" pitchFamily="50" charset="-127"/>
                        </a:rPr>
                        <a:t>)</a:t>
                      </a:r>
                      <a:endParaRPr lang="ko-KR" altLang="en-US" sz="850" b="1"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Carbon emissions</a:t>
                      </a:r>
                    </a:p>
                    <a:p>
                      <a:pPr algn="ctr" latinLnBrk="1">
                        <a:lnSpc>
                          <a:spcPct val="150000"/>
                        </a:lnSpc>
                      </a:pPr>
                      <a:r>
                        <a:rPr lang="ko-KR" altLang="en-US" sz="850" dirty="0">
                          <a:latin typeface="나눔고딕" panose="020D0604000000000000" pitchFamily="50" charset="-127"/>
                          <a:ea typeface="나눔고딕" panose="020D0604000000000000" pitchFamily="50" charset="-127"/>
                        </a:rPr>
                        <a:t> </a:t>
                      </a:r>
                      <a:r>
                        <a:rPr lang="en-US" altLang="ko-KR" sz="850" dirty="0">
                          <a:latin typeface="나눔고딕" panose="020D0604000000000000" pitchFamily="50" charset="-127"/>
                          <a:ea typeface="나눔고딕" panose="020D0604000000000000" pitchFamily="50" charset="-127"/>
                        </a:rPr>
                        <a:t>reduced by</a:t>
                      </a:r>
                      <a:endParaRPr lang="ko-KR" altLang="en-US" sz="85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Impact</a:t>
                      </a:r>
                      <a:r>
                        <a:rPr lang="ko-KR" altLang="en-US" sz="850" dirty="0">
                          <a:latin typeface="나눔고딕" panose="020D0604000000000000" pitchFamily="50" charset="-127"/>
                          <a:ea typeface="나눔고딕" panose="020D0604000000000000" pitchFamily="50" charset="-127"/>
                        </a:rPr>
                        <a:t> </a:t>
                      </a:r>
                      <a:r>
                        <a:rPr lang="en-US" altLang="ko-KR" sz="850" dirty="0">
                          <a:latin typeface="나눔고딕" panose="020D0604000000000000" pitchFamily="50" charset="-127"/>
                          <a:ea typeface="나눔고딕" panose="020D0604000000000000" pitchFamily="50" charset="-127"/>
                        </a:rPr>
                        <a:t>on</a:t>
                      </a:r>
                      <a:r>
                        <a:rPr lang="ko-KR" altLang="en-US" sz="850" dirty="0">
                          <a:latin typeface="나눔고딕" panose="020D0604000000000000" pitchFamily="50" charset="-127"/>
                          <a:ea typeface="나눔고딕" panose="020D0604000000000000" pitchFamily="50" charset="-127"/>
                        </a:rPr>
                        <a:t> </a:t>
                      </a:r>
                      <a:r>
                        <a:rPr lang="en-US" altLang="ko-KR" sz="850" dirty="0">
                          <a:latin typeface="나눔고딕" panose="020D0604000000000000" pitchFamily="50" charset="-127"/>
                          <a:ea typeface="나눔고딕" panose="020D0604000000000000" pitchFamily="50" charset="-127"/>
                        </a:rPr>
                        <a:t>water</a:t>
                      </a:r>
                    </a:p>
                    <a:p>
                      <a:pPr algn="ctr" latinLnBrk="1">
                        <a:lnSpc>
                          <a:spcPct val="150000"/>
                        </a:lnSpc>
                      </a:pPr>
                      <a:r>
                        <a:rPr lang="en-US" altLang="ko-KR" sz="850" dirty="0">
                          <a:latin typeface="나눔고딕" panose="020D0604000000000000" pitchFamily="50" charset="-127"/>
                          <a:ea typeface="나눔고딕" panose="020D0604000000000000" pitchFamily="50" charset="-127"/>
                        </a:rPr>
                        <a:t>reduced by</a:t>
                      </a:r>
                      <a:endParaRPr lang="ko-KR" altLang="en-US" sz="85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390176579"/>
                  </a:ext>
                </a:extLst>
              </a:tr>
              <a:tr h="361692">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57%</a:t>
                      </a:r>
                      <a:endParaRPr lang="ko-KR" altLang="en-US" sz="85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5.7 metric tons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52%</a:t>
                      </a:r>
                      <a:endParaRPr lang="ko-KR" altLang="en-US" sz="85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850" dirty="0">
                          <a:latin typeface="나눔고딕" panose="020D0604000000000000" pitchFamily="50" charset="-127"/>
                          <a:ea typeface="나눔고딕" panose="020D0604000000000000" pitchFamily="50" charset="-127"/>
                        </a:rPr>
                        <a:t>43%</a:t>
                      </a:r>
                      <a:endParaRPr lang="ko-KR" altLang="en-US" sz="85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18391040"/>
                  </a:ext>
                </a:extLst>
              </a:tr>
            </a:tbl>
          </a:graphicData>
        </a:graphic>
      </p:graphicFrame>
      <p:pic>
        <p:nvPicPr>
          <p:cNvPr id="9" name="그림 8">
            <a:extLst>
              <a:ext uri="{FF2B5EF4-FFF2-40B4-BE49-F238E27FC236}">
                <a16:creationId xmlns:a16="http://schemas.microsoft.com/office/drawing/2014/main" id="{284E8709-D368-7E4A-D927-F1ABA5D46385}"/>
              </a:ext>
            </a:extLst>
          </p:cNvPr>
          <p:cNvPicPr>
            <a:picLocks noChangeAspect="1"/>
          </p:cNvPicPr>
          <p:nvPr/>
        </p:nvPicPr>
        <p:blipFill>
          <a:blip r:embed="rId7"/>
          <a:stretch>
            <a:fillRect/>
          </a:stretch>
        </p:blipFill>
        <p:spPr>
          <a:xfrm>
            <a:off x="2483768" y="2714972"/>
            <a:ext cx="288032" cy="295417"/>
          </a:xfrm>
          <a:prstGeom prst="rect">
            <a:avLst/>
          </a:prstGeom>
        </p:spPr>
      </p:pic>
      <p:pic>
        <p:nvPicPr>
          <p:cNvPr id="11" name="그림 10">
            <a:extLst>
              <a:ext uri="{FF2B5EF4-FFF2-40B4-BE49-F238E27FC236}">
                <a16:creationId xmlns:a16="http://schemas.microsoft.com/office/drawing/2014/main" id="{7458D1A2-28A4-A5C4-B290-9EFC9A536DB7}"/>
              </a:ext>
            </a:extLst>
          </p:cNvPr>
          <p:cNvPicPr>
            <a:picLocks noChangeAspect="1"/>
          </p:cNvPicPr>
          <p:nvPr/>
        </p:nvPicPr>
        <p:blipFill>
          <a:blip r:embed="rId7"/>
          <a:stretch>
            <a:fillRect/>
          </a:stretch>
        </p:blipFill>
        <p:spPr>
          <a:xfrm>
            <a:off x="2483768" y="4227140"/>
            <a:ext cx="288032" cy="295417"/>
          </a:xfrm>
          <a:prstGeom prst="rect">
            <a:avLst/>
          </a:prstGeom>
        </p:spPr>
      </p:pic>
      <p:sp>
        <p:nvSpPr>
          <p:cNvPr id="3" name="TextBox 2">
            <a:extLst>
              <a:ext uri="{FF2B5EF4-FFF2-40B4-BE49-F238E27FC236}">
                <a16:creationId xmlns:a16="http://schemas.microsoft.com/office/drawing/2014/main" id="{AA51270E-6014-DCFE-7C3D-A88E362BD97C}"/>
              </a:ext>
            </a:extLst>
          </p:cNvPr>
          <p:cNvSpPr txBox="1"/>
          <p:nvPr/>
        </p:nvSpPr>
        <p:spPr>
          <a:xfrm>
            <a:off x="467544" y="2786980"/>
            <a:ext cx="1224136" cy="215444"/>
          </a:xfrm>
          <a:prstGeom prst="rect">
            <a:avLst/>
          </a:prstGeom>
          <a:noFill/>
        </p:spPr>
        <p:txBody>
          <a:bodyPr wrap="square" rtlCol="0">
            <a:spAutoFit/>
          </a:bodyPr>
          <a:lstStyle/>
          <a:p>
            <a:r>
              <a:rPr lang="en-US" altLang="ko-KR" sz="800" kern="1200" dirty="0">
                <a:solidFill>
                  <a:schemeClr val="tx1"/>
                </a:solidFill>
                <a:effectLst/>
                <a:latin typeface="나눔고딕" panose="020D0604000000000000" pitchFamily="50" charset="-127"/>
                <a:ea typeface="나눔고딕" panose="020D0604000000000000" pitchFamily="50" charset="-127"/>
              </a:rPr>
              <a:t>Waste Plastic Bottles </a:t>
            </a:r>
            <a:endParaRPr lang="ko-KR" altLang="en-US" sz="800" dirty="0">
              <a:latin typeface="나눔고딕" panose="020D0604000000000000" pitchFamily="50" charset="-127"/>
              <a:ea typeface="나눔고딕" panose="020D0604000000000000" pitchFamily="50" charset="-127"/>
            </a:endParaRPr>
          </a:p>
        </p:txBody>
      </p:sp>
      <p:sp>
        <p:nvSpPr>
          <p:cNvPr id="5" name="TextBox 4">
            <a:extLst>
              <a:ext uri="{FF2B5EF4-FFF2-40B4-BE49-F238E27FC236}">
                <a16:creationId xmlns:a16="http://schemas.microsoft.com/office/drawing/2014/main" id="{21EE5E49-79FD-1C56-5B96-277AEB6580C9}"/>
              </a:ext>
            </a:extLst>
          </p:cNvPr>
          <p:cNvSpPr txBox="1"/>
          <p:nvPr/>
        </p:nvSpPr>
        <p:spPr>
          <a:xfrm>
            <a:off x="2771800" y="2714972"/>
            <a:ext cx="1440160" cy="369332"/>
          </a:xfrm>
          <a:prstGeom prst="rect">
            <a:avLst/>
          </a:prstGeom>
          <a:noFill/>
        </p:spPr>
        <p:txBody>
          <a:bodyPr wrap="square" rtlCol="0">
            <a:spAutoFit/>
          </a:bodyPr>
          <a:lstStyle/>
          <a:p>
            <a:endParaRPr lang="ko-KR" altLang="en-US" dirty="0"/>
          </a:p>
        </p:txBody>
      </p:sp>
      <p:sp>
        <p:nvSpPr>
          <p:cNvPr id="7" name="TextBox 6">
            <a:extLst>
              <a:ext uri="{FF2B5EF4-FFF2-40B4-BE49-F238E27FC236}">
                <a16:creationId xmlns:a16="http://schemas.microsoft.com/office/drawing/2014/main" id="{5F3AAB13-69C8-0F34-4845-6C5195EEFC2F}"/>
              </a:ext>
            </a:extLst>
          </p:cNvPr>
          <p:cNvSpPr txBox="1"/>
          <p:nvPr/>
        </p:nvSpPr>
        <p:spPr>
          <a:xfrm>
            <a:off x="2699792" y="2787560"/>
            <a:ext cx="1440160" cy="215444"/>
          </a:xfrm>
          <a:prstGeom prst="rect">
            <a:avLst/>
          </a:prstGeom>
          <a:noFill/>
        </p:spPr>
        <p:txBody>
          <a:bodyPr wrap="square" rtlCol="0">
            <a:spAutoFit/>
          </a:bodyPr>
          <a:lstStyle/>
          <a:p>
            <a:pPr marL="0" marR="0" lvl="0" indent="0" algn="l" defTabSz="914400" rtl="0" eaLnBrk="1" fontAlgn="base" latinLnBrk="1" hangingPunct="1">
              <a:lnSpc>
                <a:spcPct val="100000"/>
              </a:lnSpc>
              <a:spcBef>
                <a:spcPts val="0"/>
              </a:spcBef>
              <a:spcAft>
                <a:spcPts val="0"/>
              </a:spcAft>
              <a:buClrTx/>
              <a:buSzTx/>
              <a:buFontTx/>
              <a:buNone/>
              <a:tabLst/>
              <a:defRPr/>
            </a:pPr>
            <a:r>
              <a:rPr lang="en-US" altLang="ko-KR" sz="800" kern="1200" dirty="0">
                <a:solidFill>
                  <a:schemeClr val="tx1"/>
                </a:solidFill>
                <a:effectLst/>
                <a:latin typeface="나눔고딕" panose="020D0604000000000000" pitchFamily="50" charset="-127"/>
                <a:ea typeface="나눔고딕" panose="020D0604000000000000" pitchFamily="50" charset="-127"/>
                <a:cs typeface="+mn-cs"/>
              </a:rPr>
              <a:t>Recycled polyester Thread</a:t>
            </a:r>
          </a:p>
        </p:txBody>
      </p:sp>
      <p:sp>
        <p:nvSpPr>
          <p:cNvPr id="13" name="TextBox 12">
            <a:extLst>
              <a:ext uri="{FF2B5EF4-FFF2-40B4-BE49-F238E27FC236}">
                <a16:creationId xmlns:a16="http://schemas.microsoft.com/office/drawing/2014/main" id="{FF1D4075-4CCC-E114-A6D8-399E7330BF3C}"/>
              </a:ext>
            </a:extLst>
          </p:cNvPr>
          <p:cNvSpPr txBox="1"/>
          <p:nvPr/>
        </p:nvSpPr>
        <p:spPr>
          <a:xfrm>
            <a:off x="395536" y="4299148"/>
            <a:ext cx="1575792" cy="215444"/>
          </a:xfrm>
          <a:prstGeom prst="rect">
            <a:avLst/>
          </a:prstGeom>
          <a:noFill/>
        </p:spPr>
        <p:txBody>
          <a:bodyPr wrap="square" rtlCol="0">
            <a:spAutoFit/>
          </a:bodyPr>
          <a:lstStyle/>
          <a:p>
            <a:r>
              <a:rPr lang="en-US" altLang="ko-KR" sz="800" kern="1200" dirty="0">
                <a:solidFill>
                  <a:schemeClr val="tx1"/>
                </a:solidFill>
                <a:effectLst/>
                <a:latin typeface="나눔고딕" panose="020D0604000000000000" pitchFamily="50" charset="-127"/>
                <a:ea typeface="나눔고딕" panose="020D0604000000000000" pitchFamily="50" charset="-127"/>
                <a:cs typeface="+mn-cs"/>
              </a:rPr>
              <a:t>Fishing net / Nylon string </a:t>
            </a:r>
            <a:endParaRPr lang="ko-KR" altLang="en-US" sz="800" dirty="0">
              <a:latin typeface="나눔고딕" panose="020D0604000000000000" pitchFamily="50" charset="-127"/>
              <a:ea typeface="나눔고딕" panose="020D0604000000000000" pitchFamily="50" charset="-127"/>
            </a:endParaRPr>
          </a:p>
        </p:txBody>
      </p:sp>
      <p:sp>
        <p:nvSpPr>
          <p:cNvPr id="14" name="TextBox 13">
            <a:extLst>
              <a:ext uri="{FF2B5EF4-FFF2-40B4-BE49-F238E27FC236}">
                <a16:creationId xmlns:a16="http://schemas.microsoft.com/office/drawing/2014/main" id="{1CB4F8F9-9063-C5D1-C93E-6ED0723B274F}"/>
              </a:ext>
            </a:extLst>
          </p:cNvPr>
          <p:cNvSpPr txBox="1"/>
          <p:nvPr/>
        </p:nvSpPr>
        <p:spPr>
          <a:xfrm>
            <a:off x="2699792" y="4299148"/>
            <a:ext cx="1368152" cy="215444"/>
          </a:xfrm>
          <a:prstGeom prst="rect">
            <a:avLst/>
          </a:prstGeom>
          <a:noFill/>
        </p:spPr>
        <p:txBody>
          <a:bodyPr wrap="square" rtlCol="0">
            <a:spAutoFit/>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800" kern="1200" dirty="0">
                <a:solidFill>
                  <a:schemeClr val="tx1"/>
                </a:solidFill>
                <a:effectLst/>
                <a:latin typeface="나눔고딕" panose="020D0604000000000000" pitchFamily="50" charset="-127"/>
                <a:ea typeface="나눔고딕" panose="020D0604000000000000" pitchFamily="50" charset="-127"/>
                <a:cs typeface="+mn-cs"/>
              </a:rPr>
              <a:t>Recycled Nylon Thread</a:t>
            </a:r>
            <a:endParaRPr lang="en-US" altLang="ko-KR" sz="800" b="1" dirty="0">
              <a:latin typeface="나눔고딕" panose="020D0604000000000000" pitchFamily="50" charset="-127"/>
              <a:ea typeface="나눔고딕" panose="020D0604000000000000" pitchFamily="50" charset="-127"/>
            </a:endParaRPr>
          </a:p>
        </p:txBody>
      </p:sp>
    </p:spTree>
    <p:extLst>
      <p:ext uri="{BB962C8B-B14F-4D97-AF65-F5344CB8AC3E}">
        <p14:creationId xmlns:p14="http://schemas.microsoft.com/office/powerpoint/2010/main" val="35601071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85710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Textile and Fashion Industry - Scope 3 GHG Reductions from Leather Waste</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1969111459"/>
              </p:ext>
            </p:extLst>
          </p:nvPr>
        </p:nvGraphicFramePr>
        <p:xfrm>
          <a:off x="251520" y="626740"/>
          <a:ext cx="8640960" cy="4438394"/>
        </p:xfrm>
        <a:graphic>
          <a:graphicData uri="http://schemas.openxmlformats.org/drawingml/2006/table">
            <a:tbl>
              <a:tblPr firstRow="1" bandRow="1">
                <a:tableStyleId>{5940675A-B579-460E-94D1-54222C63F5DA}</a:tableStyleId>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446653076"/>
                    </a:ext>
                  </a:extLst>
                </a:gridCol>
              </a:tblGrid>
              <a:tr h="263071">
                <a:tc gridSpan="2">
                  <a:txBody>
                    <a:bodyPr/>
                    <a:lstStyle/>
                    <a:p>
                      <a:pPr marL="0" marR="0" lvl="0" indent="0" algn="l" defTabSz="914400" rtl="0" eaLnBrk="1" fontAlgn="auto" latinLnBrk="1" hangingPunct="1">
                        <a:lnSpc>
                          <a:spcPct val="100000"/>
                        </a:lnSpc>
                        <a:spcBef>
                          <a:spcPts val="0"/>
                        </a:spcBef>
                        <a:spcAft>
                          <a:spcPts val="0"/>
                        </a:spcAft>
                        <a:buClrTx/>
                        <a:buSzTx/>
                        <a:buFontTx/>
                        <a:buNone/>
                        <a:tabLst/>
                        <a:defRPr/>
                      </a:pPr>
                      <a:r>
                        <a:rPr lang="en-US" altLang="ko-KR" sz="1100" b="1" kern="1200" dirty="0">
                          <a:solidFill>
                            <a:schemeClr val="tx1"/>
                          </a:solidFill>
                          <a:effectLst/>
                          <a:latin typeface="나눔고딕" panose="020D0604000000000000" pitchFamily="50" charset="-127"/>
                          <a:ea typeface="나눔고딕" panose="020D0604000000000000" pitchFamily="50" charset="-127"/>
                          <a:cs typeface="+mn-cs"/>
                        </a:rPr>
                        <a:t>ATKO planning </a:t>
                      </a:r>
                      <a:r>
                        <a:rPr lang="ko-KR" altLang="en-US" sz="1100" b="1" dirty="0">
                          <a:latin typeface="나눔고딕" panose="020D0604000000000000" pitchFamily="50" charset="-127"/>
                          <a:ea typeface="나눔고딕" panose="020D0604000000000000" pitchFamily="50" charset="-127"/>
                        </a:rPr>
                        <a:t> </a:t>
                      </a:r>
                      <a:r>
                        <a:rPr lang="en-US" altLang="ko-KR" sz="1100" dirty="0">
                          <a:latin typeface="나눔고딕" panose="020D0604000000000000" pitchFamily="50" charset="-127"/>
                          <a:ea typeface="나눔고딕" panose="020D0604000000000000" pitchFamily="50" charset="-127"/>
                        </a:rPr>
                        <a:t>: A company that develops natural, recycled leather, recycled leather thread, and other materials from waste leather,</a:t>
                      </a:r>
                      <a:r>
                        <a:rPr lang="en-US" altLang="ko-KR" sz="1100" b="0" i="0" kern="1200" dirty="0">
                          <a:solidFill>
                            <a:schemeClr val="tx1"/>
                          </a:solidFill>
                          <a:effectLst/>
                          <a:latin typeface="나눔고딕" panose="020D0604000000000000" pitchFamily="50" charset="-127"/>
                          <a:ea typeface="나눔고딕" panose="020D0604000000000000" pitchFamily="50" charset="-127"/>
                          <a:cs typeface="+mn-cs"/>
                        </a:rPr>
                        <a:t> Producing 1kg of leather yarn reduces the amount of carbon emitted when producing the same amount of natural leather by one-600th, Received 13 billion won in investment in February 2020</a:t>
                      </a:r>
                      <a:endParaRPr lang="ko-KR" altLang="en-US" sz="1100" dirty="0">
                        <a:latin typeface="나눔고딕" panose="020D0604000000000000" pitchFamily="50" charset="-127"/>
                        <a:ea typeface="나눔고딕" panose="020D0604000000000000" pitchFamily="50" charset="-127"/>
                      </a:endParaRPr>
                    </a:p>
                  </a:txBody>
                  <a:tcPr anchor="ctr"/>
                </a:tc>
                <a:tc hMerge="1">
                  <a:txBody>
                    <a:bodyPr/>
                    <a:lstStyle/>
                    <a:p>
                      <a:pPr latinLnBrk="1"/>
                      <a:endParaRPr lang="ko-KR" altLang="en-US"/>
                    </a:p>
                  </a:txBody>
                  <a:tcPr/>
                </a:tc>
                <a:extLst>
                  <a:ext uri="{0D108BD9-81ED-4DB2-BD59-A6C34878D82A}">
                    <a16:rowId xmlns:a16="http://schemas.microsoft.com/office/drawing/2014/main" val="10000"/>
                  </a:ext>
                </a:extLst>
              </a:tr>
              <a:tr h="1114320">
                <a:tc gridSpan="2">
                  <a:txBody>
                    <a:bodyPr/>
                    <a:lstStyle/>
                    <a:p>
                      <a:pPr marL="0" indent="0" algn="l" latinLnBrk="1">
                        <a:buFont typeface="Wingdings" panose="05000000000000000000" pitchFamily="2" charset="2"/>
                        <a:buNone/>
                      </a:pPr>
                      <a:endParaRPr lang="en-US" altLang="ko-KR" sz="1300" b="1" dirty="0">
                        <a:effectLst/>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effectLst/>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effectLst/>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effectLst/>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000" b="1" dirty="0">
                        <a:effectLst/>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r>
                        <a:rPr lang="en-US" altLang="ko-KR" sz="1000" b="1" dirty="0">
                          <a:effectLst/>
                          <a:latin typeface="나눔고딕" panose="020D0604000000000000" pitchFamily="50" charset="-127"/>
                          <a:ea typeface="나눔고딕" panose="020D0604000000000000" pitchFamily="50" charset="-127"/>
                        </a:rPr>
                        <a:t>                Leather scrap                                                                 Leather Thread</a:t>
                      </a:r>
                      <a:r>
                        <a:rPr lang="ko-KR" altLang="en-US" sz="1000" b="1" dirty="0">
                          <a:effectLst/>
                          <a:latin typeface="나눔고딕" panose="020D0604000000000000" pitchFamily="50" charset="-127"/>
                          <a:ea typeface="나눔고딕" panose="020D0604000000000000" pitchFamily="50" charset="-127"/>
                        </a:rPr>
                        <a:t>                                     </a:t>
                      </a:r>
                      <a:r>
                        <a:rPr lang="en-US" altLang="ko-KR" sz="1000" b="1" dirty="0">
                          <a:effectLst/>
                          <a:latin typeface="나눔고딕" panose="020D0604000000000000" pitchFamily="50" charset="-127"/>
                          <a:ea typeface="나눔고딕" panose="020D0604000000000000" pitchFamily="50" charset="-127"/>
                        </a:rPr>
                        <a:t>30+ delivery destinations </a:t>
                      </a:r>
                      <a:r>
                        <a:rPr lang="ko-KR" altLang="en-US" sz="1000" b="1" dirty="0">
                          <a:effectLst/>
                          <a:latin typeface="나눔고딕" panose="020D0604000000000000" pitchFamily="50" charset="-127"/>
                          <a:ea typeface="나눔고딕" panose="020D0604000000000000" pitchFamily="50" charset="-127"/>
                        </a:rPr>
                        <a:t>               </a:t>
                      </a:r>
                      <a:endParaRPr lang="en-US" altLang="ko-KR" sz="1000" b="1" dirty="0">
                        <a:effectLst/>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r>
                        <a:rPr lang="en-US" altLang="ko-KR" sz="700" dirty="0">
                          <a:latin typeface="나눔고딕" panose="020D0604000000000000" pitchFamily="50" charset="-127"/>
                          <a:ea typeface="나눔고딕" panose="020D0604000000000000" pitchFamily="50" charset="-127"/>
                        </a:rPr>
                        <a:t>Source</a:t>
                      </a:r>
                      <a:r>
                        <a:rPr lang="ko-KR" altLang="en-US" sz="700" b="0" dirty="0">
                          <a:effectLst/>
                          <a:latin typeface="나눔고딕" panose="020D0604000000000000" pitchFamily="50" charset="-127"/>
                          <a:ea typeface="나눔고딕" panose="020D0604000000000000" pitchFamily="50" charset="-127"/>
                        </a:rPr>
                        <a:t> </a:t>
                      </a:r>
                      <a:r>
                        <a:rPr lang="en-US" altLang="ko-KR" sz="700" b="0" dirty="0">
                          <a:effectLst/>
                          <a:latin typeface="나눔고딕" panose="020D0604000000000000" pitchFamily="50" charset="-127"/>
                          <a:ea typeface="나눔고딕" panose="020D0604000000000000" pitchFamily="50" charset="-127"/>
                        </a:rPr>
                        <a:t>: atkoleather.com</a:t>
                      </a:r>
                    </a:p>
                  </a:txBody>
                  <a:tcPr anchor="ctr"/>
                </a:tc>
                <a:tc hMerge="1">
                  <a:txBody>
                    <a:bodyPr/>
                    <a:lstStyle/>
                    <a:p>
                      <a:pPr latinLnBrk="1"/>
                      <a:endParaRPr lang="ko-KR" altLang="en-US"/>
                    </a:p>
                  </a:txBody>
                  <a:tcPr/>
                </a:tc>
                <a:extLst>
                  <a:ext uri="{0D108BD9-81ED-4DB2-BD59-A6C34878D82A}">
                    <a16:rowId xmlns:a16="http://schemas.microsoft.com/office/drawing/2014/main" val="1459970572"/>
                  </a:ext>
                </a:extLst>
              </a:tr>
              <a:tr h="2548634">
                <a:tc>
                  <a:txBody>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200" b="1" dirty="0">
                          <a:latin typeface="나눔고딕" panose="020D0604000000000000" pitchFamily="50" charset="-127"/>
                          <a:ea typeface="나눔고딕" panose="020D0604000000000000" pitchFamily="50" charset="-127"/>
                        </a:rPr>
                        <a:t>■ </a:t>
                      </a:r>
                      <a:r>
                        <a:rPr lang="en-US" altLang="ko-KR" sz="1100" b="1" dirty="0">
                          <a:latin typeface="나눔고딕" panose="020D0604000000000000" pitchFamily="50" charset="-127"/>
                          <a:ea typeface="나눔고딕" panose="020D0604000000000000" pitchFamily="50" charset="-127"/>
                        </a:rPr>
                        <a:t>Using waste leather reduces GHG emissions in the 'breeding', 'primary transportation' and 'leather processing' stages compared to using natural leather.</a:t>
                      </a:r>
                    </a:p>
                    <a:p>
                      <a:pPr marL="0" indent="0" algn="ctr" latinLnBrk="1">
                        <a:buFont typeface="Wingdings" panose="05000000000000000000" pitchFamily="2" charset="2"/>
                        <a:buNone/>
                      </a:pPr>
                      <a:endParaRPr lang="en-US" altLang="ko-KR" sz="1200" b="1" dirty="0">
                        <a:latin typeface="나눔고딕" panose="020D0604000000000000" pitchFamily="50" charset="-127"/>
                        <a:ea typeface="나눔고딕" panose="020D0604000000000000" pitchFamily="50" charset="-127"/>
                      </a:endParaRPr>
                    </a:p>
                    <a:p>
                      <a:pPr marL="0" indent="0" algn="ctr" latinLnBrk="1">
                        <a:buFont typeface="Wingdings" panose="05000000000000000000" pitchFamily="2" charset="2"/>
                        <a:buNone/>
                      </a:pPr>
                      <a:r>
                        <a:rPr lang="en-US" altLang="ko-KR" sz="1100" b="1" dirty="0">
                          <a:latin typeface="나눔고딕" panose="020D0604000000000000" pitchFamily="50" charset="-127"/>
                          <a:ea typeface="나눔고딕" panose="020D0604000000000000" pitchFamily="50" charset="-127"/>
                        </a:rPr>
                        <a:t>[ GHG savings from using waste leather ]</a:t>
                      </a:r>
                    </a:p>
                    <a:p>
                      <a:pPr marL="0" indent="0" algn="ctr"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나눔고딕" panose="020D0604000000000000" pitchFamily="50" charset="-127"/>
                        <a:ea typeface="나눔고딕" panose="020D0604000000000000" pitchFamily="50" charset="-127"/>
                      </a:endParaRPr>
                    </a:p>
                  </a:txBody>
                  <a:tcPr anchor="ctr"/>
                </a:tc>
                <a:tc>
                  <a:txBody>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200" b="1" dirty="0">
                          <a:latin typeface="나눔고딕" panose="020D0604000000000000" pitchFamily="50" charset="-127"/>
                          <a:ea typeface="나눔고딕" panose="020D0604000000000000" pitchFamily="50" charset="-127"/>
                        </a:rPr>
                        <a:t>■ </a:t>
                      </a:r>
                      <a:r>
                        <a:rPr lang="en-US" altLang="ko-KR" sz="1100" b="1" kern="1200" dirty="0">
                          <a:solidFill>
                            <a:schemeClr val="tx1"/>
                          </a:solidFill>
                          <a:effectLst/>
                          <a:latin typeface="나눔고딕" panose="020D0604000000000000" pitchFamily="50" charset="-127"/>
                          <a:ea typeface="나눔고딕" panose="020D0604000000000000" pitchFamily="50" charset="-127"/>
                          <a:cs typeface="+mn-cs"/>
                        </a:rPr>
                        <a:t>ATKO planning As waste leather is used, approximately 96.1 kg of greenhouse gases are reduced at the 'pre-manufacturing stage', including 1㎡ of leather.</a:t>
                      </a: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i="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100" b="1" i="0" dirty="0">
                          <a:latin typeface="나눔고딕" panose="020D0604000000000000" pitchFamily="50" charset="-127"/>
                          <a:ea typeface="나눔고딕" panose="020D0604000000000000" pitchFamily="50" charset="-127"/>
                        </a:rPr>
                        <a:t>[ GHG emissions per 1㎡ of leather by stage ]</a:t>
                      </a: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200" b="1" i="0"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300" b="1" dirty="0">
                        <a:latin typeface="나눔고딕" panose="020D0604000000000000" pitchFamily="50" charset="-127"/>
                        <a:ea typeface="나눔고딕" panose="020D0604000000000000" pitchFamily="50" charset="-127"/>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300" b="1" dirty="0">
                        <a:latin typeface="나눔고딕" panose="020D0604000000000000" pitchFamily="50" charset="-127"/>
                        <a:ea typeface="나눔고딕" panose="020D0604000000000000" pitchFamily="50" charset="-127"/>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3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9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9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9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9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9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r>
                        <a:rPr lang="en-US" altLang="ko-KR" sz="700" dirty="0">
                          <a:latin typeface="나눔고딕" panose="020D0604000000000000" pitchFamily="50" charset="-127"/>
                          <a:ea typeface="나눔고딕" panose="020D0604000000000000" pitchFamily="50" charset="-127"/>
                        </a:rPr>
                        <a:t>Source</a:t>
                      </a:r>
                      <a:r>
                        <a:rPr lang="ko-KR" altLang="en-US" sz="700" dirty="0">
                          <a:latin typeface="나눔고딕" panose="020D0604000000000000" pitchFamily="50" charset="-127"/>
                          <a:ea typeface="나눔고딕" panose="020D0604000000000000" pitchFamily="50" charset="-127"/>
                        </a:rPr>
                        <a:t> </a:t>
                      </a:r>
                      <a:r>
                        <a:rPr lang="en-US" altLang="ko-KR" sz="700" dirty="0">
                          <a:latin typeface="나눔고딕" panose="020D0604000000000000" pitchFamily="50" charset="-127"/>
                          <a:ea typeface="나눔고딕" panose="020D0604000000000000" pitchFamily="50" charset="-127"/>
                        </a:rPr>
                        <a:t>: Leather Carbon Footprint, Review of European Standard EN16887:2017</a:t>
                      </a:r>
                    </a:p>
                  </a:txBody>
                  <a:tcPr anchor="ctr"/>
                </a:tc>
                <a:extLst>
                  <a:ext uri="{0D108BD9-81ED-4DB2-BD59-A6C34878D82A}">
                    <a16:rowId xmlns:a16="http://schemas.microsoft.com/office/drawing/2014/main" val="3498689017"/>
                  </a:ext>
                </a:extLst>
              </a:tr>
            </a:tbl>
          </a:graphicData>
        </a:graphic>
      </p:graphicFrame>
      <p:pic>
        <p:nvPicPr>
          <p:cNvPr id="5" name="그림 4" descr="포유류, 눕기, 실내, 침대이(가) 표시된 사진&#10;&#10;자동 생성된 설명">
            <a:extLst>
              <a:ext uri="{FF2B5EF4-FFF2-40B4-BE49-F238E27FC236}">
                <a16:creationId xmlns:a16="http://schemas.microsoft.com/office/drawing/2014/main" id="{6CBA12D9-9E08-DB0C-5EBD-F568C180AE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302843"/>
            <a:ext cx="1832697" cy="914419"/>
          </a:xfrm>
          <a:prstGeom prst="rect">
            <a:avLst/>
          </a:prstGeom>
        </p:spPr>
      </p:pic>
      <p:sp>
        <p:nvSpPr>
          <p:cNvPr id="11" name="화살표: 오른쪽 10">
            <a:extLst>
              <a:ext uri="{FF2B5EF4-FFF2-40B4-BE49-F238E27FC236}">
                <a16:creationId xmlns:a16="http://schemas.microsoft.com/office/drawing/2014/main" id="{F69E4C24-534B-50AF-5981-C218D93D2231}"/>
              </a:ext>
            </a:extLst>
          </p:cNvPr>
          <p:cNvSpPr/>
          <p:nvPr/>
        </p:nvSpPr>
        <p:spPr>
          <a:xfrm>
            <a:off x="2555776" y="1563538"/>
            <a:ext cx="479729" cy="268087"/>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n w="0"/>
              <a:solidFill>
                <a:schemeClr val="tx1"/>
              </a:solidFill>
              <a:effectLst>
                <a:outerShdw blurRad="38100" dist="19050" dir="2700000" algn="tl" rotWithShape="0">
                  <a:schemeClr val="dk1">
                    <a:alpha val="40000"/>
                  </a:schemeClr>
                </a:outerShdw>
              </a:effectLst>
            </a:endParaRPr>
          </a:p>
        </p:txBody>
      </p:sp>
      <p:sp>
        <p:nvSpPr>
          <p:cNvPr id="14" name="화살표: 오른쪽 13">
            <a:extLst>
              <a:ext uri="{FF2B5EF4-FFF2-40B4-BE49-F238E27FC236}">
                <a16:creationId xmlns:a16="http://schemas.microsoft.com/office/drawing/2014/main" id="{2C0D616E-3D41-7558-766B-3EDE777FA690}"/>
              </a:ext>
            </a:extLst>
          </p:cNvPr>
          <p:cNvSpPr/>
          <p:nvPr/>
        </p:nvSpPr>
        <p:spPr>
          <a:xfrm>
            <a:off x="5460423" y="1471719"/>
            <a:ext cx="479729" cy="268087"/>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n w="0"/>
              <a:solidFill>
                <a:schemeClr val="tx1"/>
              </a:solidFill>
              <a:effectLst>
                <a:outerShdw blurRad="38100" dist="19050" dir="2700000" algn="tl" rotWithShape="0">
                  <a:schemeClr val="dk1">
                    <a:alpha val="40000"/>
                  </a:schemeClr>
                </a:outerShdw>
              </a:effectLst>
            </a:endParaRPr>
          </a:p>
        </p:txBody>
      </p:sp>
      <p:pic>
        <p:nvPicPr>
          <p:cNvPr id="16" name="그림 15">
            <a:extLst>
              <a:ext uri="{FF2B5EF4-FFF2-40B4-BE49-F238E27FC236}">
                <a16:creationId xmlns:a16="http://schemas.microsoft.com/office/drawing/2014/main" id="{69766883-4044-36C7-0531-9B35713895F4}"/>
              </a:ext>
            </a:extLst>
          </p:cNvPr>
          <p:cNvPicPr>
            <a:picLocks noChangeAspect="1"/>
          </p:cNvPicPr>
          <p:nvPr/>
        </p:nvPicPr>
        <p:blipFill>
          <a:blip r:embed="rId4"/>
          <a:stretch>
            <a:fillRect/>
          </a:stretch>
        </p:blipFill>
        <p:spPr>
          <a:xfrm>
            <a:off x="6109823" y="1336886"/>
            <a:ext cx="766433" cy="269334"/>
          </a:xfrm>
          <a:prstGeom prst="rect">
            <a:avLst/>
          </a:prstGeom>
        </p:spPr>
      </p:pic>
      <p:pic>
        <p:nvPicPr>
          <p:cNvPr id="18" name="그림 17">
            <a:extLst>
              <a:ext uri="{FF2B5EF4-FFF2-40B4-BE49-F238E27FC236}">
                <a16:creationId xmlns:a16="http://schemas.microsoft.com/office/drawing/2014/main" id="{7ABD796A-B292-AACA-78ED-93CBBCA6470E}"/>
              </a:ext>
            </a:extLst>
          </p:cNvPr>
          <p:cNvPicPr>
            <a:picLocks noChangeAspect="1"/>
          </p:cNvPicPr>
          <p:nvPr/>
        </p:nvPicPr>
        <p:blipFill>
          <a:blip r:embed="rId5"/>
          <a:stretch>
            <a:fillRect/>
          </a:stretch>
        </p:blipFill>
        <p:spPr>
          <a:xfrm>
            <a:off x="7164288" y="1769576"/>
            <a:ext cx="891594" cy="307811"/>
          </a:xfrm>
          <a:prstGeom prst="rect">
            <a:avLst/>
          </a:prstGeom>
        </p:spPr>
      </p:pic>
      <p:pic>
        <p:nvPicPr>
          <p:cNvPr id="22" name="그림 21">
            <a:extLst>
              <a:ext uri="{FF2B5EF4-FFF2-40B4-BE49-F238E27FC236}">
                <a16:creationId xmlns:a16="http://schemas.microsoft.com/office/drawing/2014/main" id="{449EE851-6C67-EA2E-F72D-DB61C7054679}"/>
              </a:ext>
            </a:extLst>
          </p:cNvPr>
          <p:cNvPicPr>
            <a:picLocks noChangeAspect="1"/>
          </p:cNvPicPr>
          <p:nvPr/>
        </p:nvPicPr>
        <p:blipFill>
          <a:blip r:embed="rId6"/>
          <a:stretch>
            <a:fillRect/>
          </a:stretch>
        </p:blipFill>
        <p:spPr>
          <a:xfrm>
            <a:off x="6228184" y="1872676"/>
            <a:ext cx="937341" cy="177953"/>
          </a:xfrm>
          <a:prstGeom prst="rect">
            <a:avLst/>
          </a:prstGeom>
        </p:spPr>
      </p:pic>
      <p:pic>
        <p:nvPicPr>
          <p:cNvPr id="24" name="그림 23">
            <a:extLst>
              <a:ext uri="{FF2B5EF4-FFF2-40B4-BE49-F238E27FC236}">
                <a16:creationId xmlns:a16="http://schemas.microsoft.com/office/drawing/2014/main" id="{9283D10F-D0C6-C24C-2B24-C373A336A902}"/>
              </a:ext>
            </a:extLst>
          </p:cNvPr>
          <p:cNvPicPr>
            <a:picLocks noChangeAspect="1"/>
          </p:cNvPicPr>
          <p:nvPr/>
        </p:nvPicPr>
        <p:blipFill>
          <a:blip r:embed="rId7"/>
          <a:stretch>
            <a:fillRect/>
          </a:stretch>
        </p:blipFill>
        <p:spPr>
          <a:xfrm>
            <a:off x="7020272" y="1326414"/>
            <a:ext cx="1463167" cy="346288"/>
          </a:xfrm>
          <a:prstGeom prst="rect">
            <a:avLst/>
          </a:prstGeom>
        </p:spPr>
      </p:pic>
      <p:pic>
        <p:nvPicPr>
          <p:cNvPr id="26" name="그림 25">
            <a:extLst>
              <a:ext uri="{FF2B5EF4-FFF2-40B4-BE49-F238E27FC236}">
                <a16:creationId xmlns:a16="http://schemas.microsoft.com/office/drawing/2014/main" id="{9B2877E3-B593-538B-2A5C-2D85C95C44EF}"/>
              </a:ext>
            </a:extLst>
          </p:cNvPr>
          <p:cNvPicPr>
            <a:picLocks noChangeAspect="1"/>
          </p:cNvPicPr>
          <p:nvPr/>
        </p:nvPicPr>
        <p:blipFill>
          <a:blip r:embed="rId8"/>
          <a:stretch>
            <a:fillRect/>
          </a:stretch>
        </p:blipFill>
        <p:spPr>
          <a:xfrm>
            <a:off x="3280872" y="1265520"/>
            <a:ext cx="1958510" cy="873388"/>
          </a:xfrm>
          <a:prstGeom prst="rect">
            <a:avLst/>
          </a:prstGeom>
        </p:spPr>
      </p:pic>
      <p:graphicFrame>
        <p:nvGraphicFramePr>
          <p:cNvPr id="29" name="표 29">
            <a:extLst>
              <a:ext uri="{FF2B5EF4-FFF2-40B4-BE49-F238E27FC236}">
                <a16:creationId xmlns:a16="http://schemas.microsoft.com/office/drawing/2014/main" id="{7D661E83-DF1E-1915-7360-DEB98F573930}"/>
              </a:ext>
            </a:extLst>
          </p:cNvPr>
          <p:cNvGraphicFramePr>
            <a:graphicFrameLocks noGrp="1"/>
          </p:cNvGraphicFramePr>
          <p:nvPr>
            <p:extLst>
              <p:ext uri="{D42A27DB-BD31-4B8C-83A1-F6EECF244321}">
                <p14:modId xmlns:p14="http://schemas.microsoft.com/office/powerpoint/2010/main" val="3808732600"/>
              </p:ext>
            </p:extLst>
          </p:nvPr>
        </p:nvGraphicFramePr>
        <p:xfrm>
          <a:off x="323528" y="3489900"/>
          <a:ext cx="4172335" cy="1268632"/>
        </p:xfrm>
        <a:graphic>
          <a:graphicData uri="http://schemas.openxmlformats.org/drawingml/2006/table">
            <a:tbl>
              <a:tblPr firstRow="1" bandRow="1">
                <a:tableStyleId>{5C22544A-7EE6-4342-B048-85BDC9FD1C3A}</a:tableStyleId>
              </a:tblPr>
              <a:tblGrid>
                <a:gridCol w="715948">
                  <a:extLst>
                    <a:ext uri="{9D8B030D-6E8A-4147-A177-3AD203B41FA5}">
                      <a16:colId xmlns:a16="http://schemas.microsoft.com/office/drawing/2014/main" val="531054314"/>
                    </a:ext>
                  </a:extLst>
                </a:gridCol>
                <a:gridCol w="504056">
                  <a:extLst>
                    <a:ext uri="{9D8B030D-6E8A-4147-A177-3AD203B41FA5}">
                      <a16:colId xmlns:a16="http://schemas.microsoft.com/office/drawing/2014/main" val="1513798981"/>
                    </a:ext>
                  </a:extLst>
                </a:gridCol>
                <a:gridCol w="936104">
                  <a:extLst>
                    <a:ext uri="{9D8B030D-6E8A-4147-A177-3AD203B41FA5}">
                      <a16:colId xmlns:a16="http://schemas.microsoft.com/office/drawing/2014/main" val="857797600"/>
                    </a:ext>
                  </a:extLst>
                </a:gridCol>
                <a:gridCol w="868228">
                  <a:extLst>
                    <a:ext uri="{9D8B030D-6E8A-4147-A177-3AD203B41FA5}">
                      <a16:colId xmlns:a16="http://schemas.microsoft.com/office/drawing/2014/main" val="3039407218"/>
                    </a:ext>
                  </a:extLst>
                </a:gridCol>
                <a:gridCol w="1147999">
                  <a:extLst>
                    <a:ext uri="{9D8B030D-6E8A-4147-A177-3AD203B41FA5}">
                      <a16:colId xmlns:a16="http://schemas.microsoft.com/office/drawing/2014/main" val="3874864614"/>
                    </a:ext>
                  </a:extLst>
                </a:gridCol>
              </a:tblGrid>
              <a:tr h="360040">
                <a:tc>
                  <a:txBody>
                    <a:bodyPr/>
                    <a:lstStyle/>
                    <a:p>
                      <a:pPr algn="ctr" latinLnBrk="1"/>
                      <a:r>
                        <a:rPr lang="en-US" altLang="ko-KR" sz="800" dirty="0">
                          <a:latin typeface="나눔고딕" panose="020D0604000000000000" pitchFamily="50" charset="-127"/>
                          <a:ea typeface="나눔고딕" panose="020D0604000000000000" pitchFamily="50" charset="-127"/>
                        </a:rPr>
                        <a:t>Category</a:t>
                      </a: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latinLnBrk="1"/>
                      <a:r>
                        <a:rPr lang="en-US" altLang="ko-KR" sz="800" dirty="0">
                          <a:latin typeface="나눔고딕" panose="020D0604000000000000" pitchFamily="50" charset="-127"/>
                          <a:ea typeface="나눔고딕" panose="020D0604000000000000" pitchFamily="50" charset="-127"/>
                        </a:rPr>
                        <a:t>Breeding</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latinLnBrk="1"/>
                      <a:r>
                        <a:rPr lang="en-US" altLang="ko-KR" sz="800" dirty="0">
                          <a:latin typeface="나눔고딕" panose="020D0604000000000000" pitchFamily="50" charset="-127"/>
                          <a:ea typeface="나눔고딕" panose="020D0604000000000000" pitchFamily="50" charset="-127"/>
                        </a:rPr>
                        <a:t>Primary Transportation</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latinLnBrk="1"/>
                      <a:r>
                        <a:rPr lang="en-US" altLang="ko-KR" sz="800" dirty="0">
                          <a:latin typeface="나눔고딕" panose="020D0604000000000000" pitchFamily="50" charset="-127"/>
                          <a:ea typeface="나눔고딕" panose="020D0604000000000000" pitchFamily="50" charset="-127"/>
                        </a:rPr>
                        <a:t>Leather Processing</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tc>
                  <a:txBody>
                    <a:bodyPr/>
                    <a:lstStyle/>
                    <a:p>
                      <a:pPr algn="ctr" latinLnBrk="1"/>
                      <a:r>
                        <a:rPr lang="en-US" altLang="ko-KR" sz="800" dirty="0">
                          <a:latin typeface="나눔고딕" panose="020D0604000000000000" pitchFamily="50" charset="-127"/>
                          <a:ea typeface="나눔고딕" panose="020D0604000000000000" pitchFamily="50" charset="-127"/>
                        </a:rPr>
                        <a:t>Secondary Transportation</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lumMod val="75000"/>
                      </a:schemeClr>
                    </a:solidFill>
                  </a:tcPr>
                </a:tc>
                <a:extLst>
                  <a:ext uri="{0D108BD9-81ED-4DB2-BD59-A6C34878D82A}">
                    <a16:rowId xmlns:a16="http://schemas.microsoft.com/office/drawing/2014/main" val="2936882662"/>
                  </a:ext>
                </a:extLst>
              </a:tr>
              <a:tr h="454296">
                <a:tc>
                  <a:txBody>
                    <a:bodyPr/>
                    <a:lstStyle/>
                    <a:p>
                      <a:pPr algn="ctr" latinLnBrk="1"/>
                      <a:r>
                        <a:rPr lang="en-US" altLang="ko-KR" sz="700" dirty="0" err="1">
                          <a:latin typeface="나눔고딕" panose="020D0604000000000000" pitchFamily="50" charset="-127"/>
                          <a:ea typeface="나눔고딕" panose="020D0604000000000000" pitchFamily="50" charset="-127"/>
                        </a:rPr>
                        <a:t>Whenusing</a:t>
                      </a:r>
                      <a:endParaRPr lang="en-US" altLang="ko-KR" sz="700" dirty="0">
                        <a:latin typeface="나눔고딕" panose="020D0604000000000000" pitchFamily="50" charset="-127"/>
                        <a:ea typeface="나눔고딕" panose="020D0604000000000000" pitchFamily="50" charset="-127"/>
                      </a:endParaRPr>
                    </a:p>
                    <a:p>
                      <a:pPr algn="ctr" latinLnBrk="1"/>
                      <a:r>
                        <a:rPr lang="en-US" altLang="ko-KR" sz="700" dirty="0">
                          <a:latin typeface="나눔고딕" panose="020D0604000000000000" pitchFamily="50" charset="-127"/>
                          <a:ea typeface="나눔고딕" panose="020D0604000000000000" pitchFamily="50" charset="-127"/>
                        </a:rPr>
                        <a:t>natural leather</a:t>
                      </a:r>
                      <a:endParaRPr lang="ko-KR" altLang="en-US" sz="70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endParaRPr lang="en-US" altLang="ko-KR" sz="700" dirty="0">
                        <a:latin typeface="나눔고딕" panose="020D0604000000000000" pitchFamily="50" charset="-127"/>
                        <a:ea typeface="나눔고딕" panose="020D0604000000000000" pitchFamily="50" charset="-127"/>
                      </a:endParaRPr>
                    </a:p>
                    <a:p>
                      <a:pPr algn="ctr" latinLnBrk="1"/>
                      <a:r>
                        <a:rPr lang="en-US" altLang="ko-KR" sz="700" dirty="0">
                          <a:latin typeface="나눔고딕" panose="020D0604000000000000" pitchFamily="50" charset="-127"/>
                          <a:ea typeface="나눔고딕" panose="020D0604000000000000" pitchFamily="50" charset="-127"/>
                        </a:rPr>
                        <a:t>O</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r>
                        <a:rPr lang="en-US" altLang="ko-KR" sz="700" dirty="0">
                          <a:latin typeface="나눔고딕" panose="020D0604000000000000" pitchFamily="50" charset="-127"/>
                          <a:ea typeface="나눔고딕" panose="020D0604000000000000" pitchFamily="50" charset="-127"/>
                        </a:rPr>
                        <a:t>O</a:t>
                      </a:r>
                      <a:br>
                        <a:rPr lang="en-US" altLang="ko-KR" sz="700" dirty="0">
                          <a:latin typeface="나눔고딕" panose="020D0604000000000000" pitchFamily="50" charset="-127"/>
                          <a:ea typeface="나눔고딕" panose="020D0604000000000000" pitchFamily="50" charset="-127"/>
                        </a:rPr>
                      </a:br>
                      <a:r>
                        <a:rPr lang="en-US" altLang="ko-KR" sz="700" dirty="0">
                          <a:latin typeface="나눔고딕" panose="020D0604000000000000" pitchFamily="50" charset="-127"/>
                          <a:ea typeface="나눔고딕" panose="020D0604000000000000" pitchFamily="50" charset="-127"/>
                        </a:rPr>
                        <a:t>(Kennel → Slaughterhouse)</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r>
                        <a:rPr lang="en-US" altLang="ko-KR" sz="700" dirty="0">
                          <a:latin typeface="나눔고딕" panose="020D0604000000000000" pitchFamily="50" charset="-127"/>
                          <a:ea typeface="나눔고딕" panose="020D0604000000000000" pitchFamily="50" charset="-127"/>
                        </a:rPr>
                        <a:t>O</a:t>
                      </a:r>
                      <a:br>
                        <a:rPr lang="en-US" altLang="ko-KR" sz="700" dirty="0">
                          <a:latin typeface="나눔고딕" panose="020D0604000000000000" pitchFamily="50" charset="-127"/>
                          <a:ea typeface="나눔고딕" panose="020D0604000000000000" pitchFamily="50" charset="-127"/>
                        </a:rPr>
                      </a:br>
                      <a:r>
                        <a:rPr lang="en-US" altLang="ko-KR" sz="700" dirty="0">
                          <a:latin typeface="나눔고딕" panose="020D0604000000000000" pitchFamily="50" charset="-127"/>
                          <a:ea typeface="나눔고딕" panose="020D0604000000000000" pitchFamily="50" charset="-127"/>
                        </a:rPr>
                        <a:t>(Natural Leather Extraction)</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r>
                        <a:rPr lang="en-US" altLang="ko-KR" sz="700" dirty="0">
                          <a:latin typeface="나눔고딕" panose="020D0604000000000000" pitchFamily="50" charset="-127"/>
                          <a:ea typeface="나눔고딕" panose="020D0604000000000000" pitchFamily="50" charset="-127"/>
                        </a:rPr>
                        <a:t>O</a:t>
                      </a:r>
                      <a:br>
                        <a:rPr lang="en-US" altLang="ko-KR" sz="700" dirty="0">
                          <a:latin typeface="나눔고딕" panose="020D0604000000000000" pitchFamily="50" charset="-127"/>
                          <a:ea typeface="나눔고딕" panose="020D0604000000000000" pitchFamily="50" charset="-127"/>
                        </a:rPr>
                      </a:br>
                      <a:r>
                        <a:rPr lang="en-US" altLang="ko-KR" sz="700" dirty="0">
                          <a:latin typeface="나눔고딕" panose="020D0604000000000000" pitchFamily="50" charset="-127"/>
                          <a:ea typeface="나눔고딕" panose="020D0604000000000000" pitchFamily="50" charset="-127"/>
                        </a:rPr>
                        <a:t>(Slaughterhouse → Manufacturing Plant)</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3808958351"/>
                  </a:ext>
                </a:extLst>
              </a:tr>
              <a:tr h="454296">
                <a:tc>
                  <a:txBody>
                    <a:bodyPr/>
                    <a:lstStyle/>
                    <a:p>
                      <a:pPr algn="ctr" latinLnBrk="1"/>
                      <a:r>
                        <a:rPr lang="en-US" altLang="ko-KR" sz="700" dirty="0" err="1">
                          <a:latin typeface="나눔고딕" panose="020D0604000000000000" pitchFamily="50" charset="-127"/>
                          <a:ea typeface="나눔고딕" panose="020D0604000000000000" pitchFamily="50" charset="-127"/>
                        </a:rPr>
                        <a:t>Whenusing</a:t>
                      </a:r>
                      <a:r>
                        <a:rPr lang="en-US" altLang="ko-KR" sz="700" dirty="0">
                          <a:latin typeface="나눔고딕" panose="020D0604000000000000" pitchFamily="50" charset="-127"/>
                          <a:ea typeface="나눔고딕" panose="020D0604000000000000" pitchFamily="50" charset="-127"/>
                        </a:rPr>
                        <a:t> waste leather</a:t>
                      </a:r>
                      <a:endParaRPr lang="ko-KR" altLang="en-US" sz="70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endParaRPr lang="en-US" altLang="ko-KR" sz="700" dirty="0">
                        <a:latin typeface="나눔고딕" panose="020D0604000000000000" pitchFamily="50" charset="-127"/>
                        <a:ea typeface="나눔고딕" panose="020D0604000000000000" pitchFamily="50" charset="-127"/>
                      </a:endParaRPr>
                    </a:p>
                    <a:p>
                      <a:pPr algn="ctr" latinLnBrk="1"/>
                      <a:r>
                        <a:rPr lang="en-US" altLang="ko-KR" sz="700" dirty="0">
                          <a:latin typeface="나눔고딕" panose="020D0604000000000000" pitchFamily="50" charset="-127"/>
                          <a:ea typeface="나눔고딕" panose="020D0604000000000000" pitchFamily="50" charset="-127"/>
                        </a:rPr>
                        <a:t>X</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endParaRPr lang="en-US" altLang="ko-KR" sz="700" dirty="0">
                        <a:latin typeface="나눔고딕" panose="020D0604000000000000" pitchFamily="50" charset="-127"/>
                        <a:ea typeface="나눔고딕" panose="020D0604000000000000" pitchFamily="50" charset="-127"/>
                      </a:endParaRPr>
                    </a:p>
                    <a:p>
                      <a:pPr algn="ctr" latinLnBrk="1"/>
                      <a:r>
                        <a:rPr lang="en-US" altLang="ko-KR" sz="700" dirty="0">
                          <a:latin typeface="나눔고딕" panose="020D0604000000000000" pitchFamily="50" charset="-127"/>
                          <a:ea typeface="나눔고딕" panose="020D0604000000000000" pitchFamily="50" charset="-127"/>
                        </a:rPr>
                        <a:t>X</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endParaRPr lang="en-US" altLang="ko-KR" sz="700" dirty="0">
                        <a:latin typeface="나눔고딕" panose="020D0604000000000000" pitchFamily="50" charset="-127"/>
                        <a:ea typeface="나눔고딕" panose="020D0604000000000000" pitchFamily="50" charset="-127"/>
                      </a:endParaRPr>
                    </a:p>
                    <a:p>
                      <a:pPr algn="ctr" latinLnBrk="1"/>
                      <a:r>
                        <a:rPr lang="en-US" altLang="ko-KR" sz="700" dirty="0">
                          <a:latin typeface="나눔고딕" panose="020D0604000000000000" pitchFamily="50" charset="-127"/>
                          <a:ea typeface="나눔고딕" panose="020D0604000000000000" pitchFamily="50" charset="-127"/>
                        </a:rPr>
                        <a:t>X</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tc>
                  <a:txBody>
                    <a:bodyPr/>
                    <a:lstStyle/>
                    <a:p>
                      <a:pPr algn="ctr" latinLnBrk="1"/>
                      <a:r>
                        <a:rPr lang="en-US" altLang="ko-KR" sz="700" dirty="0">
                          <a:latin typeface="나눔고딕" panose="020D0604000000000000" pitchFamily="50" charset="-127"/>
                          <a:ea typeface="나눔고딕" panose="020D0604000000000000" pitchFamily="50" charset="-127"/>
                        </a:rPr>
                        <a:t>O</a:t>
                      </a:r>
                      <a:br>
                        <a:rPr lang="en-US" altLang="ko-KR" sz="700" dirty="0">
                          <a:latin typeface="나눔고딕" panose="020D0604000000000000" pitchFamily="50" charset="-127"/>
                          <a:ea typeface="나눔고딕" panose="020D0604000000000000" pitchFamily="50" charset="-127"/>
                        </a:rPr>
                      </a:br>
                      <a:r>
                        <a:rPr lang="en-US" altLang="ko-KR" sz="700" dirty="0">
                          <a:latin typeface="나눔고딕" panose="020D0604000000000000" pitchFamily="50" charset="-127"/>
                          <a:ea typeface="나눔고딕" panose="020D0604000000000000" pitchFamily="50" charset="-127"/>
                        </a:rPr>
                        <a:t>(Waste Leather Source → Manufacturing Plant)</a:t>
                      </a:r>
                      <a:endParaRPr lang="ko-KR" altLang="en-US" sz="7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434346925"/>
                  </a:ext>
                </a:extLst>
              </a:tr>
            </a:tbl>
          </a:graphicData>
        </a:graphic>
      </p:graphicFrame>
      <p:sp>
        <p:nvSpPr>
          <p:cNvPr id="3" name="직사각형 2">
            <a:extLst>
              <a:ext uri="{FF2B5EF4-FFF2-40B4-BE49-F238E27FC236}">
                <a16:creationId xmlns:a16="http://schemas.microsoft.com/office/drawing/2014/main" id="{27E2A4C5-5243-A576-2ECE-C79B3F89E38B}"/>
              </a:ext>
            </a:extLst>
          </p:cNvPr>
          <p:cNvSpPr/>
          <p:nvPr/>
        </p:nvSpPr>
        <p:spPr>
          <a:xfrm>
            <a:off x="1043608" y="4227140"/>
            <a:ext cx="2304256" cy="576064"/>
          </a:xfrm>
          <a:prstGeom prst="rect">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rgbClr val="FF0000"/>
              </a:solidFill>
            </a:endParaRPr>
          </a:p>
        </p:txBody>
      </p:sp>
      <p:graphicFrame>
        <p:nvGraphicFramePr>
          <p:cNvPr id="6" name="표 35">
            <a:extLst>
              <a:ext uri="{FF2B5EF4-FFF2-40B4-BE49-F238E27FC236}">
                <a16:creationId xmlns:a16="http://schemas.microsoft.com/office/drawing/2014/main" id="{D7E0AA3B-B749-C646-EA0A-48EC0A58A0A2}"/>
              </a:ext>
            </a:extLst>
          </p:cNvPr>
          <p:cNvGraphicFramePr>
            <a:graphicFrameLocks noGrp="1"/>
          </p:cNvGraphicFramePr>
          <p:nvPr>
            <p:extLst>
              <p:ext uri="{D42A27DB-BD31-4B8C-83A1-F6EECF244321}">
                <p14:modId xmlns:p14="http://schemas.microsoft.com/office/powerpoint/2010/main" val="1124551421"/>
              </p:ext>
            </p:extLst>
          </p:nvPr>
        </p:nvGraphicFramePr>
        <p:xfrm>
          <a:off x="4644008" y="3610707"/>
          <a:ext cx="4176464" cy="1233242"/>
        </p:xfrm>
        <a:graphic>
          <a:graphicData uri="http://schemas.openxmlformats.org/drawingml/2006/table">
            <a:tbl>
              <a:tblPr firstRow="1" bandRow="1">
                <a:tableStyleId>{5C22544A-7EE6-4342-B048-85BDC9FD1C3A}</a:tableStyleId>
              </a:tblPr>
              <a:tblGrid>
                <a:gridCol w="2016224">
                  <a:extLst>
                    <a:ext uri="{9D8B030D-6E8A-4147-A177-3AD203B41FA5}">
                      <a16:colId xmlns:a16="http://schemas.microsoft.com/office/drawing/2014/main" val="3407993721"/>
                    </a:ext>
                  </a:extLst>
                </a:gridCol>
                <a:gridCol w="2160240">
                  <a:extLst>
                    <a:ext uri="{9D8B030D-6E8A-4147-A177-3AD203B41FA5}">
                      <a16:colId xmlns:a16="http://schemas.microsoft.com/office/drawing/2014/main" val="2163748283"/>
                    </a:ext>
                  </a:extLst>
                </a:gridCol>
              </a:tblGrid>
              <a:tr h="184385">
                <a:tc>
                  <a:txBody>
                    <a:bodyPr/>
                    <a:lstStyle/>
                    <a:p>
                      <a:pPr algn="ctr" latinLnBrk="1"/>
                      <a:r>
                        <a:rPr lang="en-US" altLang="ko-KR" sz="800" dirty="0">
                          <a:latin typeface="나눔고딕" panose="020D0604000000000000" pitchFamily="50" charset="-127"/>
                          <a:ea typeface="나눔고딕" panose="020D0604000000000000" pitchFamily="50" charset="-127"/>
                        </a:rPr>
                        <a:t>Category</a:t>
                      </a:r>
                      <a:endParaRPr lang="ko-KR" altLang="en-US" sz="80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800" dirty="0" err="1">
                          <a:latin typeface="나눔고딕" panose="020D0604000000000000" pitchFamily="50" charset="-127"/>
                          <a:ea typeface="나눔고딕" panose="020D0604000000000000" pitchFamily="50" charset="-127"/>
                        </a:rPr>
                        <a:t>Carbondioxide</a:t>
                      </a:r>
                      <a:r>
                        <a:rPr lang="en-US" altLang="ko-KR" sz="800" dirty="0">
                          <a:latin typeface="나눔고딕" panose="020D0604000000000000" pitchFamily="50" charset="-127"/>
                          <a:ea typeface="나눔고딕" panose="020D0604000000000000" pitchFamily="50" charset="-127"/>
                        </a:rPr>
                        <a:t> reduction </a:t>
                      </a:r>
                      <a:r>
                        <a:rPr lang="en-US" altLang="ko-KR" sz="800" b="0" dirty="0">
                          <a:latin typeface="나눔고딕" panose="020D0604000000000000" pitchFamily="50" charset="-127"/>
                          <a:ea typeface="나눔고딕" panose="020D0604000000000000" pitchFamily="50" charset="-127"/>
                        </a:rPr>
                        <a:t>(</a:t>
                      </a:r>
                      <a:r>
                        <a:rPr lang="en-US" altLang="ko-KR" sz="800" b="0" dirty="0" err="1">
                          <a:latin typeface="나눔고딕" panose="020D0604000000000000" pitchFamily="50" charset="-127"/>
                          <a:ea typeface="나눔고딕" panose="020D0604000000000000" pitchFamily="50" charset="-127"/>
                        </a:rPr>
                        <a:t>kgCO₂eq</a:t>
                      </a:r>
                      <a:r>
                        <a:rPr lang="en-US" altLang="ko-KR" sz="800" b="0" dirty="0">
                          <a:latin typeface="나눔고딕" panose="020D0604000000000000" pitchFamily="50" charset="-127"/>
                          <a:ea typeface="나눔고딕" panose="020D0604000000000000" pitchFamily="50" charset="-127"/>
                        </a:rPr>
                        <a:t>/㎡)</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390176579"/>
                  </a:ext>
                </a:extLst>
              </a:tr>
              <a:tr h="235621">
                <a:tc>
                  <a:txBody>
                    <a:bodyPr/>
                    <a:lstStyle/>
                    <a:p>
                      <a:pPr algn="ctr" latinLnBrk="1"/>
                      <a:r>
                        <a:rPr lang="en-US" altLang="ko-KR" sz="800" b="0" dirty="0">
                          <a:latin typeface="나눔고딕" panose="020D0604000000000000" pitchFamily="50" charset="-127"/>
                          <a:ea typeface="나눔고딕" panose="020D0604000000000000" pitchFamily="50" charset="-127"/>
                        </a:rPr>
                        <a:t>Breeding</a:t>
                      </a:r>
                      <a:endParaRPr lang="ko-KR" altLang="en-US" sz="800" b="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r>
                        <a:rPr lang="en-US" altLang="ko-KR" sz="800" dirty="0">
                          <a:latin typeface="나눔고딕" panose="020D0604000000000000" pitchFamily="50" charset="-127"/>
                          <a:ea typeface="나눔고딕" panose="020D0604000000000000" pitchFamily="50" charset="-127"/>
                        </a:rPr>
                        <a:t>93</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18391040"/>
                  </a:ext>
                </a:extLst>
              </a:tr>
              <a:tr h="0">
                <a:tc>
                  <a:txBody>
                    <a:bodyPr/>
                    <a:lstStyle/>
                    <a:p>
                      <a:pPr algn="ctr" latinLnBrk="1"/>
                      <a:r>
                        <a:rPr lang="en-US" altLang="ko-KR" sz="800" b="0" dirty="0">
                          <a:latin typeface="나눔고딕" panose="020D0604000000000000" pitchFamily="50" charset="-127"/>
                          <a:ea typeface="나눔고딕" panose="020D0604000000000000" pitchFamily="50" charset="-127"/>
                        </a:rPr>
                        <a:t>Primary Transportation</a:t>
                      </a:r>
                      <a:endParaRPr lang="ko-KR" altLang="en-US" sz="800" b="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r>
                        <a:rPr lang="en-US" altLang="ko-KR" sz="800" dirty="0">
                          <a:latin typeface="나눔고딕" panose="020D0604000000000000" pitchFamily="50" charset="-127"/>
                          <a:ea typeface="나눔고딕" panose="020D0604000000000000" pitchFamily="50" charset="-127"/>
                        </a:rPr>
                        <a:t>0.6</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226553683"/>
                  </a:ext>
                </a:extLst>
              </a:tr>
              <a:tr h="235621">
                <a:tc>
                  <a:txBody>
                    <a:bodyPr/>
                    <a:lstStyle/>
                    <a:p>
                      <a:pPr algn="ctr" latinLnBrk="1"/>
                      <a:r>
                        <a:rPr lang="en-US" altLang="ko-KR" sz="800" b="0" dirty="0">
                          <a:latin typeface="나눔고딕" panose="020D0604000000000000" pitchFamily="50" charset="-127"/>
                          <a:ea typeface="나눔고딕" panose="020D0604000000000000" pitchFamily="50" charset="-127"/>
                        </a:rPr>
                        <a:t>Leather Processing</a:t>
                      </a:r>
                      <a:endParaRPr lang="ko-KR" altLang="en-US" sz="800" b="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r>
                        <a:rPr lang="en-US" altLang="ko-KR" sz="800" dirty="0">
                          <a:latin typeface="나눔고딕" panose="020D0604000000000000" pitchFamily="50" charset="-127"/>
                          <a:ea typeface="나눔고딕" panose="020D0604000000000000" pitchFamily="50" charset="-127"/>
                        </a:rPr>
                        <a:t>2.5</a:t>
                      </a:r>
                      <a:endParaRPr lang="ko-KR" altLang="en-US" sz="8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205658328"/>
                  </a:ext>
                </a:extLst>
              </a:tr>
              <a:tr h="235621">
                <a:tc>
                  <a:txBody>
                    <a:bodyPr/>
                    <a:lstStyle/>
                    <a:p>
                      <a:pPr algn="ctr" latinLnBrk="1"/>
                      <a:r>
                        <a:rPr lang="en-US" altLang="ko-KR" sz="800" b="1" dirty="0"/>
                        <a:t>Pre-production steps </a:t>
                      </a:r>
                    </a:p>
                    <a:p>
                      <a:pPr algn="ctr" latinLnBrk="1"/>
                      <a:r>
                        <a:rPr lang="en-US" altLang="ko-KR" sz="800" b="1" dirty="0"/>
                        <a:t>(when using natural leather)</a:t>
                      </a:r>
                      <a:endParaRPr lang="ko-KR" altLang="en-US" sz="800" b="1"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800" b="1" dirty="0">
                          <a:latin typeface="나눔고딕" panose="020D0604000000000000" pitchFamily="50" charset="-127"/>
                          <a:ea typeface="나눔고딕" panose="020D0604000000000000" pitchFamily="50" charset="-127"/>
                        </a:rPr>
                        <a:t>96.1</a:t>
                      </a:r>
                      <a:endParaRPr lang="ko-KR" altLang="en-US" sz="800" b="1"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727516264"/>
                  </a:ext>
                </a:extLst>
              </a:tr>
            </a:tbl>
          </a:graphicData>
        </a:graphic>
      </p:graphicFrame>
      <p:pic>
        <p:nvPicPr>
          <p:cNvPr id="7" name="그림 6">
            <a:extLst>
              <a:ext uri="{FF2B5EF4-FFF2-40B4-BE49-F238E27FC236}">
                <a16:creationId xmlns:a16="http://schemas.microsoft.com/office/drawing/2014/main" id="{D432F78F-CFB2-0763-7D99-E4FF89FE7700}"/>
              </a:ext>
            </a:extLst>
          </p:cNvPr>
          <p:cNvPicPr>
            <a:picLocks noChangeAspect="1"/>
          </p:cNvPicPr>
          <p:nvPr/>
        </p:nvPicPr>
        <p:blipFill>
          <a:blip r:embed="rId9"/>
          <a:stretch>
            <a:fillRect/>
          </a:stretch>
        </p:blipFill>
        <p:spPr>
          <a:xfrm>
            <a:off x="3635896" y="2138908"/>
            <a:ext cx="288032" cy="295417"/>
          </a:xfrm>
          <a:prstGeom prst="rect">
            <a:avLst/>
          </a:prstGeom>
        </p:spPr>
      </p:pic>
      <p:sp>
        <p:nvSpPr>
          <p:cNvPr id="8" name="TextBox 7">
            <a:extLst>
              <a:ext uri="{FF2B5EF4-FFF2-40B4-BE49-F238E27FC236}">
                <a16:creationId xmlns:a16="http://schemas.microsoft.com/office/drawing/2014/main" id="{4BABEAF0-F538-78F9-A7F3-658659B88F0F}"/>
              </a:ext>
            </a:extLst>
          </p:cNvPr>
          <p:cNvSpPr txBox="1"/>
          <p:nvPr/>
        </p:nvSpPr>
        <p:spPr>
          <a:xfrm>
            <a:off x="8100392" y="1769576"/>
            <a:ext cx="720080" cy="369332"/>
          </a:xfrm>
          <a:prstGeom prst="rect">
            <a:avLst/>
          </a:prstGeom>
          <a:noFill/>
        </p:spPr>
        <p:txBody>
          <a:bodyPr wrap="square" rtlCol="0">
            <a:spAutoFit/>
          </a:bodyPr>
          <a:lstStyle/>
          <a:p>
            <a:r>
              <a:rPr lang="en-US" altLang="ko-KR" dirty="0"/>
              <a:t>VFC</a:t>
            </a:r>
            <a:endParaRPr lang="ko-KR" altLang="en-US" dirty="0"/>
          </a:p>
        </p:txBody>
      </p:sp>
      <p:sp>
        <p:nvSpPr>
          <p:cNvPr id="9" name="TextBox 8">
            <a:extLst>
              <a:ext uri="{FF2B5EF4-FFF2-40B4-BE49-F238E27FC236}">
                <a16:creationId xmlns:a16="http://schemas.microsoft.com/office/drawing/2014/main" id="{3917AF97-E43D-D133-5873-A15B4C3BEB3F}"/>
              </a:ext>
            </a:extLst>
          </p:cNvPr>
          <p:cNvSpPr txBox="1"/>
          <p:nvPr/>
        </p:nvSpPr>
        <p:spPr>
          <a:xfrm>
            <a:off x="7524328" y="1985600"/>
            <a:ext cx="720080" cy="369332"/>
          </a:xfrm>
          <a:prstGeom prst="rect">
            <a:avLst/>
          </a:prstGeom>
          <a:noFill/>
        </p:spPr>
        <p:txBody>
          <a:bodyPr wrap="square" rtlCol="0">
            <a:spAutoFit/>
          </a:bodyPr>
          <a:lstStyle/>
          <a:p>
            <a:r>
              <a:rPr lang="en-US" altLang="ko-KR" dirty="0"/>
              <a:t>PVH</a:t>
            </a:r>
            <a:endParaRPr lang="ko-KR" altLang="en-US" dirty="0"/>
          </a:p>
        </p:txBody>
      </p:sp>
      <p:sp>
        <p:nvSpPr>
          <p:cNvPr id="10" name="TextBox 9">
            <a:extLst>
              <a:ext uri="{FF2B5EF4-FFF2-40B4-BE49-F238E27FC236}">
                <a16:creationId xmlns:a16="http://schemas.microsoft.com/office/drawing/2014/main" id="{11FB90B6-6ED3-2AC3-C790-741AAD2827B6}"/>
              </a:ext>
            </a:extLst>
          </p:cNvPr>
          <p:cNvSpPr txBox="1"/>
          <p:nvPr/>
        </p:nvSpPr>
        <p:spPr>
          <a:xfrm>
            <a:off x="323528" y="4783459"/>
            <a:ext cx="4176464" cy="307777"/>
          </a:xfrm>
          <a:prstGeom prst="rect">
            <a:avLst/>
          </a:prstGeom>
          <a:noFill/>
        </p:spPr>
        <p:txBody>
          <a:bodyPr wrap="square" rtlCol="0">
            <a:spAutoFit/>
          </a:bodyPr>
          <a:lstStyle/>
          <a:p>
            <a:r>
              <a:rPr lang="en-US" altLang="ko-KR" sz="700" dirty="0">
                <a:latin typeface="나눔고딕" panose="020D0604000000000000" pitchFamily="50" charset="-127"/>
                <a:ea typeface="나눔고딕" panose="020D0604000000000000" pitchFamily="50" charset="-127"/>
              </a:rPr>
              <a:t>Source : 2022 Carbon Emission Management Guidelines for SMEs, Ministry of SMEs and Startups, </a:t>
            </a:r>
            <a:r>
              <a:rPr lang="en-US" altLang="ko-KR" sz="700" dirty="0" err="1">
                <a:latin typeface="나눔고딕" panose="020D0604000000000000" pitchFamily="50" charset="-127"/>
                <a:ea typeface="나눔고딕" panose="020D0604000000000000" pitchFamily="50" charset="-127"/>
              </a:rPr>
              <a:t>Asem</a:t>
            </a:r>
            <a:r>
              <a:rPr lang="en-US" altLang="ko-KR" sz="700" dirty="0">
                <a:latin typeface="나눔고딕" panose="020D0604000000000000" pitchFamily="50" charset="-127"/>
                <a:ea typeface="나눔고딕" panose="020D0604000000000000" pitchFamily="50" charset="-127"/>
              </a:rPr>
              <a:t> SME Environment Center</a:t>
            </a:r>
            <a:endParaRPr lang="ko-KR" altLang="en-US" sz="700" dirty="0">
              <a:latin typeface="나눔고딕" panose="020D0604000000000000" pitchFamily="50" charset="-127"/>
              <a:ea typeface="나눔고딕" panose="020D0604000000000000" pitchFamily="50" charset="-127"/>
            </a:endParaRPr>
          </a:p>
        </p:txBody>
      </p:sp>
      <p:sp>
        <p:nvSpPr>
          <p:cNvPr id="12" name="TextBox 11">
            <a:extLst>
              <a:ext uri="{FF2B5EF4-FFF2-40B4-BE49-F238E27FC236}">
                <a16:creationId xmlns:a16="http://schemas.microsoft.com/office/drawing/2014/main" id="{20E79C2E-2BB3-7573-7D91-C5EA84244155}"/>
              </a:ext>
            </a:extLst>
          </p:cNvPr>
          <p:cNvSpPr txBox="1"/>
          <p:nvPr/>
        </p:nvSpPr>
        <p:spPr>
          <a:xfrm>
            <a:off x="6588224" y="3435052"/>
            <a:ext cx="2232248" cy="184666"/>
          </a:xfrm>
          <a:prstGeom prst="rect">
            <a:avLst/>
          </a:prstGeom>
          <a:noFill/>
        </p:spPr>
        <p:txBody>
          <a:bodyPr wrap="square" rtlCol="0">
            <a:spAutoFit/>
          </a:bodyPr>
          <a:lstStyle/>
          <a:p>
            <a:r>
              <a:rPr lang="en-US" altLang="ko-KR" sz="600" dirty="0">
                <a:latin typeface="나눔고딕" panose="020D0604000000000000" pitchFamily="50" charset="-127"/>
                <a:ea typeface="나눔고딕" panose="020D0604000000000000" pitchFamily="50" charset="-127"/>
              </a:rPr>
              <a:t>* Leather Carbon Footprint European Standard Guidelines</a:t>
            </a:r>
            <a:endParaRPr lang="ko-KR" altLang="en-US" sz="600" dirty="0">
              <a:latin typeface="나눔고딕" panose="020D0604000000000000" pitchFamily="50" charset="-127"/>
              <a:ea typeface="나눔고딕" panose="020D0604000000000000" pitchFamily="50" charset="-127"/>
            </a:endParaRPr>
          </a:p>
        </p:txBody>
      </p:sp>
    </p:spTree>
    <p:extLst>
      <p:ext uri="{BB962C8B-B14F-4D97-AF65-F5344CB8AC3E}">
        <p14:creationId xmlns:p14="http://schemas.microsoft.com/office/powerpoint/2010/main" val="1501254150"/>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7850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latin typeface="나눔고딕" panose="020D0604000000000000" pitchFamily="50" charset="-127"/>
                <a:ea typeface="나눔고딕" panose="020D0604000000000000" pitchFamily="50" charset="-127"/>
              </a:rPr>
              <a:t>Scope 3 Reduction in Retail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kern="0" spc="-60" dirty="0">
                <a:solidFill>
                  <a:srgbClr val="000000"/>
                </a:solidFill>
                <a:effectLst/>
                <a:latin typeface="나눔고딕" panose="020D0604000000000000" pitchFamily="50" charset="-127"/>
                <a:ea typeface="나눔고딕" panose="020D0604000000000000" pitchFamily="50" charset="-127"/>
              </a:rPr>
              <a:t>Walmart</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descr="*In-Situ PCC 기술 : 폐지 및 CO₂를 활용하여 폐지펄프 내에 있는 PCC(석회석 원 - 2 - 석을 활용한 생석회 침강성탄산캄슘)를 직접 동시에 합성시켜 친환경 고급인쇄용지 를 제조하는 기술 &#10;">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3926323982"/>
              </p:ext>
            </p:extLst>
          </p:nvPr>
        </p:nvGraphicFramePr>
        <p:xfrm>
          <a:off x="251520" y="579993"/>
          <a:ext cx="8640960" cy="4511243"/>
        </p:xfrm>
        <a:graphic>
          <a:graphicData uri="http://schemas.openxmlformats.org/drawingml/2006/table">
            <a:tbl>
              <a:tblPr firstRow="1" bandRow="1">
                <a:tableStyleId>{5940675A-B579-460E-94D1-54222C63F5DA}</a:tableStyleId>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677176675"/>
                    </a:ext>
                  </a:extLst>
                </a:gridCol>
              </a:tblGrid>
              <a:tr h="300234">
                <a:tc gridSpan="2">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kern="0" spc="-60" dirty="0">
                          <a:solidFill>
                            <a:srgbClr val="00B050"/>
                          </a:solidFill>
                          <a:effectLst/>
                          <a:latin typeface="나눔고딕" panose="020D0604000000000000" pitchFamily="50" charset="-127"/>
                          <a:ea typeface="나눔고딕" panose="020D0604000000000000" pitchFamily="50" charset="-127"/>
                        </a:rPr>
                        <a:t>Walmart   </a:t>
                      </a:r>
                      <a:r>
                        <a:rPr lang="en-US" altLang="ko-KR" sz="1400" b="1" kern="1200" dirty="0">
                          <a:solidFill>
                            <a:srgbClr val="00B050"/>
                          </a:solidFill>
                          <a:effectLst/>
                          <a:latin typeface="나눔고딕" panose="020D0604000000000000" pitchFamily="50" charset="-127"/>
                          <a:ea typeface="나눔고딕" panose="020D0604000000000000" pitchFamily="50" charset="-127"/>
                          <a:cs typeface="+mn-cs"/>
                        </a:rPr>
                        <a:t>Project Gigaton™</a:t>
                      </a:r>
                    </a:p>
                  </a:txBody>
                  <a:tcPr anchor="ctr"/>
                </a:tc>
                <a:tc hMerge="1">
                  <a:txBody>
                    <a:bodyPr/>
                    <a:lstStyle/>
                    <a:p>
                      <a:pPr latinLnBrk="1"/>
                      <a:endParaRPr lang="ko-KR" altLang="en-US"/>
                    </a:p>
                  </a:txBody>
                  <a:tcPr/>
                </a:tc>
                <a:extLst>
                  <a:ext uri="{0D108BD9-81ED-4DB2-BD59-A6C34878D82A}">
                    <a16:rowId xmlns:a16="http://schemas.microsoft.com/office/drawing/2014/main" val="10000"/>
                  </a:ext>
                </a:extLst>
              </a:tr>
              <a:tr h="1087135">
                <a:tc gridSpan="2">
                  <a:txBody>
                    <a:bodyPr/>
                    <a:lstStyle/>
                    <a:p>
                      <a:pPr marL="171450" indent="-171450" fontAlgn="base" latinLnBrk="1">
                        <a:buFont typeface="Wingdings" panose="05000000000000000000" pitchFamily="2" charset="2"/>
                        <a:buChar char="ü"/>
                      </a:pPr>
                      <a:r>
                        <a:rPr lang="en-US" altLang="ko-KR" sz="1050" kern="1200" dirty="0">
                          <a:solidFill>
                            <a:schemeClr val="tx1"/>
                          </a:solidFill>
                          <a:effectLst/>
                          <a:latin typeface="나눔고딕" panose="020D0604000000000000" pitchFamily="50" charset="-127"/>
                          <a:ea typeface="나눔고딕" panose="020D0604000000000000" pitchFamily="50" charset="-127"/>
                          <a:cs typeface="+mn-cs"/>
                        </a:rPr>
                        <a:t>Assumptions for quantifying emissions in categories 1. purchased products and services, and 2. capital goods (investments and purchases) The correct approach is to have suppliers provide GHG emissions at all stages of the life-cycle assessment (LCA) for those products and services.</a:t>
                      </a:r>
                    </a:p>
                    <a:p>
                      <a:pPr marL="171450" indent="-171450" fontAlgn="base" latinLnBrk="1">
                        <a:buFont typeface="Wingdings" panose="05000000000000000000" pitchFamily="2" charset="2"/>
                        <a:buChar char="ü"/>
                      </a:pPr>
                      <a:r>
                        <a:rPr lang="en-US" altLang="ko-KR" sz="1050" kern="1200" dirty="0">
                          <a:solidFill>
                            <a:schemeClr val="tx1"/>
                          </a:solidFill>
                          <a:effectLst/>
                          <a:latin typeface="나눔고딕" panose="020D0604000000000000" pitchFamily="50" charset="-127"/>
                          <a:ea typeface="나눔고딕" panose="020D0604000000000000" pitchFamily="50" charset="-127"/>
                          <a:cs typeface="+mn-cs"/>
                        </a:rPr>
                        <a:t>Most GHGs are generated in the product supply chain, not in stores or distribution centers, and Walmart has declared a goal of reducing GHGs in its global value chain by 1 billion metric tons by 2023</a:t>
                      </a:r>
                    </a:p>
                    <a:p>
                      <a:pPr marL="171450" indent="-171450" fontAlgn="base" latinLnBrk="1">
                        <a:buFont typeface="Wingdings" panose="05000000000000000000" pitchFamily="2" charset="2"/>
                        <a:buChar char="ü"/>
                      </a:pPr>
                      <a:r>
                        <a:rPr lang="en-US" altLang="ko-KR" sz="1050" kern="1200" dirty="0">
                          <a:solidFill>
                            <a:schemeClr val="tx1"/>
                          </a:solidFill>
                          <a:effectLst/>
                          <a:latin typeface="나눔고딕" panose="020D0604000000000000" pitchFamily="50" charset="-127"/>
                          <a:ea typeface="나눔고딕" panose="020D0604000000000000" pitchFamily="50" charset="-127"/>
                          <a:cs typeface="+mn-cs"/>
                        </a:rPr>
                        <a:t>More than 5,200 suppliers have signed up to date, with more than 3,000 suppliers reporting reductions of more than 175 metric tons in fiscal year 2023 and a cumulative total of 750 metric tons of CO₂ reduced, avoided or sequestered since 2017</a:t>
                      </a:r>
                      <a:endParaRPr lang="ko-KR" altLang="en-US" sz="1050" kern="1200" dirty="0">
                        <a:solidFill>
                          <a:schemeClr val="tx1"/>
                        </a:solidFill>
                        <a:effectLst/>
                        <a:latin typeface="나눔고딕" panose="020D0604000000000000" pitchFamily="50" charset="-127"/>
                        <a:ea typeface="나눔고딕" panose="020D0604000000000000" pitchFamily="50" charset="-127"/>
                        <a:cs typeface="+mn-cs"/>
                      </a:endParaRPr>
                    </a:p>
                  </a:txBody>
                  <a:tcPr anchor="ctr"/>
                </a:tc>
                <a:tc hMerge="1">
                  <a:txBody>
                    <a:bodyPr/>
                    <a:lstStyle/>
                    <a:p>
                      <a:pPr latinLnBrk="1"/>
                      <a:endParaRPr lang="ko-KR" altLang="en-US"/>
                    </a:p>
                  </a:txBody>
                  <a:tcPr/>
                </a:tc>
                <a:extLst>
                  <a:ext uri="{0D108BD9-81ED-4DB2-BD59-A6C34878D82A}">
                    <a16:rowId xmlns:a16="http://schemas.microsoft.com/office/drawing/2014/main" val="686938409"/>
                  </a:ext>
                </a:extLst>
              </a:tr>
              <a:tr h="2994863">
                <a:tc>
                  <a:txBody>
                    <a:bodyPr/>
                    <a:lstStyle/>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100" b="1" dirty="0">
                          <a:latin typeface="나눔고딕" panose="020D0604000000000000" pitchFamily="50" charset="-127"/>
                          <a:ea typeface="나눔고딕" panose="020D0604000000000000" pitchFamily="50" charset="-127"/>
                        </a:rPr>
                        <a:t>[ The six areas of Walmart Project Gigaton ]</a:t>
                      </a: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indent="0" algn="ctr"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ctr"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ko-KR" altLang="en-US" sz="1200" kern="1200" dirty="0">
                        <a:solidFill>
                          <a:schemeClr val="tx1"/>
                        </a:solidFill>
                        <a:effectLst/>
                        <a:latin typeface="나눔고딕" panose="020D0604000000000000" pitchFamily="50" charset="-127"/>
                        <a:ea typeface="나눔고딕" panose="020D0604000000000000" pitchFamily="50" charset="-127"/>
                        <a:cs typeface="+mn-cs"/>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800" dirty="0">
                        <a:latin typeface="나눔고딕" panose="020D0604000000000000" pitchFamily="50" charset="-127"/>
                        <a:ea typeface="나눔고딕" panose="020D0604000000000000" pitchFamily="50" charset="-127"/>
                      </a:endParaRPr>
                    </a:p>
                  </a:txBody>
                  <a:tcPr anchor="ctr"/>
                </a:tc>
                <a:tc>
                  <a:txBody>
                    <a:bodyPr/>
                    <a:lstStyle/>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100" b="1" dirty="0">
                          <a:latin typeface="나눔고딕" panose="020D0604000000000000" pitchFamily="50" charset="-127"/>
                          <a:ea typeface="나눔고딕" panose="020D0604000000000000" pitchFamily="50" charset="-127"/>
                        </a:rPr>
                        <a:t>[ Walmart scope 3 emissions reductions in FY2023 ]</a:t>
                      </a: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100" b="1" dirty="0">
                        <a:latin typeface="나눔고딕" panose="020D0604000000000000" pitchFamily="50" charset="-127"/>
                        <a:ea typeface="나눔고딕" panose="020D0604000000000000" pitchFamily="50" charset="-127"/>
                      </a:endParaRPr>
                    </a:p>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ko-KR" altLang="en-US" sz="1800" kern="1200" dirty="0">
                        <a:solidFill>
                          <a:schemeClr val="tx1"/>
                        </a:solidFill>
                        <a:effectLst/>
                        <a:latin typeface="나눔고딕" panose="020D0604000000000000" pitchFamily="50" charset="-127"/>
                        <a:ea typeface="나눔고딕" panose="020D0604000000000000" pitchFamily="50" charset="-127"/>
                        <a:cs typeface="+mn-cs"/>
                      </a:endParaRPr>
                    </a:p>
                    <a:p>
                      <a:pPr marL="0" indent="0" algn="l" latinLnBrk="1">
                        <a:buFont typeface="Wingdings" panose="05000000000000000000" pitchFamily="2" charset="2"/>
                        <a:buNone/>
                      </a:pPr>
                      <a:endParaRPr lang="en-US" altLang="ko-KR" sz="11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0" dirty="0">
                        <a:latin typeface="나눔고딕" panose="020D0604000000000000" pitchFamily="50" charset="-127"/>
                        <a:ea typeface="나눔고딕" panose="020D0604000000000000" pitchFamily="50" charset="-127"/>
                      </a:endParaRPr>
                    </a:p>
                  </a:txBody>
                  <a:tcPr anchor="ctr"/>
                </a:tc>
                <a:extLst>
                  <a:ext uri="{0D108BD9-81ED-4DB2-BD59-A6C34878D82A}">
                    <a16:rowId xmlns:a16="http://schemas.microsoft.com/office/drawing/2014/main" val="10001"/>
                  </a:ext>
                </a:extLst>
              </a:tr>
            </a:tbl>
          </a:graphicData>
        </a:graphic>
      </p:graphicFrame>
      <p:pic>
        <p:nvPicPr>
          <p:cNvPr id="6" name="Picture 1">
            <a:extLst>
              <a:ext uri="{FF2B5EF4-FFF2-40B4-BE49-F238E27FC236}">
                <a16:creationId xmlns:a16="http://schemas.microsoft.com/office/drawing/2014/main" id="{048DA529-A5AC-C887-E15C-45DAEB4B7FCB}"/>
              </a:ext>
            </a:extLst>
          </p:cNvPr>
          <p:cNvPicPr>
            <a:picLocks noChangeAspect="1"/>
          </p:cNvPicPr>
          <p:nvPr/>
        </p:nvPicPr>
        <p:blipFill>
          <a:blip r:embed="rId3"/>
          <a:stretch>
            <a:fillRect/>
          </a:stretch>
        </p:blipFill>
        <p:spPr>
          <a:xfrm>
            <a:off x="323528" y="2570956"/>
            <a:ext cx="4124176" cy="2160240"/>
          </a:xfrm>
          <a:prstGeom prst="rect">
            <a:avLst/>
          </a:prstGeom>
          <a:noFill/>
          <a:ln>
            <a:noFill/>
          </a:ln>
          <a:effectLst/>
        </p:spPr>
      </p:pic>
      <p:pic>
        <p:nvPicPr>
          <p:cNvPr id="7" name="Picture 3">
            <a:extLst>
              <a:ext uri="{FF2B5EF4-FFF2-40B4-BE49-F238E27FC236}">
                <a16:creationId xmlns:a16="http://schemas.microsoft.com/office/drawing/2014/main" id="{3C5ECB9E-59FA-0EE8-CAE9-0148A4B82FFC}"/>
              </a:ext>
            </a:extLst>
          </p:cNvPr>
          <p:cNvPicPr>
            <a:picLocks noChangeAspect="1"/>
          </p:cNvPicPr>
          <p:nvPr/>
        </p:nvPicPr>
        <p:blipFill>
          <a:blip r:embed="rId4"/>
          <a:stretch>
            <a:fillRect/>
          </a:stretch>
        </p:blipFill>
        <p:spPr>
          <a:xfrm>
            <a:off x="4644008" y="2570956"/>
            <a:ext cx="4186850" cy="2160240"/>
          </a:xfrm>
          <a:prstGeom prst="rect">
            <a:avLst/>
          </a:prstGeom>
          <a:noFill/>
          <a:ln>
            <a:noFill/>
          </a:ln>
          <a:effectLst/>
        </p:spPr>
      </p:pic>
      <p:sp>
        <p:nvSpPr>
          <p:cNvPr id="8" name="TextBox 7">
            <a:extLst>
              <a:ext uri="{FF2B5EF4-FFF2-40B4-BE49-F238E27FC236}">
                <a16:creationId xmlns:a16="http://schemas.microsoft.com/office/drawing/2014/main" id="{0F66B901-6480-6A51-9818-722CE58B36A7}"/>
              </a:ext>
            </a:extLst>
          </p:cNvPr>
          <p:cNvSpPr txBox="1"/>
          <p:nvPr/>
        </p:nvSpPr>
        <p:spPr>
          <a:xfrm>
            <a:off x="395536" y="4819173"/>
            <a:ext cx="4104456" cy="200055"/>
          </a:xfrm>
          <a:prstGeom prst="rect">
            <a:avLst/>
          </a:prstGeom>
          <a:noFill/>
        </p:spPr>
        <p:txBody>
          <a:bodyPr wrap="square" rtlCol="0">
            <a:spAutoFit/>
          </a:bodyPr>
          <a:lstStyle/>
          <a:p>
            <a:r>
              <a:rPr lang="fr-FR" altLang="ko-KR" sz="700" kern="1200" dirty="0">
                <a:solidFill>
                  <a:schemeClr val="tx1"/>
                </a:solidFill>
                <a:effectLst/>
                <a:latin typeface="나눔고딕" panose="020D0604000000000000" pitchFamily="50" charset="-127"/>
                <a:ea typeface="나눔고딕" panose="020D0604000000000000" pitchFamily="50" charset="-127"/>
                <a:cs typeface="+mn-cs"/>
              </a:rPr>
              <a:t>Source : https://www.walmartsustainabilityhub.com/project-gigaton</a:t>
            </a:r>
          </a:p>
        </p:txBody>
      </p:sp>
      <p:sp>
        <p:nvSpPr>
          <p:cNvPr id="9" name="TextBox 8">
            <a:extLst>
              <a:ext uri="{FF2B5EF4-FFF2-40B4-BE49-F238E27FC236}">
                <a16:creationId xmlns:a16="http://schemas.microsoft.com/office/drawing/2014/main" id="{5B116784-B383-8AD8-09BF-BAEC8AF80D2C}"/>
              </a:ext>
            </a:extLst>
          </p:cNvPr>
          <p:cNvSpPr txBox="1"/>
          <p:nvPr/>
        </p:nvSpPr>
        <p:spPr>
          <a:xfrm>
            <a:off x="4716016" y="4803204"/>
            <a:ext cx="4104456" cy="200055"/>
          </a:xfrm>
          <a:prstGeom prst="rect">
            <a:avLst/>
          </a:prstGeom>
          <a:noFill/>
        </p:spPr>
        <p:txBody>
          <a:bodyPr wrap="square" rtlCol="0">
            <a:spAutoFit/>
          </a:bodyPr>
          <a:lstStyle/>
          <a:p>
            <a:pPr fontAlgn="base" latinLnBrk="1"/>
            <a:r>
              <a:rPr lang="fr-FR" altLang="ko-KR" sz="700" kern="1200" dirty="0">
                <a:solidFill>
                  <a:schemeClr val="tx1"/>
                </a:solidFill>
                <a:effectLst/>
                <a:latin typeface="나눔고딕" panose="020D0604000000000000" pitchFamily="50" charset="-127"/>
                <a:ea typeface="나눔고딕" panose="020D0604000000000000" pitchFamily="50" charset="-127"/>
                <a:cs typeface="+mn-cs"/>
              </a:rPr>
              <a:t>Source : https://corporate.walmart.com/esgreport/environmental/climate-change</a:t>
            </a:r>
          </a:p>
        </p:txBody>
      </p:sp>
    </p:spTree>
    <p:extLst>
      <p:ext uri="{BB962C8B-B14F-4D97-AF65-F5344CB8AC3E}">
        <p14:creationId xmlns:p14="http://schemas.microsoft.com/office/powerpoint/2010/main" val="11222462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7850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latin typeface="나눔고딕" panose="020D0604000000000000" pitchFamily="50" charset="-127"/>
                <a:ea typeface="나눔고딕" panose="020D0604000000000000" pitchFamily="50" charset="-127"/>
              </a:rPr>
              <a:t>Scope 3 Reduction in Retail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kern="0" spc="-60" dirty="0">
                <a:solidFill>
                  <a:srgbClr val="000000"/>
                </a:solidFill>
                <a:effectLst/>
                <a:latin typeface="나눔고딕" panose="020D0604000000000000" pitchFamily="50" charset="-127"/>
                <a:ea typeface="나눔고딕" panose="020D0604000000000000" pitchFamily="50" charset="-127"/>
              </a:rPr>
              <a:t>Walmart</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descr="*In-Situ PCC 기술 : 폐지 및 CO₂를 활용하여 폐지펄프 내에 있는 PCC(석회석 원 - 2 - 석을 활용한 생석회 침강성탄산캄슘)를 직접 동시에 합성시켜 친환경 고급인쇄용지 를 제조하는 기술 &#10;">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1200490001"/>
              </p:ext>
            </p:extLst>
          </p:nvPr>
        </p:nvGraphicFramePr>
        <p:xfrm>
          <a:off x="251520" y="579993"/>
          <a:ext cx="8640960" cy="4562295"/>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310335">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kern="0" spc="-60" dirty="0">
                          <a:solidFill>
                            <a:srgbClr val="00B050"/>
                          </a:solidFill>
                          <a:effectLst/>
                          <a:latin typeface="나눔고딕" panose="020D0604000000000000" pitchFamily="50" charset="-127"/>
                          <a:ea typeface="나눔고딕" panose="020D0604000000000000" pitchFamily="50" charset="-127"/>
                        </a:rPr>
                        <a:t>Walmart   </a:t>
                      </a:r>
                      <a:r>
                        <a:rPr lang="en-US" altLang="ko-KR" sz="1400" b="1" kern="1200" dirty="0">
                          <a:solidFill>
                            <a:srgbClr val="00B050"/>
                          </a:solidFill>
                          <a:effectLst/>
                          <a:latin typeface="나눔고딕" panose="020D0604000000000000" pitchFamily="50" charset="-127"/>
                          <a:ea typeface="나눔고딕" panose="020D0604000000000000" pitchFamily="50" charset="-127"/>
                          <a:cs typeface="+mn-cs"/>
                        </a:rPr>
                        <a:t>Project Gigaton™</a:t>
                      </a:r>
                    </a:p>
                  </a:txBody>
                  <a:tcPr anchor="ctr"/>
                </a:tc>
                <a:extLst>
                  <a:ext uri="{0D108BD9-81ED-4DB2-BD59-A6C34878D82A}">
                    <a16:rowId xmlns:a16="http://schemas.microsoft.com/office/drawing/2014/main" val="10000"/>
                  </a:ext>
                </a:extLst>
              </a:tr>
              <a:tr h="362536">
                <a:tc>
                  <a:txBody>
                    <a:bodyPr/>
                    <a:lstStyle/>
                    <a:p>
                      <a:pPr marL="171450" indent="-171450" fontAlgn="base" latinLnBrk="1">
                        <a:buFont typeface="Wingdings" panose="05000000000000000000" pitchFamily="2" charset="2"/>
                        <a:buChar char="ü"/>
                      </a:pPr>
                      <a:r>
                        <a:rPr lang="en-US" altLang="ko-KR" sz="1050" kern="1200" dirty="0">
                          <a:solidFill>
                            <a:schemeClr val="tx1"/>
                          </a:solidFill>
                          <a:effectLst/>
                          <a:latin typeface="나눔고딕" panose="020D0604000000000000" pitchFamily="50" charset="-127"/>
                          <a:ea typeface="나눔고딕" panose="020D0604000000000000" pitchFamily="50" charset="-127"/>
                          <a:cs typeface="+mn-cs"/>
                        </a:rPr>
                        <a:t>Walmart Project Gigaton shows relevance to 15 Scope 3 categories with number of relevant supplier reports, carbon dioxide reductions and avoided by six areas of activity</a:t>
                      </a:r>
                    </a:p>
                    <a:p>
                      <a:pPr marL="171450" indent="-171450" fontAlgn="base" latinLnBrk="1">
                        <a:buFont typeface="Wingdings" panose="05000000000000000000" pitchFamily="2" charset="2"/>
                        <a:buChar char="ü"/>
                      </a:pPr>
                      <a:r>
                        <a:rPr lang="en-US" altLang="ko-KR" sz="1050" kern="1200" dirty="0">
                          <a:solidFill>
                            <a:schemeClr val="tx1"/>
                          </a:solidFill>
                          <a:effectLst/>
                          <a:latin typeface="나눔고딕" panose="020D0604000000000000" pitchFamily="50" charset="-127"/>
                          <a:ea typeface="나눔고딕" panose="020D0604000000000000" pitchFamily="50" charset="-127"/>
                          <a:cs typeface="+mn-cs"/>
                        </a:rPr>
                        <a:t>Because retailers have large </a:t>
                      </a:r>
                      <a:r>
                        <a:rPr lang="en-US" altLang="ko-KR" sz="1050" b="1" u="sng" kern="1200" dirty="0">
                          <a:solidFill>
                            <a:schemeClr val="tx1"/>
                          </a:solidFill>
                          <a:effectLst/>
                          <a:latin typeface="나눔고딕" panose="020D0604000000000000" pitchFamily="50" charset="-127"/>
                          <a:ea typeface="나눔고딕" panose="020D0604000000000000" pitchFamily="50" charset="-127"/>
                          <a:cs typeface="+mn-cs"/>
                        </a:rPr>
                        <a:t>Scope 3 emissions related to Category 1. purchased products and services, and Category 2. capital goods (investments and purchases)</a:t>
                      </a:r>
                      <a:r>
                        <a:rPr lang="en-US" altLang="ko-KR" sz="1050" kern="1200" dirty="0">
                          <a:solidFill>
                            <a:schemeClr val="tx1"/>
                          </a:solidFill>
                          <a:effectLst/>
                          <a:latin typeface="나눔고딕" panose="020D0604000000000000" pitchFamily="50" charset="-127"/>
                          <a:ea typeface="나눔고딕" panose="020D0604000000000000" pitchFamily="50" charset="-127"/>
                          <a:cs typeface="+mn-cs"/>
                        </a:rPr>
                        <a:t>, collaboration with companies in the supply chain value chain is essential</a:t>
                      </a:r>
                      <a:endParaRPr lang="ko-KR" altLang="en-US" sz="1050" b="1" kern="1200" dirty="0">
                        <a:solidFill>
                          <a:schemeClr val="tx1"/>
                        </a:solidFill>
                        <a:effectLst/>
                        <a:latin typeface="나눔고딕" panose="020D0604000000000000" pitchFamily="50" charset="-127"/>
                        <a:ea typeface="나눔고딕" panose="020D0604000000000000" pitchFamily="50" charset="-127"/>
                        <a:cs typeface="+mn-cs"/>
                      </a:endParaRPr>
                    </a:p>
                  </a:txBody>
                  <a:tcPr anchor="ctr"/>
                </a:tc>
                <a:extLst>
                  <a:ext uri="{0D108BD9-81ED-4DB2-BD59-A6C34878D82A}">
                    <a16:rowId xmlns:a16="http://schemas.microsoft.com/office/drawing/2014/main" val="686938409"/>
                  </a:ext>
                </a:extLst>
              </a:tr>
              <a:tr h="3413682">
                <a:tc>
                  <a:txBody>
                    <a:bodyPr/>
                    <a:lstStyle/>
                    <a:p>
                      <a:pPr marL="0" marR="0" lvl="0" indent="0" algn="ctr" defTabSz="914400" rtl="0" eaLnBrk="1" fontAlgn="base" latinLnBrk="1" hangingPunct="1">
                        <a:lnSpc>
                          <a:spcPct val="100000"/>
                        </a:lnSpc>
                        <a:spcBef>
                          <a:spcPts val="0"/>
                        </a:spcBef>
                        <a:spcAft>
                          <a:spcPts val="0"/>
                        </a:spcAft>
                        <a:buClrTx/>
                        <a:buSzTx/>
                        <a:buFontTx/>
                        <a:buNone/>
                        <a:tabLst/>
                        <a:defRPr/>
                      </a:pPr>
                      <a:r>
                        <a:rPr lang="en-US" altLang="ko-KR" sz="1100" b="1" dirty="0">
                          <a:latin typeface="나눔고딕" panose="020D0604000000000000" pitchFamily="50" charset="-127"/>
                          <a:ea typeface="나눔고딕" panose="020D0604000000000000" pitchFamily="50" charset="-127"/>
                        </a:rPr>
                        <a:t>[ Relevance of Walmart Project Gigaton activities to Scope 3 emissions categories ]</a:t>
                      </a:r>
                    </a:p>
                    <a:p>
                      <a:pPr marL="0" marR="0" lvl="0" indent="0" algn="ctr" defTabSz="914400" rtl="0" eaLnBrk="1" fontAlgn="base" latinLnBrk="1" hangingPunct="1">
                        <a:lnSpc>
                          <a:spcPct val="100000"/>
                        </a:lnSpc>
                        <a:spcBef>
                          <a:spcPts val="0"/>
                        </a:spcBef>
                        <a:spcAft>
                          <a:spcPts val="0"/>
                        </a:spcAft>
                        <a:buClrTx/>
                        <a:buSzTx/>
                        <a:buFontTx/>
                        <a:buNone/>
                        <a:tabLst/>
                        <a:defRPr/>
                      </a:pPr>
                      <a:endParaRPr lang="en-US" altLang="ko-KR" sz="1100" b="1" dirty="0">
                        <a:latin typeface="나눔고딕" panose="020D0604000000000000" pitchFamily="50" charset="-127"/>
                        <a:ea typeface="나눔고딕" panose="020D0604000000000000" pitchFamily="50" charset="-127"/>
                      </a:endParaRPr>
                    </a:p>
                    <a:p>
                      <a:pPr marL="0" indent="0" algn="ctr" latinLnBrk="1">
                        <a:buFont typeface="Wingdings" panose="05000000000000000000" pitchFamily="2" charset="2"/>
                        <a:buNone/>
                      </a:pPr>
                      <a:endParaRPr lang="en-US" altLang="ko-KR" sz="1100" b="1" dirty="0">
                        <a:latin typeface="맑은고딕"/>
                      </a:endParaRPr>
                    </a:p>
                    <a:p>
                      <a:pPr marL="0" indent="0" algn="ctr" latinLnBrk="1">
                        <a:buFont typeface="Wingdings" panose="05000000000000000000" pitchFamily="2" charset="2"/>
                        <a:buNone/>
                      </a:pPr>
                      <a:endParaRPr lang="en-US" altLang="ko-KR" sz="1100" b="1" dirty="0">
                        <a:latin typeface="맑은고딕"/>
                      </a:endParaRPr>
                    </a:p>
                    <a:p>
                      <a:pPr marL="0" indent="0" algn="ctr" latinLnBrk="1">
                        <a:buFont typeface="Wingdings" panose="05000000000000000000" pitchFamily="2" charset="2"/>
                        <a:buNone/>
                      </a:pPr>
                      <a:endParaRPr lang="en-US" altLang="ko-KR" sz="1100" b="1"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ko-KR" altLang="en-US" sz="1800" kern="1200" dirty="0">
                        <a:solidFill>
                          <a:schemeClr val="tx1"/>
                        </a:solidFill>
                        <a:effectLst/>
                        <a:latin typeface="+mn-lt"/>
                        <a:ea typeface="+mn-ea"/>
                        <a:cs typeface="+mn-cs"/>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fontAlgn="base" latinLnBrk="1"/>
                      <a:r>
                        <a:rPr lang="ko-KR" altLang="en-US" sz="800" kern="1200" dirty="0">
                          <a:solidFill>
                            <a:schemeClr val="tx1"/>
                          </a:solidFill>
                          <a:effectLst/>
                          <a:latin typeface="나눔고딕" panose="020D0604000000000000" pitchFamily="50" charset="-127"/>
                          <a:ea typeface="나눔고딕" panose="020D0604000000000000" pitchFamily="50" charset="-127"/>
                          <a:cs typeface="+mn-cs"/>
                        </a:rPr>
                        <a:t>                                                                                 </a:t>
                      </a:r>
                      <a:r>
                        <a:rPr lang="fr-FR" altLang="ko-KR" sz="800" dirty="0"/>
                        <a:t>Source : https://corporate.walmart.com/esgreport/environmental/climate-change </a:t>
                      </a:r>
                      <a:endParaRPr lang="ko-KR" altLang="en-US" sz="800" kern="1200" dirty="0">
                        <a:solidFill>
                          <a:schemeClr val="tx1"/>
                        </a:solidFill>
                        <a:effectLst/>
                        <a:latin typeface="나눔고딕" panose="020D0604000000000000" pitchFamily="50" charset="-127"/>
                        <a:ea typeface="나눔고딕" panose="020D0604000000000000" pitchFamily="50" charset="-127"/>
                        <a:cs typeface="+mn-cs"/>
                      </a:endParaRPr>
                    </a:p>
                  </a:txBody>
                  <a:tcPr anchor="ctr"/>
                </a:tc>
                <a:extLst>
                  <a:ext uri="{0D108BD9-81ED-4DB2-BD59-A6C34878D82A}">
                    <a16:rowId xmlns:a16="http://schemas.microsoft.com/office/drawing/2014/main" val="10001"/>
                  </a:ext>
                </a:extLst>
              </a:tr>
            </a:tbl>
          </a:graphicData>
        </a:graphic>
      </p:graphicFrame>
      <p:pic>
        <p:nvPicPr>
          <p:cNvPr id="12" name="그림 11" descr="텍스트, 스크린샷, 도표, 평행이(가) 표시된 사진&#10;&#10;자동 생성된 설명">
            <a:extLst>
              <a:ext uri="{FF2B5EF4-FFF2-40B4-BE49-F238E27FC236}">
                <a16:creationId xmlns:a16="http://schemas.microsoft.com/office/drawing/2014/main" id="{BBC9728F-4FAB-0426-5529-23270C17DF0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45294" y="1850876"/>
            <a:ext cx="4702970" cy="3096345"/>
          </a:xfrm>
          <a:prstGeom prst="rect">
            <a:avLst/>
          </a:prstGeom>
        </p:spPr>
      </p:pic>
    </p:spTree>
    <p:extLst>
      <p:ext uri="{BB962C8B-B14F-4D97-AF65-F5344CB8AC3E}">
        <p14:creationId xmlns:p14="http://schemas.microsoft.com/office/powerpoint/2010/main" val="249066016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7850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latin typeface="나눔고딕" panose="020D0604000000000000" pitchFamily="50" charset="-127"/>
                <a:ea typeface="나눔고딕" panose="020D0604000000000000" pitchFamily="50" charset="-127"/>
              </a:rPr>
              <a:t>Scope 3 reduction in the wood &amp; paper industry</a:t>
            </a:r>
            <a:r>
              <a:rPr lang="ko-KR"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kern="0" spc="-60" dirty="0">
                <a:solidFill>
                  <a:srgbClr val="000000"/>
                </a:solidFill>
                <a:effectLst/>
                <a:latin typeface="나눔고딕" panose="020D0604000000000000" pitchFamily="50" charset="-127"/>
                <a:ea typeface="나눔고딕" panose="020D0604000000000000" pitchFamily="50" charset="-127"/>
              </a:rPr>
              <a:t>Weyerhaeuser</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descr="*In-Situ PCC 기술 : 폐지 및 CO₂를 활용하여 폐지펄프 내에 있는 PCC(석회석 원 - 2 - 석을 활용한 생석회 침강성탄산캄슘)를 직접 동시에 합성시켜 친환경 고급인쇄용지 를 제조하는 기술 &#10;">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3729469029"/>
              </p:ext>
            </p:extLst>
          </p:nvPr>
        </p:nvGraphicFramePr>
        <p:xfrm>
          <a:off x="251520" y="579993"/>
          <a:ext cx="8640960" cy="4511243"/>
        </p:xfrm>
        <a:graphic>
          <a:graphicData uri="http://schemas.openxmlformats.org/drawingml/2006/table">
            <a:tbl>
              <a:tblPr firstRow="1" bandRow="1">
                <a:tableStyleId>{5940675A-B579-460E-94D1-54222C63F5DA}</a:tableStyleId>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2749095060"/>
                    </a:ext>
                  </a:extLst>
                </a:gridCol>
              </a:tblGrid>
              <a:tr h="297302">
                <a:tc gridSpan="2">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kern="1200" dirty="0">
                          <a:solidFill>
                            <a:schemeClr val="tx1"/>
                          </a:solidFill>
                          <a:effectLst/>
                          <a:latin typeface="나눔고딕" panose="020D0604000000000000" pitchFamily="50" charset="-127"/>
                          <a:ea typeface="나눔고딕" panose="020D0604000000000000" pitchFamily="50" charset="-127"/>
                          <a:cs typeface="+mn-cs"/>
                        </a:rPr>
                        <a:t>Weyerhaeuser</a:t>
                      </a:r>
                      <a:endParaRPr lang="en-US" altLang="ko-KR" sz="1400" b="1" kern="1200" dirty="0">
                        <a:solidFill>
                          <a:srgbClr val="00B050"/>
                        </a:solidFill>
                        <a:effectLst/>
                        <a:latin typeface="나눔고딕" panose="020D0604000000000000" pitchFamily="50" charset="-127"/>
                        <a:ea typeface="나눔고딕" panose="020D0604000000000000" pitchFamily="50" charset="-127"/>
                        <a:cs typeface="+mn-cs"/>
                      </a:endParaRPr>
                    </a:p>
                  </a:txBody>
                  <a:tcPr anchor="ctr"/>
                </a:tc>
                <a:tc hMerge="1">
                  <a:txBody>
                    <a:bodyPr/>
                    <a:lstStyle/>
                    <a:p>
                      <a:pPr latinLnBrk="1"/>
                      <a:endParaRPr lang="ko-KR" altLang="en-US"/>
                    </a:p>
                  </a:txBody>
                  <a:tcPr/>
                </a:tc>
                <a:extLst>
                  <a:ext uri="{0D108BD9-81ED-4DB2-BD59-A6C34878D82A}">
                    <a16:rowId xmlns:a16="http://schemas.microsoft.com/office/drawing/2014/main" val="10000"/>
                  </a:ext>
                </a:extLst>
              </a:tr>
              <a:tr h="1070286">
                <a:tc gridSpan="2">
                  <a:txBody>
                    <a:bodyPr/>
                    <a:lstStyle/>
                    <a:p>
                      <a:pPr marL="171450" marR="0" lvl="0" indent="-171450" algn="l" defTabSz="914400" rtl="0" eaLnBrk="1" fontAlgn="base" latinLnBrk="1" hangingPunct="1">
                        <a:lnSpc>
                          <a:spcPct val="100000"/>
                        </a:lnSpc>
                        <a:spcBef>
                          <a:spcPts val="0"/>
                        </a:spcBef>
                        <a:spcAft>
                          <a:spcPts val="0"/>
                        </a:spcAft>
                        <a:buClrTx/>
                        <a:buSzTx/>
                        <a:buFont typeface="Wingdings" panose="05000000000000000000" pitchFamily="2" charset="2"/>
                        <a:buChar char="ü"/>
                        <a:tabLst/>
                        <a:defRPr/>
                      </a:pPr>
                      <a:r>
                        <a:rPr lang="en-US" altLang="ko-KR" sz="1050" u="none" kern="1200" dirty="0">
                          <a:solidFill>
                            <a:schemeClr val="tx1"/>
                          </a:solidFill>
                          <a:effectLst/>
                          <a:latin typeface="나눔고딕" panose="020D0604000000000000" pitchFamily="50" charset="-127"/>
                          <a:ea typeface="나눔고딕" panose="020D0604000000000000" pitchFamily="50" charset="-127"/>
                          <a:cs typeface="+mn-cs"/>
                        </a:rPr>
                        <a:t>Forest products company Weyerhaeuser has a low-carbon business model that removes and stores approximately 35 million metric tons of CO</a:t>
                      </a:r>
                      <a:r>
                        <a:rPr lang="en-US" altLang="ko-KR" sz="1050" u="none" kern="1200" dirty="0">
                          <a:solidFill>
                            <a:schemeClr val="tx1"/>
                          </a:solidFill>
                          <a:effectLst/>
                          <a:latin typeface="맑은 고딕" panose="020B0503020000020004" pitchFamily="50" charset="-127"/>
                          <a:ea typeface="맑은 고딕" panose="020B0503020000020004" pitchFamily="50" charset="-127"/>
                          <a:cs typeface="+mn-cs"/>
                        </a:rPr>
                        <a:t>₂</a:t>
                      </a:r>
                      <a:r>
                        <a:rPr lang="en-US" altLang="ko-KR" sz="1050" u="none" kern="1200" dirty="0">
                          <a:solidFill>
                            <a:schemeClr val="tx1"/>
                          </a:solidFill>
                          <a:effectLst/>
                          <a:latin typeface="나눔고딕" panose="020D0604000000000000" pitchFamily="50" charset="-127"/>
                          <a:ea typeface="나눔고딕" panose="020D0604000000000000" pitchFamily="50" charset="-127"/>
                          <a:cs typeface="+mn-cs"/>
                        </a:rPr>
                        <a:t> annually from its forests</a:t>
                      </a:r>
                    </a:p>
                    <a:p>
                      <a:pPr marL="171450" marR="0" lvl="0" indent="-171450" algn="l" defTabSz="914400" rtl="0" eaLnBrk="1" fontAlgn="base" latinLnBrk="1" hangingPunct="1">
                        <a:lnSpc>
                          <a:spcPct val="100000"/>
                        </a:lnSpc>
                        <a:spcBef>
                          <a:spcPts val="0"/>
                        </a:spcBef>
                        <a:spcAft>
                          <a:spcPts val="0"/>
                        </a:spcAft>
                        <a:buClrTx/>
                        <a:buSzTx/>
                        <a:buFont typeface="Wingdings" panose="05000000000000000000" pitchFamily="2" charset="2"/>
                        <a:buChar char="ü"/>
                        <a:tabLst/>
                        <a:defRPr/>
                      </a:pPr>
                      <a:r>
                        <a:rPr lang="en-US" altLang="ko-KR" sz="1050" u="none" kern="1200" dirty="0">
                          <a:solidFill>
                            <a:schemeClr val="tx1"/>
                          </a:solidFill>
                          <a:effectLst/>
                          <a:latin typeface="나눔고딕" panose="020D0604000000000000" pitchFamily="50" charset="-127"/>
                          <a:ea typeface="나눔고딕" panose="020D0604000000000000" pitchFamily="50" charset="-127"/>
                          <a:cs typeface="+mn-cs"/>
                        </a:rPr>
                        <a:t>Emitted approximately 6.5 million metric tons per year in Scope 3 emissions in 2021, with a goal of a 25% reduction in Scope 3 by 2030 compared to a 2020 baseline</a:t>
                      </a:r>
                    </a:p>
                    <a:p>
                      <a:pPr marL="171450" marR="0" lvl="0" indent="-171450" algn="l" defTabSz="914400" rtl="0" eaLnBrk="1" fontAlgn="base" latinLnBrk="1" hangingPunct="1">
                        <a:lnSpc>
                          <a:spcPct val="100000"/>
                        </a:lnSpc>
                        <a:spcBef>
                          <a:spcPts val="0"/>
                        </a:spcBef>
                        <a:spcAft>
                          <a:spcPts val="0"/>
                        </a:spcAft>
                        <a:buClrTx/>
                        <a:buSzTx/>
                        <a:buFont typeface="Wingdings" panose="05000000000000000000" pitchFamily="2" charset="2"/>
                        <a:buChar char="ü"/>
                        <a:tabLst/>
                        <a:defRPr/>
                      </a:pPr>
                      <a:r>
                        <a:rPr lang="en-US" altLang="ko-KR" sz="1050" u="none" kern="1200" dirty="0">
                          <a:solidFill>
                            <a:schemeClr val="tx1"/>
                          </a:solidFill>
                          <a:effectLst/>
                          <a:latin typeface="나눔고딕" panose="020D0604000000000000" pitchFamily="50" charset="-127"/>
                          <a:ea typeface="나눔고딕" panose="020D0604000000000000" pitchFamily="50" charset="-127"/>
                          <a:cs typeface="+mn-cs"/>
                        </a:rPr>
                        <a:t>Reduced Scope 1 and Scope 2 emissions by 57% from 2000 to 2020 by consolidating operations into high-efficiency plants, replacing fossil fuels with biomass firing, reducing fertilizer use, and using residual wood waste to generate energy, providing 70% of energy needs at manufacturing facilities</a:t>
                      </a:r>
                    </a:p>
                    <a:p>
                      <a:pPr marL="171450" marR="0" lvl="0" indent="-171450" algn="l" defTabSz="914400" rtl="0" eaLnBrk="1" fontAlgn="base" latinLnBrk="1" hangingPunct="1">
                        <a:lnSpc>
                          <a:spcPct val="100000"/>
                        </a:lnSpc>
                        <a:spcBef>
                          <a:spcPts val="0"/>
                        </a:spcBef>
                        <a:spcAft>
                          <a:spcPts val="0"/>
                        </a:spcAft>
                        <a:buClrTx/>
                        <a:buSzTx/>
                        <a:buFont typeface="Wingdings" panose="05000000000000000000" pitchFamily="2" charset="2"/>
                        <a:buChar char="ü"/>
                        <a:tabLst/>
                        <a:defRPr/>
                      </a:pPr>
                      <a:r>
                        <a:rPr lang="en-US" altLang="ko-KR" sz="1050" u="none" kern="1200" dirty="0">
                          <a:solidFill>
                            <a:schemeClr val="tx1"/>
                          </a:solidFill>
                          <a:effectLst/>
                          <a:latin typeface="나눔고딕" panose="020D0604000000000000" pitchFamily="50" charset="-127"/>
                          <a:ea typeface="나눔고딕" panose="020D0604000000000000" pitchFamily="50" charset="-127"/>
                          <a:cs typeface="+mn-cs"/>
                        </a:rPr>
                        <a:t>Scope 3 emissions from the transportation and distribution of upstream products and services and the transportation and distribution of downstream sales products also generate significant carbon dioxide emissions, which can be reduced through  the use of clean electric and hydrogen vehicles.</a:t>
                      </a:r>
                    </a:p>
                  </a:txBody>
                  <a:tcPr anchor="ctr"/>
                </a:tc>
                <a:tc hMerge="1">
                  <a:txBody>
                    <a:bodyPr/>
                    <a:lstStyle/>
                    <a:p>
                      <a:pPr latinLnBrk="1"/>
                      <a:endParaRPr lang="ko-KR" altLang="en-US"/>
                    </a:p>
                  </a:txBody>
                  <a:tcPr/>
                </a:tc>
                <a:extLst>
                  <a:ext uri="{0D108BD9-81ED-4DB2-BD59-A6C34878D82A}">
                    <a16:rowId xmlns:a16="http://schemas.microsoft.com/office/drawing/2014/main" val="686938409"/>
                  </a:ext>
                </a:extLst>
              </a:tr>
              <a:tr h="2514803">
                <a:tc>
                  <a:txBody>
                    <a:bodyPr/>
                    <a:lstStyle/>
                    <a:p>
                      <a:pPr marL="0" marR="0" lvl="0" indent="0" algn="ctr" defTabSz="914400" rtl="0" eaLnBrk="1" fontAlgn="base" latinLnBrk="1" hangingPunct="1">
                        <a:lnSpc>
                          <a:spcPct val="100000"/>
                        </a:lnSpc>
                        <a:spcBef>
                          <a:spcPts val="0"/>
                        </a:spcBef>
                        <a:spcAft>
                          <a:spcPts val="0"/>
                        </a:spcAft>
                        <a:buClrTx/>
                        <a:buSzTx/>
                        <a:buFontTx/>
                        <a:buNone/>
                        <a:tabLst/>
                        <a:defRPr/>
                      </a:pPr>
                      <a:endParaRPr lang="en-US" altLang="ko-KR" sz="1100" b="1" kern="1200" dirty="0">
                        <a:solidFill>
                          <a:schemeClr val="tx1"/>
                        </a:solidFill>
                        <a:effectLst/>
                        <a:latin typeface="나눔고딕" panose="020D0604000000000000" pitchFamily="50" charset="-127"/>
                        <a:ea typeface="나눔고딕" panose="020D0604000000000000" pitchFamily="50" charset="-127"/>
                        <a:cs typeface="+mn-cs"/>
                      </a:endParaRPr>
                    </a:p>
                  </a:txBody>
                  <a:tcPr anchor="ctr"/>
                </a:tc>
                <a:tc>
                  <a:txBody>
                    <a:bodyPr/>
                    <a:lstStyle/>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txBody>
                  <a:tcPr anchor="ctr"/>
                </a:tc>
                <a:extLst>
                  <a:ext uri="{0D108BD9-81ED-4DB2-BD59-A6C34878D82A}">
                    <a16:rowId xmlns:a16="http://schemas.microsoft.com/office/drawing/2014/main" val="10001"/>
                  </a:ext>
                </a:extLst>
              </a:tr>
            </a:tbl>
          </a:graphicData>
        </a:graphic>
      </p:graphicFrame>
      <p:sp>
        <p:nvSpPr>
          <p:cNvPr id="8" name="TextBox 7">
            <a:extLst>
              <a:ext uri="{FF2B5EF4-FFF2-40B4-BE49-F238E27FC236}">
                <a16:creationId xmlns:a16="http://schemas.microsoft.com/office/drawing/2014/main" id="{2D5FD56F-5DBB-51B4-E846-D8579ACDBFF4}"/>
              </a:ext>
            </a:extLst>
          </p:cNvPr>
          <p:cNvSpPr txBox="1"/>
          <p:nvPr/>
        </p:nvSpPr>
        <p:spPr>
          <a:xfrm>
            <a:off x="4716016" y="4845912"/>
            <a:ext cx="3960440" cy="245324"/>
          </a:xfrm>
          <a:prstGeom prst="rect">
            <a:avLst/>
          </a:prstGeom>
          <a:noFill/>
        </p:spPr>
        <p:txBody>
          <a:bodyPr wrap="square" rtlCol="0">
            <a:spAutoFit/>
          </a:bodyPr>
          <a:lstStyle/>
          <a:p>
            <a:pPr marL="0" marR="0" indent="0" algn="just" fontAlgn="base" latinLnBrk="1">
              <a:lnSpc>
                <a:spcPct val="160000"/>
              </a:lnSpc>
              <a:spcBef>
                <a:spcPts val="0"/>
              </a:spcBef>
              <a:spcAft>
                <a:spcPts val="0"/>
              </a:spcAft>
            </a:pPr>
            <a:r>
              <a:rPr lang="en-US" altLang="ko-KR" sz="700" kern="0" spc="-60" dirty="0">
                <a:solidFill>
                  <a:srgbClr val="000000"/>
                </a:solidFill>
                <a:effectLst/>
                <a:latin typeface="나눔고딕" panose="020D0604000000000000" pitchFamily="50" charset="-127"/>
                <a:ea typeface="나눔고딕" panose="020D0604000000000000" pitchFamily="50" charset="-127"/>
              </a:rPr>
              <a:t>Source : Weyerhaeuser, CARBON RECORD B-SIDE Methodology Version 2.1 | May 2022</a:t>
            </a:r>
          </a:p>
        </p:txBody>
      </p:sp>
      <p:pic>
        <p:nvPicPr>
          <p:cNvPr id="9" name="Picture 6">
            <a:extLst>
              <a:ext uri="{FF2B5EF4-FFF2-40B4-BE49-F238E27FC236}">
                <a16:creationId xmlns:a16="http://schemas.microsoft.com/office/drawing/2014/main" id="{3468C271-D67E-E05E-FAD4-96ECA8A4E0AC}"/>
              </a:ext>
            </a:extLst>
          </p:cNvPr>
          <p:cNvPicPr>
            <a:picLocks noChangeAspect="1"/>
          </p:cNvPicPr>
          <p:nvPr/>
        </p:nvPicPr>
        <p:blipFill>
          <a:blip r:embed="rId3"/>
          <a:stretch>
            <a:fillRect/>
          </a:stretch>
        </p:blipFill>
        <p:spPr>
          <a:xfrm>
            <a:off x="323528" y="2930996"/>
            <a:ext cx="4176464" cy="1944216"/>
          </a:xfrm>
          <a:prstGeom prst="rect">
            <a:avLst/>
          </a:prstGeom>
          <a:noFill/>
          <a:ln>
            <a:noFill/>
          </a:ln>
          <a:effectLst/>
        </p:spPr>
      </p:pic>
      <p:sp>
        <p:nvSpPr>
          <p:cNvPr id="11" name="TextBox 10">
            <a:extLst>
              <a:ext uri="{FF2B5EF4-FFF2-40B4-BE49-F238E27FC236}">
                <a16:creationId xmlns:a16="http://schemas.microsoft.com/office/drawing/2014/main" id="{1929BA2A-54CE-3517-7A6A-2057ED4F2B5E}"/>
              </a:ext>
            </a:extLst>
          </p:cNvPr>
          <p:cNvSpPr txBox="1"/>
          <p:nvPr/>
        </p:nvSpPr>
        <p:spPr>
          <a:xfrm>
            <a:off x="539552" y="4845912"/>
            <a:ext cx="3960440" cy="245324"/>
          </a:xfrm>
          <a:prstGeom prst="rect">
            <a:avLst/>
          </a:prstGeom>
          <a:noFill/>
        </p:spPr>
        <p:txBody>
          <a:bodyPr wrap="square" rtlCol="0">
            <a:spAutoFit/>
          </a:bodyPr>
          <a:lstStyle/>
          <a:p>
            <a:pPr marL="0" marR="0" indent="0" algn="just" fontAlgn="base" latinLnBrk="1">
              <a:lnSpc>
                <a:spcPct val="160000"/>
              </a:lnSpc>
              <a:spcBef>
                <a:spcPts val="0"/>
              </a:spcBef>
              <a:spcAft>
                <a:spcPts val="0"/>
              </a:spcAft>
            </a:pPr>
            <a:r>
              <a:rPr lang="en-US" altLang="ko-KR" sz="700" kern="0" spc="-60" dirty="0">
                <a:solidFill>
                  <a:srgbClr val="000000"/>
                </a:solidFill>
                <a:effectLst/>
                <a:latin typeface="나눔고딕" panose="020D0604000000000000" pitchFamily="50" charset="-127"/>
                <a:ea typeface="나눔고딕" panose="020D0604000000000000" pitchFamily="50" charset="-127"/>
              </a:rPr>
              <a:t>Source : Weyerhaeuser, CARBON RECORD B-SIDE Methodology Version 2.1 | May 2022</a:t>
            </a:r>
          </a:p>
        </p:txBody>
      </p:sp>
      <p:sp>
        <p:nvSpPr>
          <p:cNvPr id="13" name="TextBox 12">
            <a:extLst>
              <a:ext uri="{FF2B5EF4-FFF2-40B4-BE49-F238E27FC236}">
                <a16:creationId xmlns:a16="http://schemas.microsoft.com/office/drawing/2014/main" id="{9064482C-99E4-9269-669F-E284616374E5}"/>
              </a:ext>
            </a:extLst>
          </p:cNvPr>
          <p:cNvSpPr txBox="1"/>
          <p:nvPr/>
        </p:nvSpPr>
        <p:spPr>
          <a:xfrm>
            <a:off x="5292080" y="2669386"/>
            <a:ext cx="2880320" cy="261610"/>
          </a:xfrm>
          <a:prstGeom prst="rect">
            <a:avLst/>
          </a:prstGeom>
          <a:noFill/>
        </p:spPr>
        <p:txBody>
          <a:bodyPr wrap="square" rtlCol="0">
            <a:spAutoFit/>
          </a:bodyPr>
          <a:lstStyle/>
          <a:p>
            <a:r>
              <a:rPr lang="en-US" altLang="ko-KR" sz="1100" b="1" dirty="0">
                <a:latin typeface="나눔고딕" panose="020D0604000000000000" pitchFamily="50" charset="-127"/>
                <a:ea typeface="나눔고딕" panose="020D0604000000000000" pitchFamily="50" charset="-127"/>
              </a:rPr>
              <a:t>[ </a:t>
            </a:r>
            <a:r>
              <a:rPr lang="en-US" altLang="ko-KR" sz="1100" b="1" kern="0" spc="-60" dirty="0">
                <a:solidFill>
                  <a:srgbClr val="000000"/>
                </a:solidFill>
                <a:effectLst/>
                <a:latin typeface="나눔고딕" panose="020D0604000000000000" pitchFamily="50" charset="-127"/>
                <a:ea typeface="나눔고딕" panose="020D0604000000000000" pitchFamily="50" charset="-127"/>
              </a:rPr>
              <a:t>Weyerhaeuser Scope 3 Emissions in 2021 </a:t>
            </a:r>
            <a:r>
              <a:rPr lang="en-US" altLang="ko-KR" sz="1100" b="1" kern="1200" dirty="0">
                <a:solidFill>
                  <a:schemeClr val="tx1"/>
                </a:solidFill>
                <a:effectLst/>
                <a:latin typeface="나눔고딕" panose="020D0604000000000000" pitchFamily="50" charset="-127"/>
                <a:ea typeface="나눔고딕" panose="020D0604000000000000" pitchFamily="50" charset="-127"/>
              </a:rPr>
              <a:t>]</a:t>
            </a:r>
          </a:p>
        </p:txBody>
      </p:sp>
      <p:sp>
        <p:nvSpPr>
          <p:cNvPr id="14" name="TextBox 13">
            <a:extLst>
              <a:ext uri="{FF2B5EF4-FFF2-40B4-BE49-F238E27FC236}">
                <a16:creationId xmlns:a16="http://schemas.microsoft.com/office/drawing/2014/main" id="{90436FF6-F681-BD33-3860-3EBBB9104A78}"/>
              </a:ext>
            </a:extLst>
          </p:cNvPr>
          <p:cNvSpPr txBox="1"/>
          <p:nvPr/>
        </p:nvSpPr>
        <p:spPr>
          <a:xfrm>
            <a:off x="1259632" y="2669386"/>
            <a:ext cx="2448272" cy="261610"/>
          </a:xfrm>
          <a:prstGeom prst="rect">
            <a:avLst/>
          </a:prstGeom>
          <a:noFill/>
        </p:spPr>
        <p:txBody>
          <a:bodyPr wrap="square" rtlCol="0">
            <a:spAutoFit/>
          </a:bodyPr>
          <a:lstStyle/>
          <a:p>
            <a:r>
              <a:rPr lang="en-US" altLang="ko-KR" sz="1100" b="1" dirty="0">
                <a:latin typeface="나눔고딕" panose="020D0604000000000000" pitchFamily="50" charset="-127"/>
                <a:ea typeface="나눔고딕" panose="020D0604000000000000" pitchFamily="50" charset="-127"/>
              </a:rPr>
              <a:t>[ </a:t>
            </a:r>
            <a:r>
              <a:rPr lang="en-US" altLang="ko-KR" sz="1100" b="1" kern="0" spc="-60" dirty="0">
                <a:solidFill>
                  <a:srgbClr val="000000"/>
                </a:solidFill>
                <a:effectLst/>
                <a:latin typeface="나눔고딕" panose="020D0604000000000000" pitchFamily="50" charset="-127"/>
                <a:ea typeface="나눔고딕" panose="020D0604000000000000" pitchFamily="50" charset="-127"/>
              </a:rPr>
              <a:t>Weyerhaeuser Scope 3 INVENTORY </a:t>
            </a:r>
            <a:r>
              <a:rPr lang="en-US" altLang="ko-KR" sz="1100" b="1" kern="1200" dirty="0">
                <a:solidFill>
                  <a:schemeClr val="tx1"/>
                </a:solidFill>
                <a:effectLst/>
                <a:latin typeface="나눔고딕" panose="020D0604000000000000" pitchFamily="50" charset="-127"/>
                <a:ea typeface="나눔고딕" panose="020D0604000000000000" pitchFamily="50" charset="-127"/>
              </a:rPr>
              <a:t>]</a:t>
            </a:r>
            <a:endParaRPr lang="en-US" altLang="ko-KR" sz="1100" b="1" dirty="0">
              <a:latin typeface="나눔고딕" panose="020D0604000000000000" pitchFamily="50" charset="-127"/>
              <a:ea typeface="나눔고딕" panose="020D0604000000000000" pitchFamily="50" charset="-127"/>
            </a:endParaRPr>
          </a:p>
        </p:txBody>
      </p:sp>
      <p:pic>
        <p:nvPicPr>
          <p:cNvPr id="5" name="그림 4">
            <a:extLst>
              <a:ext uri="{FF2B5EF4-FFF2-40B4-BE49-F238E27FC236}">
                <a16:creationId xmlns:a16="http://schemas.microsoft.com/office/drawing/2014/main" id="{4CDFBE76-446F-9D14-6A0A-45BE98295988}"/>
              </a:ext>
            </a:extLst>
          </p:cNvPr>
          <p:cNvPicPr>
            <a:picLocks noChangeAspect="1"/>
          </p:cNvPicPr>
          <p:nvPr/>
        </p:nvPicPr>
        <p:blipFill>
          <a:blip r:embed="rId4"/>
          <a:stretch>
            <a:fillRect/>
          </a:stretch>
        </p:blipFill>
        <p:spPr>
          <a:xfrm>
            <a:off x="4644008" y="3003004"/>
            <a:ext cx="4176464" cy="1872208"/>
          </a:xfrm>
          <a:prstGeom prst="rect">
            <a:avLst/>
          </a:prstGeom>
        </p:spPr>
      </p:pic>
      <p:sp>
        <p:nvSpPr>
          <p:cNvPr id="6" name="직사각형 5">
            <a:extLst>
              <a:ext uri="{FF2B5EF4-FFF2-40B4-BE49-F238E27FC236}">
                <a16:creationId xmlns:a16="http://schemas.microsoft.com/office/drawing/2014/main" id="{E0D001D1-E50E-E36E-0C9D-A3C9D6428F35}"/>
              </a:ext>
            </a:extLst>
          </p:cNvPr>
          <p:cNvSpPr/>
          <p:nvPr/>
        </p:nvSpPr>
        <p:spPr>
          <a:xfrm>
            <a:off x="4644008" y="3651076"/>
            <a:ext cx="4176464" cy="64807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noFill/>
            </a:endParaRPr>
          </a:p>
        </p:txBody>
      </p:sp>
    </p:spTree>
    <p:extLst>
      <p:ext uri="{BB962C8B-B14F-4D97-AF65-F5344CB8AC3E}">
        <p14:creationId xmlns:p14="http://schemas.microsoft.com/office/powerpoint/2010/main" val="10524278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7850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latin typeface="나눔고딕" panose="020D0604000000000000" pitchFamily="50" charset="-127"/>
                <a:ea typeface="나눔고딕" panose="020D0604000000000000" pitchFamily="50" charset="-127"/>
              </a:rPr>
              <a:t>Scope 3 reduction in the wood &amp; paper industry</a:t>
            </a:r>
            <a:r>
              <a:rPr lang="ko-KR"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kern="0" spc="-60" dirty="0">
                <a:solidFill>
                  <a:srgbClr val="000000"/>
                </a:solidFill>
                <a:effectLst/>
                <a:latin typeface="나눔고딕" panose="020D0604000000000000" pitchFamily="50" charset="-127"/>
                <a:ea typeface="나눔고딕" panose="020D0604000000000000" pitchFamily="50" charset="-127"/>
              </a:rPr>
              <a:t>Weyerhaeuser</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descr="*In-Situ PCC 기술 : 폐지 및 CO₂를 활용하여 폐지펄프 내에 있는 PCC(석회석 원 - 2 - 석을 활용한 생석회 침강성탄산캄슘)를 직접 동시에 합성시켜 친환경 고급인쇄용지 를 제조하는 기술 &#10;">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3379087084"/>
              </p:ext>
            </p:extLst>
          </p:nvPr>
        </p:nvGraphicFramePr>
        <p:xfrm>
          <a:off x="251520" y="579993"/>
          <a:ext cx="8640960" cy="4564024"/>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302696">
                <a:tc>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400" b="1" kern="1200" dirty="0">
                          <a:solidFill>
                            <a:schemeClr val="tx1"/>
                          </a:solidFill>
                          <a:effectLst/>
                          <a:latin typeface="나눔고딕" panose="020D0604000000000000" pitchFamily="50" charset="-127"/>
                          <a:ea typeface="나눔고딕" panose="020D0604000000000000" pitchFamily="50" charset="-127"/>
                          <a:cs typeface="+mn-cs"/>
                        </a:rPr>
                        <a:t>Weyerhaeuser</a:t>
                      </a:r>
                      <a:endParaRPr lang="en-US" altLang="ko-KR" sz="1400" b="1" kern="1200" dirty="0">
                        <a:solidFill>
                          <a:srgbClr val="00B050"/>
                        </a:solidFill>
                        <a:effectLst/>
                        <a:latin typeface="나눔고딕" panose="020D0604000000000000" pitchFamily="50" charset="-127"/>
                        <a:ea typeface="나눔고딕" panose="020D0604000000000000" pitchFamily="50" charset="-127"/>
                        <a:cs typeface="+mn-cs"/>
                      </a:endParaRPr>
                    </a:p>
                  </a:txBody>
                  <a:tcPr anchor="ctr"/>
                </a:tc>
                <a:extLst>
                  <a:ext uri="{0D108BD9-81ED-4DB2-BD59-A6C34878D82A}">
                    <a16:rowId xmlns:a16="http://schemas.microsoft.com/office/drawing/2014/main" val="10000"/>
                  </a:ext>
                </a:extLst>
              </a:tr>
              <a:tr h="4259224">
                <a:tc>
                  <a:txBody>
                    <a:bodyPr/>
                    <a:lstStyle/>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11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1100" b="1" kern="1200" dirty="0">
                        <a:solidFill>
                          <a:schemeClr val="tx1"/>
                        </a:solidFill>
                        <a:effectLst/>
                        <a:latin typeface="나눔고딕" panose="020D0604000000000000" pitchFamily="50" charset="-127"/>
                        <a:ea typeface="나눔고딕" panose="020D0604000000000000" pitchFamily="50" charset="-127"/>
                        <a:cs typeface="+mn-cs"/>
                      </a:endParaRPr>
                    </a:p>
                    <a:p>
                      <a:pPr marL="0" indent="0" algn="l" latinLnBrk="1">
                        <a:buFont typeface="Wingdings" panose="05000000000000000000" pitchFamily="2" charset="2"/>
                        <a:buNone/>
                      </a:pPr>
                      <a:endParaRPr lang="en-US" altLang="ko-KR" sz="1100" b="1" dirty="0">
                        <a:latin typeface="맑은고딕"/>
                      </a:endParaRPr>
                    </a:p>
                    <a:p>
                      <a:pPr marL="0" indent="0" algn="l" latinLnBrk="1">
                        <a:buFont typeface="Wingdings" panose="05000000000000000000" pitchFamily="2" charset="2"/>
                        <a:buNone/>
                      </a:pPr>
                      <a:endParaRPr lang="en-US" altLang="ko-KR" sz="1100" b="1" dirty="0">
                        <a:latin typeface="맑은고딕"/>
                      </a:endParaRPr>
                    </a:p>
                    <a:p>
                      <a:pPr marL="0" indent="0" algn="l" latinLnBrk="1">
                        <a:buFont typeface="Wingdings" panose="05000000000000000000" pitchFamily="2" charset="2"/>
                        <a:buNone/>
                      </a:pPr>
                      <a:endParaRPr lang="en-US" altLang="ko-KR" sz="1100" b="1" dirty="0">
                        <a:latin typeface="맑은고딕"/>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800" kern="1200" dirty="0">
                        <a:solidFill>
                          <a:schemeClr val="tx1"/>
                        </a:solidFill>
                        <a:effectLst/>
                        <a:latin typeface="나눔고딕" panose="020D0604000000000000" pitchFamily="50" charset="-127"/>
                        <a:ea typeface="나눔고딕" panose="020D0604000000000000" pitchFamily="50" charset="-127"/>
                        <a:cs typeface="+mn-cs"/>
                      </a:endParaRPr>
                    </a:p>
                  </a:txBody>
                  <a:tcPr anchor="ctr"/>
                </a:tc>
                <a:extLst>
                  <a:ext uri="{0D108BD9-81ED-4DB2-BD59-A6C34878D82A}">
                    <a16:rowId xmlns:a16="http://schemas.microsoft.com/office/drawing/2014/main" val="686938409"/>
                  </a:ext>
                </a:extLst>
              </a:tr>
            </a:tbl>
          </a:graphicData>
        </a:graphic>
      </p:graphicFrame>
      <p:sp>
        <p:nvSpPr>
          <p:cNvPr id="11" name="TextBox 10">
            <a:extLst>
              <a:ext uri="{FF2B5EF4-FFF2-40B4-BE49-F238E27FC236}">
                <a16:creationId xmlns:a16="http://schemas.microsoft.com/office/drawing/2014/main" id="{1929BA2A-54CE-3517-7A6A-2057ED4F2B5E}"/>
              </a:ext>
            </a:extLst>
          </p:cNvPr>
          <p:cNvSpPr txBox="1"/>
          <p:nvPr/>
        </p:nvSpPr>
        <p:spPr>
          <a:xfrm>
            <a:off x="2843808" y="4875212"/>
            <a:ext cx="3960440" cy="243143"/>
          </a:xfrm>
          <a:prstGeom prst="rect">
            <a:avLst/>
          </a:prstGeom>
          <a:noFill/>
        </p:spPr>
        <p:txBody>
          <a:bodyPr wrap="square" rtlCol="0">
            <a:spAutoFit/>
          </a:bodyPr>
          <a:lstStyle/>
          <a:p>
            <a:pPr marL="0" marR="0" indent="0" algn="just" fontAlgn="base" latinLnBrk="1">
              <a:lnSpc>
                <a:spcPct val="160000"/>
              </a:lnSpc>
              <a:spcBef>
                <a:spcPts val="0"/>
              </a:spcBef>
              <a:spcAft>
                <a:spcPts val="0"/>
              </a:spcAft>
            </a:pPr>
            <a:r>
              <a:rPr lang="en-US" altLang="ko-KR" sz="700" kern="0" spc="-60" dirty="0">
                <a:solidFill>
                  <a:srgbClr val="000000"/>
                </a:solidFill>
                <a:effectLst/>
                <a:latin typeface="나눔고딕" panose="020D0604000000000000" pitchFamily="50" charset="-127"/>
                <a:ea typeface="나눔고딕" panose="020D0604000000000000" pitchFamily="50" charset="-127"/>
              </a:rPr>
              <a:t>Source : </a:t>
            </a:r>
            <a:r>
              <a:rPr lang="en-US" altLang="ko-KR" sz="700" kern="100" spc="-60" dirty="0">
                <a:solidFill>
                  <a:srgbClr val="262626"/>
                </a:solidFill>
                <a:effectLst/>
                <a:latin typeface="나눔고딕" panose="020D0604000000000000" pitchFamily="50" charset="-127"/>
                <a:ea typeface="나눔고딕" panose="020D0604000000000000" pitchFamily="50" charset="-127"/>
              </a:rPr>
              <a:t>Weyerhaeuser, </a:t>
            </a:r>
            <a:r>
              <a:rPr lang="en-US" altLang="ko-KR" sz="700" kern="0" spc="-60" dirty="0">
                <a:solidFill>
                  <a:srgbClr val="000000"/>
                </a:solidFill>
                <a:effectLst/>
                <a:latin typeface="나눔고딕" panose="020D0604000000000000" pitchFamily="50" charset="-127"/>
                <a:ea typeface="나눔고딕" panose="020D0604000000000000" pitchFamily="50" charset="-127"/>
              </a:rPr>
              <a:t>CARBON RECORD B-SIDE Methodology Version 2.1 | May 2022</a:t>
            </a:r>
          </a:p>
        </p:txBody>
      </p:sp>
      <p:sp>
        <p:nvSpPr>
          <p:cNvPr id="12" name="TextBox 11">
            <a:extLst>
              <a:ext uri="{FF2B5EF4-FFF2-40B4-BE49-F238E27FC236}">
                <a16:creationId xmlns:a16="http://schemas.microsoft.com/office/drawing/2014/main" id="{3A390702-EBB8-8E7A-2E7F-1C5110148A0E}"/>
              </a:ext>
            </a:extLst>
          </p:cNvPr>
          <p:cNvSpPr txBox="1"/>
          <p:nvPr/>
        </p:nvSpPr>
        <p:spPr>
          <a:xfrm>
            <a:off x="2339752" y="801475"/>
            <a:ext cx="4464496" cy="329321"/>
          </a:xfrm>
          <a:prstGeom prst="rect">
            <a:avLst/>
          </a:prstGeom>
          <a:noFill/>
        </p:spPr>
        <p:txBody>
          <a:bodyPr wrap="square" rtlCol="0">
            <a:spAutoFit/>
          </a:bodyPr>
          <a:lstStyle/>
          <a:p>
            <a:pPr algn="ctr" fontAlgn="base" latinLnBrk="1">
              <a:lnSpc>
                <a:spcPct val="160000"/>
              </a:lnSpc>
            </a:pPr>
            <a:r>
              <a:rPr lang="en-US" altLang="ko-KR" sz="1100" b="1" kern="0" spc="-60" dirty="0">
                <a:solidFill>
                  <a:srgbClr val="000000"/>
                </a:solidFill>
                <a:effectLst/>
                <a:latin typeface="나눔고딕" panose="020D0604000000000000" pitchFamily="50" charset="-127"/>
                <a:ea typeface="나눔고딕" panose="020D0604000000000000" pitchFamily="50" charset="-127"/>
              </a:rPr>
              <a:t>[ </a:t>
            </a:r>
            <a:r>
              <a:rPr lang="fr-FR" altLang="ko-KR" sz="1100" b="1" kern="0" spc="-60" dirty="0">
                <a:solidFill>
                  <a:srgbClr val="000000"/>
                </a:solidFill>
                <a:effectLst/>
                <a:latin typeface="나눔고딕" panose="020D0604000000000000" pitchFamily="50" charset="-127"/>
                <a:ea typeface="나눔고딕" panose="020D0604000000000000" pitchFamily="50" charset="-127"/>
              </a:rPr>
              <a:t>Weyerhaeuser Scope 3 Emissions Sources in 2021 </a:t>
            </a:r>
            <a:r>
              <a:rPr lang="en-US" altLang="ko-KR" sz="1100" b="1" kern="0" spc="-60" dirty="0">
                <a:solidFill>
                  <a:srgbClr val="000000"/>
                </a:solidFill>
                <a:effectLst/>
                <a:latin typeface="나눔고딕" panose="020D0604000000000000" pitchFamily="50" charset="-127"/>
                <a:ea typeface="나눔고딕" panose="020D0604000000000000" pitchFamily="50" charset="-127"/>
              </a:rPr>
              <a:t>]</a:t>
            </a:r>
            <a:endParaRPr lang="ko-KR" altLang="en-US" sz="1100" kern="0" spc="-60" dirty="0">
              <a:solidFill>
                <a:srgbClr val="000000"/>
              </a:solidFill>
              <a:effectLst/>
              <a:latin typeface="나눔고딕" panose="020D0604000000000000" pitchFamily="50" charset="-127"/>
              <a:ea typeface="나눔고딕" panose="020D0604000000000000" pitchFamily="50" charset="-127"/>
            </a:endParaRPr>
          </a:p>
        </p:txBody>
      </p:sp>
      <p:pic>
        <p:nvPicPr>
          <p:cNvPr id="8" name="그림 7">
            <a:extLst>
              <a:ext uri="{FF2B5EF4-FFF2-40B4-BE49-F238E27FC236}">
                <a16:creationId xmlns:a16="http://schemas.microsoft.com/office/drawing/2014/main" id="{F1EC61AD-1271-64E1-47FC-DF6E62D20372}"/>
              </a:ext>
            </a:extLst>
          </p:cNvPr>
          <p:cNvPicPr>
            <a:picLocks noChangeAspect="1"/>
          </p:cNvPicPr>
          <p:nvPr/>
        </p:nvPicPr>
        <p:blipFill>
          <a:blip r:embed="rId3"/>
          <a:stretch>
            <a:fillRect/>
          </a:stretch>
        </p:blipFill>
        <p:spPr>
          <a:xfrm>
            <a:off x="1475656" y="1130795"/>
            <a:ext cx="6195597" cy="3816425"/>
          </a:xfrm>
          <a:prstGeom prst="rect">
            <a:avLst/>
          </a:prstGeom>
        </p:spPr>
      </p:pic>
    </p:spTree>
    <p:extLst>
      <p:ext uri="{BB962C8B-B14F-4D97-AF65-F5344CB8AC3E}">
        <p14:creationId xmlns:p14="http://schemas.microsoft.com/office/powerpoint/2010/main" val="154348498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857106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Wood &amp; paper industry - reducing CO</a:t>
            </a:r>
            <a:r>
              <a:rPr lang="en-US" altLang="ko-KR" sz="1600" b="1" dirty="0">
                <a:solidFill>
                  <a:schemeClr val="tx1">
                    <a:lumMod val="85000"/>
                    <a:lumOff val="15000"/>
                  </a:schemeClr>
                </a:solidFill>
                <a:latin typeface="맑은 고딕" panose="020B0503020000020004" pitchFamily="50" charset="-127"/>
                <a:ea typeface="맑은 고딕" panose="020B0503020000020004" pitchFamily="50" charset="-127"/>
              </a:rPr>
              <a:t>₂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by using alternative feedstock materials</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188314868"/>
              </p:ext>
            </p:extLst>
          </p:nvPr>
        </p:nvGraphicFramePr>
        <p:xfrm>
          <a:off x="251520" y="626740"/>
          <a:ext cx="8640960" cy="4252312"/>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2088232">
                <a:tc>
                  <a:txBody>
                    <a:bodyPr/>
                    <a:lstStyle/>
                    <a:p>
                      <a:pPr algn="l" latinLnBrk="1"/>
                      <a:endParaRPr lang="ko-KR" altLang="en-US" sz="1200" dirty="0">
                        <a:latin typeface="맑은 고딕" pitchFamily="50" charset="-127"/>
                        <a:ea typeface="맑은 고딕" pitchFamily="50" charset="-127"/>
                      </a:endParaRPr>
                    </a:p>
                  </a:txBody>
                  <a:tcPr anchor="ctr"/>
                </a:tc>
                <a:extLst>
                  <a:ext uri="{0D108BD9-81ED-4DB2-BD59-A6C34878D82A}">
                    <a16:rowId xmlns:a16="http://schemas.microsoft.com/office/drawing/2014/main" val="10000"/>
                  </a:ext>
                </a:extLst>
              </a:tr>
              <a:tr h="1848998">
                <a:tc>
                  <a:txBody>
                    <a:bodyPr/>
                    <a:lstStyle/>
                    <a:p>
                      <a:pPr marL="171450" indent="-171450" algn="l" latinLnBrk="1">
                        <a:buFont typeface="Wingdings" panose="05000000000000000000" pitchFamily="2" charset="2"/>
                        <a:buChar char="ü"/>
                      </a:pPr>
                      <a:endParaRPr lang="en-US" altLang="ko-KR" sz="1300" b="0" dirty="0">
                        <a:latin typeface="나눔고딕" panose="020D0604000000000000" pitchFamily="50" charset="-127"/>
                        <a:ea typeface="나눔고딕" panose="020D0604000000000000" pitchFamily="50" charset="-127"/>
                      </a:endParaRPr>
                    </a:p>
                    <a:p>
                      <a:pPr marL="171450" indent="-171450" algn="l" latinLnBrk="1">
                        <a:buFont typeface="Wingdings" panose="05000000000000000000" pitchFamily="2" charset="2"/>
                        <a:buChar char="ü"/>
                      </a:pPr>
                      <a:r>
                        <a:rPr lang="en-US" altLang="ko-KR" sz="1200" b="0" dirty="0">
                          <a:latin typeface="나눔고딕" panose="020D0604000000000000" pitchFamily="50" charset="-127"/>
                          <a:ea typeface="나눔고딕" panose="020D0604000000000000" pitchFamily="50" charset="-127"/>
                        </a:rPr>
                        <a:t>Recycling 1 ton of wastepaper prevents the cutting down of approximately 20 30-year-old trees</a:t>
                      </a:r>
                    </a:p>
                    <a:p>
                      <a:pPr marL="171450" indent="-171450" algn="l" latinLnBrk="1">
                        <a:buFont typeface="Wingdings" panose="05000000000000000000" pitchFamily="2" charset="2"/>
                        <a:buChar char="ü"/>
                      </a:pPr>
                      <a:r>
                        <a:rPr lang="en-US" altLang="ko-KR" sz="1200" b="0" dirty="0">
                          <a:latin typeface="나눔고딕" panose="020D0604000000000000" pitchFamily="50" charset="-127"/>
                          <a:ea typeface="나눔고딕" panose="020D0604000000000000" pitchFamily="50" charset="-127"/>
                        </a:rPr>
                        <a:t>Recycling wastepaper has the effect of responding to climate change, reducing environmental pollution, and reducing energy use by helping trees absorb carbon dioxide and reducing energy and other costs associated with logging and processing.</a:t>
                      </a:r>
                    </a:p>
                    <a:p>
                      <a:pPr marL="171450" indent="-171450" algn="l" latinLnBrk="1">
                        <a:buFont typeface="Wingdings" panose="05000000000000000000" pitchFamily="2" charset="2"/>
                        <a:buChar char="ü"/>
                      </a:pPr>
                      <a:r>
                        <a:rPr lang="en-US" altLang="ko-KR" sz="1200" b="0" dirty="0">
                          <a:latin typeface="나눔고딕" panose="020D0604000000000000" pitchFamily="50" charset="-127"/>
                          <a:ea typeface="나눔고딕" panose="020D0604000000000000" pitchFamily="50" charset="-127"/>
                        </a:rPr>
                        <a:t>Korea's Ministry of Environment (2010): Announced that recycling 1 ton of wastepaper can reduce 1,070 kg of CO₂, about 95% of air pollutants, and save 28-70% of water and electricity.</a:t>
                      </a:r>
                    </a:p>
                    <a:p>
                      <a:pPr marL="171450" indent="-171450" algn="l" latinLnBrk="1">
                        <a:buFont typeface="Wingdings" panose="05000000000000000000" pitchFamily="2" charset="2"/>
                        <a:buChar char="ü"/>
                      </a:pPr>
                      <a:r>
                        <a:rPr lang="en-US" altLang="ko-KR" sz="1200" b="0" dirty="0">
                          <a:latin typeface="나눔고딕" panose="020D0604000000000000" pitchFamily="50" charset="-127"/>
                          <a:ea typeface="나눔고딕" panose="020D0604000000000000" pitchFamily="50" charset="-127"/>
                        </a:rPr>
                        <a:t>U.S. Environmental Paper Net-work (EPN) (2012): reported that recycling 1 ton of wastepaper can save 937 kg of CO₂, 3,224 kWh of energy, 42,465 L of water, and 340 kg of waste.</a:t>
                      </a:r>
                    </a:p>
                    <a:p>
                      <a:pPr marL="0" indent="0" algn="l" latinLnBrk="1">
                        <a:buFont typeface="Wingdings" panose="05000000000000000000" pitchFamily="2" charset="2"/>
                        <a:buNone/>
                      </a:pPr>
                      <a:endParaRPr lang="en-US" altLang="ko-KR" sz="1100" dirty="0">
                        <a:latin typeface="맑은 고딕" panose="020B0503020000020004"/>
                        <a:ea typeface="맑은 고딕" panose="020B0503020000020004"/>
                      </a:endParaRPr>
                    </a:p>
                    <a:p>
                      <a:pPr fontAlgn="base" latinLnBrk="1"/>
                      <a:r>
                        <a:rPr lang="en-US" altLang="ko-KR" sz="800" kern="1200" dirty="0">
                          <a:solidFill>
                            <a:schemeClr val="tx1"/>
                          </a:solidFill>
                          <a:effectLst/>
                          <a:latin typeface="나눔고딕" panose="020D0604000000000000" pitchFamily="50" charset="-127"/>
                          <a:ea typeface="나눔고딕" panose="020D0604000000000000" pitchFamily="50" charset="-127"/>
                          <a:cs typeface="+mn-cs"/>
                        </a:rPr>
                        <a:t>Source : Ahn, Ji-Whan &amp; Seo, Yung. (2017). Recycling of Wastepaper as Countermeasure of Climate Change. Journal of Korea Technical Association of the Pulp and Paper Industry.</a:t>
                      </a:r>
                    </a:p>
                    <a:p>
                      <a:pPr fontAlgn="base" latinLnBrk="1"/>
                      <a:r>
                        <a:rPr lang="en-US" altLang="ko-KR" sz="800" kern="1200" dirty="0">
                          <a:solidFill>
                            <a:schemeClr val="tx1"/>
                          </a:solidFill>
                          <a:effectLst/>
                          <a:latin typeface="나눔고딕" panose="020D0604000000000000" pitchFamily="50" charset="-127"/>
                          <a:ea typeface="나눔고딕" panose="020D0604000000000000" pitchFamily="50" charset="-127"/>
                          <a:cs typeface="+mn-cs"/>
                        </a:rPr>
                        <a:t>              49. 104-122. 10.7584/JKTAPPI.2017.08.49.4.104</a:t>
                      </a:r>
                    </a:p>
                  </a:txBody>
                  <a:tcPr anchor="ctr"/>
                </a:tc>
                <a:extLst>
                  <a:ext uri="{0D108BD9-81ED-4DB2-BD59-A6C34878D82A}">
                    <a16:rowId xmlns:a16="http://schemas.microsoft.com/office/drawing/2014/main" val="10001"/>
                  </a:ext>
                </a:extLst>
              </a:tr>
            </a:tbl>
          </a:graphicData>
        </a:graphic>
      </p:graphicFrame>
      <p:pic>
        <p:nvPicPr>
          <p:cNvPr id="7" name="그림 6">
            <a:extLst>
              <a:ext uri="{FF2B5EF4-FFF2-40B4-BE49-F238E27FC236}">
                <a16:creationId xmlns:a16="http://schemas.microsoft.com/office/drawing/2014/main" id="{8E827554-3B2C-CC8C-0DF7-CDDB34E2034B}"/>
              </a:ext>
            </a:extLst>
          </p:cNvPr>
          <p:cNvPicPr>
            <a:picLocks noChangeAspect="1"/>
          </p:cNvPicPr>
          <p:nvPr/>
        </p:nvPicPr>
        <p:blipFill rotWithShape="1">
          <a:blip r:embed="rId3"/>
          <a:srcRect l="2530" r="21898"/>
          <a:stretch/>
        </p:blipFill>
        <p:spPr>
          <a:xfrm flipH="1">
            <a:off x="361981" y="770756"/>
            <a:ext cx="1296144" cy="1800200"/>
          </a:xfrm>
          <a:prstGeom prst="rect">
            <a:avLst/>
          </a:prstGeom>
          <a:noFill/>
        </p:spPr>
      </p:pic>
      <p:pic>
        <p:nvPicPr>
          <p:cNvPr id="8" name="그림 7">
            <a:extLst>
              <a:ext uri="{FF2B5EF4-FFF2-40B4-BE49-F238E27FC236}">
                <a16:creationId xmlns:a16="http://schemas.microsoft.com/office/drawing/2014/main" id="{9DACA7A5-3C9A-46FB-B3DF-54BE6CE4FC28}"/>
              </a:ext>
            </a:extLst>
          </p:cNvPr>
          <p:cNvPicPr>
            <a:picLocks noChangeAspect="1"/>
          </p:cNvPicPr>
          <p:nvPr/>
        </p:nvPicPr>
        <p:blipFill>
          <a:blip r:embed="rId4"/>
          <a:stretch>
            <a:fillRect/>
          </a:stretch>
        </p:blipFill>
        <p:spPr>
          <a:xfrm>
            <a:off x="7472403" y="698748"/>
            <a:ext cx="1296145" cy="1839179"/>
          </a:xfrm>
          <a:prstGeom prst="rect">
            <a:avLst/>
          </a:prstGeom>
        </p:spPr>
      </p:pic>
      <p:graphicFrame>
        <p:nvGraphicFramePr>
          <p:cNvPr id="9" name="표 11">
            <a:extLst>
              <a:ext uri="{FF2B5EF4-FFF2-40B4-BE49-F238E27FC236}">
                <a16:creationId xmlns:a16="http://schemas.microsoft.com/office/drawing/2014/main" id="{6D675EB4-6AD7-9CDE-0D3D-6BA3F1FFA7FA}"/>
              </a:ext>
            </a:extLst>
          </p:cNvPr>
          <p:cNvGraphicFramePr>
            <a:graphicFrameLocks noGrp="1"/>
          </p:cNvGraphicFramePr>
          <p:nvPr>
            <p:extLst>
              <p:ext uri="{D42A27DB-BD31-4B8C-83A1-F6EECF244321}">
                <p14:modId xmlns:p14="http://schemas.microsoft.com/office/powerpoint/2010/main" val="2866299905"/>
              </p:ext>
            </p:extLst>
          </p:nvPr>
        </p:nvGraphicFramePr>
        <p:xfrm>
          <a:off x="1799456" y="677004"/>
          <a:ext cx="5724872" cy="1965960"/>
        </p:xfrm>
        <a:graphic>
          <a:graphicData uri="http://schemas.openxmlformats.org/drawingml/2006/table">
            <a:tbl>
              <a:tblPr firstRow="1" bandRow="1">
                <a:tableStyleId>{5C22544A-7EE6-4342-B048-85BDC9FD1C3A}</a:tableStyleId>
              </a:tblPr>
              <a:tblGrid>
                <a:gridCol w="2052464">
                  <a:extLst>
                    <a:ext uri="{9D8B030D-6E8A-4147-A177-3AD203B41FA5}">
                      <a16:colId xmlns:a16="http://schemas.microsoft.com/office/drawing/2014/main" val="2536874162"/>
                    </a:ext>
                  </a:extLst>
                </a:gridCol>
                <a:gridCol w="864096">
                  <a:extLst>
                    <a:ext uri="{9D8B030D-6E8A-4147-A177-3AD203B41FA5}">
                      <a16:colId xmlns:a16="http://schemas.microsoft.com/office/drawing/2014/main" val="734259798"/>
                    </a:ext>
                  </a:extLst>
                </a:gridCol>
                <a:gridCol w="1584176">
                  <a:extLst>
                    <a:ext uri="{9D8B030D-6E8A-4147-A177-3AD203B41FA5}">
                      <a16:colId xmlns:a16="http://schemas.microsoft.com/office/drawing/2014/main" val="2435691649"/>
                    </a:ext>
                  </a:extLst>
                </a:gridCol>
                <a:gridCol w="1224136">
                  <a:extLst>
                    <a:ext uri="{9D8B030D-6E8A-4147-A177-3AD203B41FA5}">
                      <a16:colId xmlns:a16="http://schemas.microsoft.com/office/drawing/2014/main" val="3890763362"/>
                    </a:ext>
                  </a:extLst>
                </a:gridCol>
              </a:tblGrid>
              <a:tr h="238607">
                <a:tc>
                  <a:txBody>
                    <a:bodyPr/>
                    <a:lstStyle/>
                    <a:p>
                      <a:pPr algn="ctr" latinLnBrk="1"/>
                      <a:r>
                        <a:rPr lang="en-US" altLang="ko-KR" sz="1100" dirty="0">
                          <a:latin typeface="나눔고딕" panose="020D0604000000000000" pitchFamily="50" charset="-127"/>
                          <a:ea typeface="나눔고딕" panose="020D0604000000000000" pitchFamily="50" charset="-127"/>
                        </a:rPr>
                        <a:t>Natural wood</a:t>
                      </a:r>
                      <a:endParaRPr lang="ko-KR" altLang="en-US" sz="1100" dirty="0">
                        <a:latin typeface="나눔고딕" panose="020D0604000000000000" pitchFamily="50" charset="-127"/>
                        <a:ea typeface="나눔고딕" panose="020D0604000000000000" pitchFamily="50" charset="-127"/>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gridSpan="2">
                  <a:txBody>
                    <a:bodyPr/>
                    <a:lstStyle/>
                    <a:p>
                      <a:pPr algn="ctr"/>
                      <a:r>
                        <a:rPr lang="en-US" altLang="ko-KR" sz="1100" b="1" i="0" kern="1200" dirty="0">
                          <a:solidFill>
                            <a:schemeClr val="lt1"/>
                          </a:solidFill>
                          <a:effectLst/>
                          <a:latin typeface="나눔고딕" panose="020D0604000000000000" pitchFamily="50" charset="-127"/>
                          <a:ea typeface="나눔고딕" panose="020D0604000000000000" pitchFamily="50" charset="-127"/>
                          <a:cs typeface="+mn-cs"/>
                        </a:rPr>
                        <a:t>Separation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70C0"/>
                    </a:solidFill>
                  </a:tcPr>
                </a:tc>
                <a:tc hMerge="1">
                  <a:txBody>
                    <a:bodyPr/>
                    <a:lstStyle/>
                    <a:p>
                      <a:pPr latinLnBrk="1"/>
                      <a:r>
                        <a:rPr lang="ko-KR" altLang="en-US" dirty="0"/>
                        <a:t>천연원료</a:t>
                      </a:r>
                    </a:p>
                  </a:txBody>
                  <a:tcPr/>
                </a:tc>
                <a:tc>
                  <a:txBody>
                    <a:bodyPr/>
                    <a:lstStyle/>
                    <a:p>
                      <a:pPr algn="ctr" latinLnBrk="1"/>
                      <a:r>
                        <a:rPr lang="en-US" altLang="ko-KR" sz="1100" b="1" dirty="0">
                          <a:latin typeface="나눔고딕" panose="020D0604000000000000" pitchFamily="50" charset="-127"/>
                          <a:ea typeface="나눔고딕" panose="020D0604000000000000" pitchFamily="50" charset="-127"/>
                        </a:rPr>
                        <a:t>wastepaper</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2238220023"/>
                  </a:ext>
                </a:extLst>
              </a:tr>
              <a:tr h="397679">
                <a:tc>
                  <a:txBody>
                    <a:bodyPr/>
                    <a:lstStyle/>
                    <a:p>
                      <a:pPr algn="ctr" latinLnBrk="1"/>
                      <a:r>
                        <a:rPr lang="en-US" altLang="ko-KR" sz="1100" b="0" dirty="0">
                          <a:latin typeface="나눔고딕" panose="020D0604000000000000" pitchFamily="50" charset="-127"/>
                          <a:ea typeface="나눔고딕" panose="020D0604000000000000" pitchFamily="50" charset="-127"/>
                        </a:rPr>
                        <a:t>20 30-year-old trees</a:t>
                      </a:r>
                      <a:endParaRPr lang="ko-KR" altLang="en-US" sz="1100" b="0" dirty="0">
                        <a:latin typeface="나눔고딕" panose="020D0604000000000000" pitchFamily="50" charset="-127"/>
                        <a:ea typeface="나눔고딕" panose="020D0604000000000000" pitchFamily="50" charset="-127"/>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gridSpan="2">
                  <a:txBody>
                    <a:bodyPr/>
                    <a:lstStyle/>
                    <a:p>
                      <a:pPr algn="ctr" latinLnBrk="1"/>
                      <a:r>
                        <a:rPr lang="en-US" altLang="ko-KR" sz="1100" b="0" dirty="0">
                          <a:latin typeface="나눔고딕" panose="020D0604000000000000" pitchFamily="50" charset="-127"/>
                          <a:ea typeface="나눔고딕" panose="020D0604000000000000" pitchFamily="50" charset="-127"/>
                        </a:rPr>
                        <a:t>Amount of raw materials to make the same amount of pulp</a:t>
                      </a:r>
                      <a:endParaRPr lang="ko-KR" altLang="en-US" sz="1100" b="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hMerge="1">
                  <a:txBody>
                    <a:bodyPr/>
                    <a:lstStyle/>
                    <a:p>
                      <a:pPr latinLnBrk="1"/>
                      <a:endParaRPr lang="ko-KR" altLang="en-US" dirty="0"/>
                    </a:p>
                  </a:txBody>
                  <a:tcPr/>
                </a:tc>
                <a:tc>
                  <a:txBody>
                    <a:bodyPr/>
                    <a:lstStyle/>
                    <a:p>
                      <a:pPr algn="ctr" latinLnBrk="1"/>
                      <a:r>
                        <a:rPr lang="en-US" altLang="ko-KR" sz="1100" b="0" dirty="0">
                          <a:latin typeface="나눔고딕" panose="020D0604000000000000" pitchFamily="50" charset="-127"/>
                          <a:ea typeface="나눔고딕" panose="020D0604000000000000" pitchFamily="50" charset="-127"/>
                        </a:rPr>
                        <a:t>wastepaper</a:t>
                      </a:r>
                      <a:r>
                        <a:rPr lang="ko-KR" altLang="en-US" sz="1100" b="0" dirty="0">
                          <a:latin typeface="나눔고딕" panose="020D0604000000000000" pitchFamily="50" charset="-127"/>
                          <a:ea typeface="나눔고딕" panose="020D0604000000000000" pitchFamily="50" charset="-127"/>
                        </a:rPr>
                        <a:t> </a:t>
                      </a:r>
                      <a:r>
                        <a:rPr lang="en-US" altLang="ko-KR" sz="1100" b="0" dirty="0">
                          <a:latin typeface="나눔고딕" panose="020D0604000000000000" pitchFamily="50" charset="-127"/>
                          <a:ea typeface="나눔고딕" panose="020D0604000000000000" pitchFamily="50" charset="-127"/>
                        </a:rPr>
                        <a:t>1ton</a:t>
                      </a:r>
                      <a:endParaRPr lang="ko-KR" altLang="en-US" sz="1100" b="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4827235"/>
                  </a:ext>
                </a:extLst>
              </a:tr>
              <a:tr h="397679">
                <a:tc>
                  <a:txBody>
                    <a:bodyPr/>
                    <a:lstStyle/>
                    <a:p>
                      <a:pPr algn="ctr"/>
                      <a:r>
                        <a:rPr lang="en-US" altLang="ko-KR" sz="1100" b="0" i="0" kern="1200" dirty="0">
                          <a:solidFill>
                            <a:schemeClr val="dk1"/>
                          </a:solidFill>
                          <a:effectLst/>
                          <a:latin typeface="나눔고딕" panose="020D0604000000000000" pitchFamily="50" charset="-127"/>
                          <a:ea typeface="나눔고딕" panose="020D0604000000000000" pitchFamily="50" charset="-127"/>
                          <a:cs typeface="+mn-cs"/>
                        </a:rPr>
                        <a:t>Wood Harvesting (Equipment)</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rowSpan="3">
                  <a:txBody>
                    <a:bodyPr/>
                    <a:lstStyle/>
                    <a:p>
                      <a:pPr algn="ctr" latinLnBrk="1"/>
                      <a:endParaRPr lang="en-US" altLang="ko-KR" sz="1100" dirty="0">
                        <a:latin typeface="나눔고딕" panose="020D0604000000000000" pitchFamily="50" charset="-127"/>
                        <a:ea typeface="나눔고딕" panose="020D0604000000000000" pitchFamily="50" charset="-127"/>
                      </a:endParaRPr>
                    </a:p>
                    <a:p>
                      <a:pPr algn="ctr" latinLnBrk="1"/>
                      <a:r>
                        <a:rPr lang="en-US" altLang="ko-KR" sz="1100" dirty="0">
                          <a:latin typeface="나눔고딕" panose="020D0604000000000000" pitchFamily="50" charset="-127"/>
                          <a:ea typeface="나눔고딕" panose="020D0604000000000000" pitchFamily="50" charset="-127"/>
                        </a:rPr>
                        <a:t>                                   GHG </a:t>
                      </a:r>
                    </a:p>
                    <a:p>
                      <a:pPr algn="ctr" latinLnBrk="1"/>
                      <a:r>
                        <a:rPr lang="en-US" altLang="ko-KR" sz="1100" dirty="0">
                          <a:latin typeface="나눔고딕" panose="020D0604000000000000" pitchFamily="50" charset="-127"/>
                          <a:ea typeface="나눔고딕" panose="020D0604000000000000" pitchFamily="50" charset="-127"/>
                        </a:rPr>
                        <a:t>Sources</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latinLnBrk="1"/>
                      <a:r>
                        <a:rPr lang="en-US" altLang="ko-KR" sz="1100" dirty="0">
                          <a:latin typeface="나눔고딕" panose="020D0604000000000000" pitchFamily="50" charset="-127"/>
                          <a:ea typeface="나눔고딕" panose="020D0604000000000000" pitchFamily="50" charset="-127"/>
                        </a:rPr>
                        <a:t>Raw Material Harvesting</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28457495"/>
                  </a:ext>
                </a:extLst>
              </a:tr>
              <a:tr h="397679">
                <a:tc>
                  <a:txBody>
                    <a:bodyPr/>
                    <a:lstStyle/>
                    <a:p>
                      <a:pPr algn="ctr" latinLnBrk="1"/>
                      <a:r>
                        <a:rPr lang="en-US" altLang="ko-KR" sz="1100" dirty="0">
                          <a:latin typeface="나눔고딕" panose="020D0604000000000000" pitchFamily="50" charset="-127"/>
                          <a:ea typeface="나눔고딕" panose="020D0604000000000000" pitchFamily="50" charset="-127"/>
                        </a:rPr>
                        <a:t>Wood chip processing</a:t>
                      </a:r>
                      <a:endParaRPr lang="ko-KR" altLang="en-US" sz="1100" dirty="0">
                        <a:latin typeface="나눔고딕" panose="020D0604000000000000" pitchFamily="50" charset="-127"/>
                        <a:ea typeface="나눔고딕" panose="020D0604000000000000" pitchFamily="50" charset="-127"/>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latinLnBrk="1"/>
                      <a:endParaRPr lang="ko-KR" altLang="en-US" dirty="0"/>
                    </a:p>
                  </a:txBody>
                  <a:tcPr/>
                </a:tc>
                <a:tc>
                  <a:txBody>
                    <a:bodyPr/>
                    <a:lstStyle/>
                    <a:p>
                      <a:pPr algn="ctr" latinLnBrk="1"/>
                      <a:r>
                        <a:rPr lang="en-US" altLang="ko-KR" sz="1100" dirty="0">
                          <a:latin typeface="나눔고딕" panose="020D0604000000000000" pitchFamily="50" charset="-127"/>
                          <a:ea typeface="나눔고딕" panose="020D0604000000000000" pitchFamily="50" charset="-127"/>
                        </a:rPr>
                        <a:t>Raw material processing</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896210706"/>
                  </a:ext>
                </a:extLst>
              </a:tr>
              <a:tr h="397679">
                <a:tc>
                  <a:txBody>
                    <a:bodyPr/>
                    <a:lstStyle/>
                    <a:p>
                      <a:pPr algn="ctr" latinLnBrk="1"/>
                      <a:r>
                        <a:rPr lang="en-US" altLang="ko-KR" sz="1100" dirty="0">
                          <a:latin typeface="나눔고딕" panose="020D0604000000000000" pitchFamily="50" charset="-127"/>
                          <a:ea typeface="나눔고딕" panose="020D0604000000000000" pitchFamily="50" charset="-127"/>
                        </a:rPr>
                        <a:t>Transporting wood chips</a:t>
                      </a:r>
                      <a:endParaRPr lang="ko-KR" altLang="en-US" sz="1100" dirty="0">
                        <a:latin typeface="나눔고딕" panose="020D0604000000000000" pitchFamily="50" charset="-127"/>
                        <a:ea typeface="나눔고딕" panose="020D0604000000000000" pitchFamily="50" charset="-127"/>
                      </a:endParaRP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vMerge="1">
                  <a:txBody>
                    <a:bodyPr/>
                    <a:lstStyle/>
                    <a:p>
                      <a:pPr latinLnBrk="1"/>
                      <a:endParaRPr lang="ko-KR" altLang="en-US" dirty="0"/>
                    </a:p>
                  </a:txBody>
                  <a:tcPr/>
                </a:tc>
                <a:tc>
                  <a:txBody>
                    <a:bodyPr/>
                    <a:lstStyle/>
                    <a:p>
                      <a:pPr algn="ctr" latinLnBrk="1"/>
                      <a:r>
                        <a:rPr lang="en-US" altLang="ko-KR" sz="1100" dirty="0">
                          <a:latin typeface="나눔고딕" panose="020D0604000000000000" pitchFamily="50" charset="-127"/>
                          <a:ea typeface="나눔고딕" panose="020D0604000000000000" pitchFamily="50" charset="-127"/>
                        </a:rPr>
                        <a:t>Raw material transportation</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B0F0"/>
                    </a:solidFill>
                  </a:tcPr>
                </a:tc>
                <a:tc>
                  <a:txBody>
                    <a:bodyPr/>
                    <a:lstStyle/>
                    <a:p>
                      <a:pPr algn="ctr" latinLnBrk="1"/>
                      <a:r>
                        <a:rPr lang="en-US" altLang="ko-KR" sz="1100" dirty="0" err="1">
                          <a:latin typeface="나눔고딕" panose="020D0604000000000000" pitchFamily="50" charset="-127"/>
                          <a:ea typeface="나눔고딕" panose="020D0604000000000000" pitchFamily="50" charset="-127"/>
                        </a:rPr>
                        <a:t>WastePaper</a:t>
                      </a:r>
                      <a:r>
                        <a:rPr lang="en-US" altLang="ko-KR" sz="1100" dirty="0">
                          <a:latin typeface="나눔고딕" panose="020D0604000000000000" pitchFamily="50" charset="-127"/>
                          <a:ea typeface="나눔고딕" panose="020D0604000000000000" pitchFamily="50" charset="-127"/>
                        </a:rPr>
                        <a:t> Transportation</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259342173"/>
                  </a:ext>
                </a:extLst>
              </a:tr>
            </a:tbl>
          </a:graphicData>
        </a:graphic>
      </p:graphicFrame>
      <p:sp>
        <p:nvSpPr>
          <p:cNvPr id="3" name="직사각형 2">
            <a:extLst>
              <a:ext uri="{FF2B5EF4-FFF2-40B4-BE49-F238E27FC236}">
                <a16:creationId xmlns:a16="http://schemas.microsoft.com/office/drawing/2014/main" id="{DF7DEB3C-E87F-197E-CF88-A0FD9F7CDD48}"/>
              </a:ext>
            </a:extLst>
          </p:cNvPr>
          <p:cNvSpPr/>
          <p:nvPr/>
        </p:nvSpPr>
        <p:spPr>
          <a:xfrm>
            <a:off x="1763688" y="1346820"/>
            <a:ext cx="5760640" cy="864096"/>
          </a:xfrm>
          <a:prstGeom prst="rect">
            <a:avLst/>
          </a:prstGeom>
          <a:noFill/>
          <a:ln w="285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p14="http://schemas.microsoft.com/office/powerpoint/2010/main" val="52639112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8571066"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en-US" altLang="zh-CN" sz="1500" b="1" dirty="0">
                <a:solidFill>
                  <a:schemeClr val="tx1">
                    <a:lumMod val="85000"/>
                    <a:lumOff val="15000"/>
                  </a:schemeClr>
                </a:solidFill>
                <a:latin typeface="나눔고딕" panose="020D0604000000000000" pitchFamily="50" charset="-127"/>
                <a:ea typeface="나눔고딕" panose="020D0604000000000000" pitchFamily="50" charset="-127"/>
              </a:rPr>
              <a:t> Wood &amp; paper industry - reducing CO</a:t>
            </a:r>
            <a:r>
              <a:rPr lang="en-US" altLang="zh-CN" sz="1500" b="1" dirty="0">
                <a:solidFill>
                  <a:schemeClr val="tx1">
                    <a:lumMod val="85000"/>
                    <a:lumOff val="15000"/>
                  </a:schemeClr>
                </a:solidFill>
                <a:latin typeface="맑은 고딕" panose="020B0503020000020004" pitchFamily="50" charset="-127"/>
                <a:ea typeface="맑은 고딕" panose="020B0503020000020004" pitchFamily="50" charset="-127"/>
              </a:rPr>
              <a:t>₂</a:t>
            </a:r>
            <a:r>
              <a:rPr lang="en-US" altLang="zh-CN" sz="1500" b="1" dirty="0">
                <a:solidFill>
                  <a:schemeClr val="tx1">
                    <a:lumMod val="85000"/>
                    <a:lumOff val="15000"/>
                  </a:schemeClr>
                </a:solidFill>
                <a:latin typeface="나눔고딕" panose="020D0604000000000000" pitchFamily="50" charset="-127"/>
                <a:ea typeface="나눔고딕" panose="020D0604000000000000" pitchFamily="50" charset="-127"/>
              </a:rPr>
              <a:t> by recycling &amp; reclaiming wastepaper as a sales product</a:t>
            </a:r>
          </a:p>
        </p:txBody>
      </p:sp>
      <p:graphicFrame>
        <p:nvGraphicFramePr>
          <p:cNvPr id="4" name="표 3" descr="*In-Situ PCC 기술 : 폐지 및 CO₂를 활용하여 폐지펄프 내에 있는 PCC(석회석 원 - 2 - 석을 활용한 생석회 침강성탄산캄슘)를 직접 동시에 합성시켜 친환경 고급인쇄용지 를 제조하는 기술 &#10;">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1744871207"/>
              </p:ext>
            </p:extLst>
          </p:nvPr>
        </p:nvGraphicFramePr>
        <p:xfrm>
          <a:off x="251520" y="579993"/>
          <a:ext cx="8640960" cy="4589011"/>
        </p:xfrm>
        <a:graphic>
          <a:graphicData uri="http://schemas.openxmlformats.org/drawingml/2006/table">
            <a:tbl>
              <a:tblPr firstRow="1" bandRow="1">
                <a:tableStyleId>{5940675A-B579-460E-94D1-54222C63F5DA}</a:tableStyleId>
              </a:tblPr>
              <a:tblGrid>
                <a:gridCol w="3240360">
                  <a:extLst>
                    <a:ext uri="{9D8B030D-6E8A-4147-A177-3AD203B41FA5}">
                      <a16:colId xmlns:a16="http://schemas.microsoft.com/office/drawing/2014/main" val="20000"/>
                    </a:ext>
                  </a:extLst>
                </a:gridCol>
                <a:gridCol w="2664296">
                  <a:extLst>
                    <a:ext uri="{9D8B030D-6E8A-4147-A177-3AD203B41FA5}">
                      <a16:colId xmlns:a16="http://schemas.microsoft.com/office/drawing/2014/main" val="2677176675"/>
                    </a:ext>
                  </a:extLst>
                </a:gridCol>
                <a:gridCol w="2736304">
                  <a:extLst>
                    <a:ext uri="{9D8B030D-6E8A-4147-A177-3AD203B41FA5}">
                      <a16:colId xmlns:a16="http://schemas.microsoft.com/office/drawing/2014/main" val="3297205496"/>
                    </a:ext>
                  </a:extLst>
                </a:gridCol>
              </a:tblGrid>
              <a:tr h="209193">
                <a:tc gridSpan="3">
                  <a:txBody>
                    <a:bodyPr/>
                    <a:lstStyle/>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zh-CN" sz="1400" b="1" dirty="0">
                          <a:solidFill>
                            <a:schemeClr val="tx1">
                              <a:lumMod val="85000"/>
                              <a:lumOff val="15000"/>
                            </a:schemeClr>
                          </a:solidFill>
                          <a:latin typeface="나눔고딕" panose="020D0604000000000000" pitchFamily="50" charset="-127"/>
                          <a:ea typeface="나눔고딕" panose="020D0604000000000000" pitchFamily="50" charset="-127"/>
                        </a:rPr>
                        <a:t>Recycling wastepaper</a:t>
                      </a:r>
                      <a:r>
                        <a:rPr lang="ko-KR" altLang="en-US" sz="1300" b="1" dirty="0">
                          <a:latin typeface="나눔고딕" panose="020D0604000000000000" pitchFamily="50" charset="-127"/>
                          <a:ea typeface="나눔고딕" panose="020D0604000000000000" pitchFamily="50" charset="-127"/>
                        </a:rPr>
                        <a:t> </a:t>
                      </a:r>
                      <a:r>
                        <a:rPr lang="en-US" altLang="ko-KR" sz="1300" b="1" dirty="0">
                          <a:latin typeface="나눔고딕" panose="020D0604000000000000" pitchFamily="50" charset="-127"/>
                          <a:ea typeface="나눔고딕" panose="020D0604000000000000" pitchFamily="50" charset="-127"/>
                        </a:rPr>
                        <a:t>Action Plan – “Carbon money system”</a:t>
                      </a:r>
                      <a:endParaRPr lang="ko-KR" altLang="en-US" sz="1300" b="1" dirty="0">
                        <a:latin typeface="나눔고딕" panose="020D0604000000000000" pitchFamily="50" charset="-127"/>
                        <a:ea typeface="나눔고딕" panose="020D0604000000000000" pitchFamily="50" charset="-127"/>
                      </a:endParaRPr>
                    </a:p>
                  </a:txBody>
                  <a:tcPr anchor="ct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10000"/>
                  </a:ext>
                </a:extLst>
              </a:tr>
              <a:tr h="1053331">
                <a:tc gridSpan="3">
                  <a:txBody>
                    <a:bodyPr/>
                    <a:lstStyle/>
                    <a:p>
                      <a:pPr marL="171450" indent="-171450" algn="l" latinLnBrk="1">
                        <a:buFont typeface="Wingdings" panose="05000000000000000000" pitchFamily="2" charset="2"/>
                        <a:buChar char="ü"/>
                      </a:pPr>
                      <a:r>
                        <a:rPr lang="en-US" altLang="ko-KR" sz="900" b="0" dirty="0">
                          <a:latin typeface="나눔고딕" panose="020D0604000000000000" pitchFamily="50" charset="-127"/>
                          <a:ea typeface="나눔고딕" panose="020D0604000000000000" pitchFamily="50" charset="-127"/>
                        </a:rPr>
                        <a:t>The Carbon Money System is a system that carbon monetizes CO</a:t>
                      </a:r>
                      <a:r>
                        <a:rPr lang="en-US" altLang="ko-KR" sz="900" b="0" dirty="0">
                          <a:latin typeface="맑은 고딕" panose="020B0503020000020004" pitchFamily="50" charset="-127"/>
                          <a:ea typeface="맑은 고딕" panose="020B0503020000020004" pitchFamily="50" charset="-127"/>
                        </a:rPr>
                        <a:t>₂</a:t>
                      </a:r>
                      <a:r>
                        <a:rPr lang="en-US" altLang="ko-KR" sz="900" b="0" dirty="0">
                          <a:latin typeface="나눔고딕" panose="020D0604000000000000" pitchFamily="50" charset="-127"/>
                          <a:ea typeface="나눔고딕" panose="020D0604000000000000" pitchFamily="50" charset="-127"/>
                        </a:rPr>
                        <a:t> output of wastepaper. It is a mileage system that pays points for the amount of CO</a:t>
                      </a:r>
                      <a:r>
                        <a:rPr lang="en-US" altLang="ko-KR" sz="900" b="0" dirty="0">
                          <a:latin typeface="맑은 고딕" panose="020B0503020000020004" pitchFamily="50" charset="-127"/>
                          <a:ea typeface="맑은 고딕" panose="020B0503020000020004" pitchFamily="50" charset="-127"/>
                        </a:rPr>
                        <a:t>₂</a:t>
                      </a:r>
                      <a:r>
                        <a:rPr lang="en-US" altLang="ko-KR" sz="900" b="0" dirty="0">
                          <a:latin typeface="나눔고딕" panose="020D0604000000000000" pitchFamily="50" charset="-127"/>
                          <a:ea typeface="나눔고딕" panose="020D0604000000000000" pitchFamily="50" charset="-127"/>
                        </a:rPr>
                        <a:t> reduced by converting the collected wastepaper into money and recycling it into high-grade paper</a:t>
                      </a:r>
                    </a:p>
                    <a:p>
                      <a:pPr marL="171450" indent="-171450" algn="l" latinLnBrk="1">
                        <a:buFont typeface="Wingdings" panose="05000000000000000000" pitchFamily="2" charset="2"/>
                        <a:buChar char="ü"/>
                      </a:pPr>
                      <a:r>
                        <a:rPr lang="en-US" altLang="ko-KR" sz="900" b="0" dirty="0">
                          <a:latin typeface="나눔고딕" panose="020D0604000000000000" pitchFamily="50" charset="-127"/>
                          <a:ea typeface="나눔고딕" panose="020D0604000000000000" pitchFamily="50" charset="-127"/>
                        </a:rPr>
                        <a:t>Based on In-Situ PCC</a:t>
                      </a:r>
                      <a:r>
                        <a:rPr lang="en-US" altLang="ko-KR" sz="900" b="0" dirty="0">
                          <a:latin typeface="맑은 고딕" panose="020B0503020000020004" pitchFamily="50" charset="-127"/>
                          <a:ea typeface="맑은 고딕" panose="020B0503020000020004" pitchFamily="50" charset="-127"/>
                        </a:rPr>
                        <a:t>*</a:t>
                      </a:r>
                      <a:r>
                        <a:rPr lang="en-US" altLang="ko-KR" sz="900" b="0" dirty="0">
                          <a:latin typeface="나눔고딕" panose="020D0604000000000000" pitchFamily="50" charset="-127"/>
                          <a:ea typeface="나눔고딕" panose="020D0604000000000000" pitchFamily="50" charset="-127"/>
                        </a:rPr>
                        <a:t> technology, an original technology developed by the Korea Institute of Geological Resources, the Korea Institute for Climate Change Research developed APP that combines A4 wastepaper collection devices, ICT piloted it at the 2018 Pyeongchang Winter Olympics</a:t>
                      </a:r>
                    </a:p>
                    <a:p>
                      <a:pPr marL="171450" indent="-171450" algn="l" latinLnBrk="1">
                        <a:buFont typeface="Wingdings" panose="05000000000000000000" pitchFamily="2" charset="2"/>
                        <a:buChar char="ü"/>
                      </a:pPr>
                      <a:r>
                        <a:rPr lang="en-US" altLang="ko-KR" sz="900" b="0" dirty="0">
                          <a:latin typeface="나눔고딕" panose="020D0604000000000000" pitchFamily="50" charset="-127"/>
                          <a:ea typeface="나눔고딕" panose="020D0604000000000000" pitchFamily="50" charset="-127"/>
                        </a:rPr>
                        <a:t>\5,000 points will be paid as mileage for every 5 kg of A4 paper.</a:t>
                      </a:r>
                    </a:p>
                    <a:p>
                      <a:pPr marL="171450" indent="-171450" algn="l" latinLnBrk="1">
                        <a:buFont typeface="Arial" panose="020B0604020202020204" pitchFamily="34" charset="0"/>
                        <a:buChar char="•"/>
                      </a:pPr>
                      <a:r>
                        <a:rPr lang="en-US" altLang="ko-KR" sz="700" b="0" dirty="0">
                          <a:latin typeface="나눔고딕" panose="020D0604000000000000" pitchFamily="50" charset="-127"/>
                          <a:ea typeface="나눔고딕" panose="020D0604000000000000" pitchFamily="50" charset="-127"/>
                        </a:rPr>
                        <a:t>In-Situ PCC (precipitated calcium carbonate) technology: A technology that manufactures eco-friendly high-grade printing paper by directly and simultaneously synthesizing </a:t>
                      </a:r>
                    </a:p>
                    <a:p>
                      <a:pPr marL="0" indent="0" algn="l" latinLnBrk="1">
                        <a:buFont typeface="Arial" panose="020B0604020202020204" pitchFamily="34" charset="0"/>
                        <a:buNone/>
                      </a:pPr>
                      <a:r>
                        <a:rPr lang="en-US" altLang="ko-KR" sz="700" b="0" dirty="0">
                          <a:latin typeface="나눔고딕" panose="020D0604000000000000" pitchFamily="50" charset="-127"/>
                          <a:ea typeface="나눔고딕" panose="020D0604000000000000" pitchFamily="50" charset="-127"/>
                        </a:rPr>
                        <a:t>      PCC (quicklime precipitated calcium carbonate using limestone ore) in the wastepaper pulp using wastepaper and CO</a:t>
                      </a:r>
                      <a:r>
                        <a:rPr lang="en-US" altLang="ko-KR" sz="700" b="0" dirty="0">
                          <a:latin typeface="맑은 고딕" panose="020B0503020000020004" pitchFamily="50" charset="-127"/>
                          <a:ea typeface="맑은 고딕" panose="020B0503020000020004" pitchFamily="50" charset="-127"/>
                        </a:rPr>
                        <a:t>₂</a:t>
                      </a:r>
                      <a:endParaRPr lang="en-US" altLang="ko-KR" sz="700" b="0" dirty="0">
                        <a:latin typeface="나눔고딕" panose="020D0604000000000000" pitchFamily="50" charset="-127"/>
                        <a:ea typeface="나눔고딕" panose="020D0604000000000000" pitchFamily="50" charset="-127"/>
                      </a:endParaRPr>
                    </a:p>
                  </a:txBody>
                  <a:tcPr anchor="ctr"/>
                </a:tc>
                <a:tc hMerge="1">
                  <a:txBody>
                    <a:bodyPr/>
                    <a:lstStyle/>
                    <a:p>
                      <a:pPr latinLnBrk="1"/>
                      <a:endParaRPr lang="ko-KR" altLang="en-US"/>
                    </a:p>
                  </a:txBody>
                  <a:tcPr/>
                </a:tc>
                <a:tc hMerge="1">
                  <a:txBody>
                    <a:bodyPr/>
                    <a:lstStyle/>
                    <a:p>
                      <a:pPr latinLnBrk="1"/>
                      <a:endParaRPr lang="ko-KR" altLang="en-US"/>
                    </a:p>
                  </a:txBody>
                  <a:tcPr/>
                </a:tc>
                <a:extLst>
                  <a:ext uri="{0D108BD9-81ED-4DB2-BD59-A6C34878D82A}">
                    <a16:rowId xmlns:a16="http://schemas.microsoft.com/office/drawing/2014/main" val="686938409"/>
                  </a:ext>
                </a:extLst>
              </a:tr>
              <a:tr h="2783510">
                <a:tc>
                  <a:txBody>
                    <a:bodyPr/>
                    <a:lstStyle/>
                    <a:p>
                      <a:pPr marL="0" indent="0" algn="ctr"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ctr" latinLnBrk="1">
                        <a:buFont typeface="Wingdings" panose="05000000000000000000" pitchFamily="2" charset="2"/>
                        <a:buNone/>
                      </a:pPr>
                      <a:endParaRPr lang="en-US" altLang="ko-KR" sz="1100" b="1" dirty="0">
                        <a:latin typeface="맑은고딕"/>
                      </a:endParaRPr>
                    </a:p>
                    <a:p>
                      <a:pPr marL="0" indent="0" algn="ctr" latinLnBrk="1">
                        <a:buFont typeface="Wingdings" panose="05000000000000000000" pitchFamily="2" charset="2"/>
                        <a:buNone/>
                      </a:pPr>
                      <a:endParaRPr lang="en-US" altLang="ko-KR" sz="1100" b="1" dirty="0">
                        <a:latin typeface="맑은고딕"/>
                      </a:endParaRPr>
                    </a:p>
                    <a:p>
                      <a:pPr marL="0" indent="0" algn="ctr" latinLnBrk="1">
                        <a:buFont typeface="Wingdings" panose="05000000000000000000" pitchFamily="2" charset="2"/>
                        <a:buNone/>
                      </a:pPr>
                      <a:endParaRPr lang="en-US" altLang="ko-KR" sz="1100" b="1"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marL="0" indent="0" algn="l" latinLnBrk="1">
                        <a:buFont typeface="Wingdings" panose="05000000000000000000" pitchFamily="2" charset="2"/>
                        <a:buNone/>
                      </a:pPr>
                      <a:endParaRPr lang="en-US" altLang="ko-KR" sz="800" dirty="0">
                        <a:latin typeface="맑은고딕"/>
                      </a:endParaRPr>
                    </a:p>
                    <a:p>
                      <a:pPr fontAlgn="base" latinLnBrk="1"/>
                      <a:endParaRPr lang="en-US" altLang="ko-KR" sz="650" kern="1200" dirty="0">
                        <a:solidFill>
                          <a:schemeClr val="tx1"/>
                        </a:solidFill>
                        <a:effectLst/>
                        <a:latin typeface="나눔고딕" panose="020D0604000000000000" pitchFamily="50" charset="-127"/>
                        <a:ea typeface="나눔고딕" panose="020D0604000000000000" pitchFamily="50" charset="-127"/>
                        <a:cs typeface="+mn-cs"/>
                      </a:endParaRPr>
                    </a:p>
                    <a:p>
                      <a:pPr fontAlgn="base" latinLnBrk="1"/>
                      <a:r>
                        <a:rPr lang="en-US" altLang="ko-KR" sz="650" kern="1200" dirty="0">
                          <a:solidFill>
                            <a:schemeClr val="tx1"/>
                          </a:solidFill>
                          <a:effectLst/>
                          <a:latin typeface="나눔고딕" panose="020D0604000000000000" pitchFamily="50" charset="-127"/>
                          <a:ea typeface="나눔고딕" panose="020D0604000000000000" pitchFamily="50" charset="-127"/>
                          <a:cs typeface="+mn-cs"/>
                        </a:rPr>
                        <a:t>Source : Ahn, Ji-Whan &amp; Seo, Yung. (2017). Recycling of Wastepaper as Countermeasure of Climate Change. Journal of Korea Technical Association of the Pulp and Paper Industry. 49. 104-122. 10.7584/JKTAPPI.2017.08.49.4.104</a:t>
                      </a:r>
                      <a:r>
                        <a:rPr lang="en-US" altLang="ko-KR" sz="650" b="0" kern="1200" dirty="0">
                          <a:solidFill>
                            <a:schemeClr val="tx1"/>
                          </a:solidFill>
                          <a:effectLst/>
                          <a:latin typeface="나눔고딕" panose="020D0604000000000000" pitchFamily="50" charset="-127"/>
                          <a:ea typeface="나눔고딕" panose="020D0604000000000000" pitchFamily="50" charset="-127"/>
                          <a:cs typeface="+mn-cs"/>
                        </a:rPr>
                        <a:t>.</a:t>
                      </a:r>
                      <a:endParaRPr lang="en-US" altLang="ko-KR" sz="650" kern="1200" dirty="0">
                        <a:solidFill>
                          <a:schemeClr val="tx1"/>
                        </a:solidFill>
                        <a:effectLst/>
                        <a:latin typeface="나눔고딕" panose="020D0604000000000000" pitchFamily="50" charset="-127"/>
                        <a:ea typeface="나눔고딕" panose="020D0604000000000000" pitchFamily="50" charset="-127"/>
                        <a:cs typeface="+mn-cs"/>
                      </a:endParaRPr>
                    </a:p>
                  </a:txBody>
                  <a:tcPr anchor="ctr"/>
                </a:tc>
                <a:tc>
                  <a:txBody>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700" b="0" dirty="0">
                        <a:latin typeface="나눔고딕" panose="020D0604000000000000" pitchFamily="50" charset="-127"/>
                        <a:ea typeface="나눔고딕" panose="020D0604000000000000" pitchFamily="50" charset="-127"/>
                      </a:endParaRPr>
                    </a:p>
                  </a:txBody>
                  <a:tcPr anchor="ctr"/>
                </a:tc>
                <a:tc>
                  <a:txBody>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700" b="0" dirty="0">
                        <a:latin typeface="나눔고딕" panose="020D0604000000000000" pitchFamily="50" charset="-127"/>
                        <a:ea typeface="나눔고딕" panose="020D0604000000000000" pitchFamily="50" charset="-127"/>
                      </a:endParaRPr>
                    </a:p>
                  </a:txBody>
                  <a:tcPr anchor="ctr"/>
                </a:tc>
                <a:extLst>
                  <a:ext uri="{0D108BD9-81ED-4DB2-BD59-A6C34878D82A}">
                    <a16:rowId xmlns:a16="http://schemas.microsoft.com/office/drawing/2014/main" val="10001"/>
                  </a:ext>
                </a:extLst>
              </a:tr>
            </a:tbl>
          </a:graphicData>
        </a:graphic>
      </p:graphicFrame>
      <p:pic>
        <p:nvPicPr>
          <p:cNvPr id="20" name="그림 19" descr="텍스트, 가구, 텔레비전, 실내이(가) 표시된 사진&#10;&#10;자동 생성된 설명">
            <a:extLst>
              <a:ext uri="{FF2B5EF4-FFF2-40B4-BE49-F238E27FC236}">
                <a16:creationId xmlns:a16="http://schemas.microsoft.com/office/drawing/2014/main" id="{F64E0FF4-B69B-78AA-A1B0-E88640956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8184" y="2210916"/>
            <a:ext cx="2592288" cy="2448272"/>
          </a:xfrm>
          <a:prstGeom prst="rect">
            <a:avLst/>
          </a:prstGeom>
        </p:spPr>
      </p:pic>
      <p:sp>
        <p:nvSpPr>
          <p:cNvPr id="5" name="직사각형 4">
            <a:extLst>
              <a:ext uri="{FF2B5EF4-FFF2-40B4-BE49-F238E27FC236}">
                <a16:creationId xmlns:a16="http://schemas.microsoft.com/office/drawing/2014/main" id="{9FAAD491-715A-1413-9F7E-0B3EDFADCA84}"/>
              </a:ext>
            </a:extLst>
          </p:cNvPr>
          <p:cNvSpPr/>
          <p:nvPr/>
        </p:nvSpPr>
        <p:spPr>
          <a:xfrm>
            <a:off x="6948264" y="2186000"/>
            <a:ext cx="1273761" cy="2473188"/>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TextBox 6">
            <a:extLst>
              <a:ext uri="{FF2B5EF4-FFF2-40B4-BE49-F238E27FC236}">
                <a16:creationId xmlns:a16="http://schemas.microsoft.com/office/drawing/2014/main" id="{E2A16CC9-F6A0-416F-46FA-EA355093C944}"/>
              </a:ext>
            </a:extLst>
          </p:cNvPr>
          <p:cNvSpPr txBox="1"/>
          <p:nvPr/>
        </p:nvSpPr>
        <p:spPr>
          <a:xfrm>
            <a:off x="6372200" y="1922884"/>
            <a:ext cx="2448272" cy="261610"/>
          </a:xfrm>
          <a:prstGeom prst="rect">
            <a:avLst/>
          </a:prstGeom>
          <a:noFill/>
        </p:spPr>
        <p:txBody>
          <a:bodyPr wrap="square" rtlCol="0">
            <a:spAutoFit/>
          </a:bodyPr>
          <a:lstStyle/>
          <a:p>
            <a:pPr algn="ctr" latinLnBrk="1">
              <a:defRPr/>
            </a:pPr>
            <a:r>
              <a:rPr lang="en-US" altLang="ko-KR" sz="1100" b="1" dirty="0">
                <a:latin typeface="나눔고딕" panose="020D0604000000000000" pitchFamily="50" charset="-127"/>
                <a:ea typeface="나눔고딕" panose="020D0604000000000000" pitchFamily="50" charset="-127"/>
              </a:rPr>
              <a:t>[ </a:t>
            </a:r>
            <a:r>
              <a:rPr lang="en-US" altLang="ko-KR" sz="1100" b="1" kern="0" spc="-60" dirty="0">
                <a:solidFill>
                  <a:srgbClr val="000000"/>
                </a:solidFill>
                <a:effectLst/>
                <a:latin typeface="나눔고딕" panose="020D0604000000000000" pitchFamily="50" charset="-127"/>
                <a:ea typeface="나눔고딕" panose="020D0604000000000000" pitchFamily="50" charset="-127"/>
              </a:rPr>
              <a:t>Carbon Money System </a:t>
            </a:r>
            <a:r>
              <a:rPr lang="en-US" altLang="ko-KR" sz="1100" b="1" dirty="0">
                <a:latin typeface="나눔고딕" panose="020D0604000000000000" pitchFamily="50" charset="-127"/>
                <a:ea typeface="나눔고딕" panose="020D0604000000000000" pitchFamily="50" charset="-127"/>
              </a:rPr>
              <a:t>]</a:t>
            </a:r>
          </a:p>
        </p:txBody>
      </p:sp>
      <p:sp>
        <p:nvSpPr>
          <p:cNvPr id="8" name="TextBox 7">
            <a:extLst>
              <a:ext uri="{FF2B5EF4-FFF2-40B4-BE49-F238E27FC236}">
                <a16:creationId xmlns:a16="http://schemas.microsoft.com/office/drawing/2014/main" id="{1B5F520D-A8CE-BF3C-B810-2F1583A6A072}"/>
              </a:ext>
            </a:extLst>
          </p:cNvPr>
          <p:cNvSpPr txBox="1"/>
          <p:nvPr/>
        </p:nvSpPr>
        <p:spPr>
          <a:xfrm>
            <a:off x="683568" y="1922884"/>
            <a:ext cx="2448272" cy="261610"/>
          </a:xfrm>
          <a:prstGeom prst="rect">
            <a:avLst/>
          </a:prstGeom>
          <a:noFill/>
        </p:spPr>
        <p:txBody>
          <a:bodyPr wrap="square" rtlCol="0">
            <a:spAutoFit/>
          </a:bodyPr>
          <a:lstStyle/>
          <a:p>
            <a:pPr algn="ctr" latinLnBrk="1">
              <a:defRPr/>
            </a:pPr>
            <a:r>
              <a:rPr lang="en-US" altLang="ko-KR" sz="1100" b="1" dirty="0">
                <a:latin typeface="나눔고딕" panose="020D0604000000000000" pitchFamily="50" charset="-127"/>
                <a:ea typeface="나눔고딕" panose="020D0604000000000000" pitchFamily="50" charset="-127"/>
              </a:rPr>
              <a:t>[ In-situ PCC Process ]</a:t>
            </a:r>
          </a:p>
        </p:txBody>
      </p:sp>
      <p:sp>
        <p:nvSpPr>
          <p:cNvPr id="9" name="TextBox 8">
            <a:extLst>
              <a:ext uri="{FF2B5EF4-FFF2-40B4-BE49-F238E27FC236}">
                <a16:creationId xmlns:a16="http://schemas.microsoft.com/office/drawing/2014/main" id="{F3F306B4-77E9-6F63-2EBA-89B5797ADDA7}"/>
              </a:ext>
            </a:extLst>
          </p:cNvPr>
          <p:cNvSpPr txBox="1"/>
          <p:nvPr/>
        </p:nvSpPr>
        <p:spPr>
          <a:xfrm>
            <a:off x="3419872" y="1922884"/>
            <a:ext cx="2736304" cy="261610"/>
          </a:xfrm>
          <a:prstGeom prst="rect">
            <a:avLst/>
          </a:prstGeom>
          <a:noFill/>
        </p:spPr>
        <p:txBody>
          <a:bodyPr wrap="square" rtlCol="0">
            <a:spAutoFit/>
          </a:bodyPr>
          <a:lstStyle/>
          <a:p>
            <a:pPr algn="ctr" latinLnBrk="1">
              <a:defRPr/>
            </a:pPr>
            <a:r>
              <a:rPr lang="en-US" altLang="ko-KR" sz="1100" b="1" dirty="0">
                <a:latin typeface="나눔고딕" panose="020D0604000000000000" pitchFamily="50" charset="-127"/>
                <a:ea typeface="나눔고딕" panose="020D0604000000000000" pitchFamily="50" charset="-127"/>
              </a:rPr>
              <a:t>[ </a:t>
            </a:r>
            <a:r>
              <a:rPr lang="en-US" altLang="ko-KR" sz="1100" b="1" kern="0" spc="-60" dirty="0">
                <a:solidFill>
                  <a:srgbClr val="000000"/>
                </a:solidFill>
                <a:effectLst/>
                <a:latin typeface="나눔고딕" panose="020D0604000000000000" pitchFamily="50" charset="-127"/>
                <a:ea typeface="나눔고딕" panose="020D0604000000000000" pitchFamily="50" charset="-127"/>
              </a:rPr>
              <a:t>Hankook Paper's eco-friendly A4 paper </a:t>
            </a:r>
            <a:r>
              <a:rPr lang="en-US" altLang="ko-KR" sz="1100" b="1" dirty="0">
                <a:latin typeface="나눔고딕" panose="020D0604000000000000" pitchFamily="50" charset="-127"/>
                <a:ea typeface="나눔고딕" panose="020D0604000000000000" pitchFamily="50" charset="-127"/>
              </a:rPr>
              <a:t>]</a:t>
            </a:r>
          </a:p>
        </p:txBody>
      </p:sp>
      <p:sp>
        <p:nvSpPr>
          <p:cNvPr id="10" name="TextBox 9">
            <a:extLst>
              <a:ext uri="{FF2B5EF4-FFF2-40B4-BE49-F238E27FC236}">
                <a16:creationId xmlns:a16="http://schemas.microsoft.com/office/drawing/2014/main" id="{97D20069-D8D0-1F55-D451-8CFB76723F66}"/>
              </a:ext>
            </a:extLst>
          </p:cNvPr>
          <p:cNvSpPr txBox="1"/>
          <p:nvPr/>
        </p:nvSpPr>
        <p:spPr>
          <a:xfrm>
            <a:off x="6156176" y="4819173"/>
            <a:ext cx="2736304" cy="307777"/>
          </a:xfrm>
          <a:prstGeom prst="rect">
            <a:avLst/>
          </a:prstGeom>
          <a:noFill/>
        </p:spPr>
        <p:txBody>
          <a:bodyPr wrap="square" rtlCol="0">
            <a:spAutoFit/>
          </a:bodyPr>
          <a:lstStyle/>
          <a:p>
            <a:pPr marL="0" marR="0" indent="0" fontAlgn="base" latinLnBrk="1">
              <a:spcBef>
                <a:spcPts val="0"/>
              </a:spcBef>
              <a:spcAft>
                <a:spcPts val="0"/>
              </a:spcAft>
            </a:pPr>
            <a:r>
              <a:rPr lang="en-US" altLang="ko-KR" sz="700" kern="0" spc="-60" dirty="0">
                <a:solidFill>
                  <a:schemeClr val="tx1">
                    <a:lumMod val="75000"/>
                    <a:lumOff val="25000"/>
                  </a:schemeClr>
                </a:solidFill>
                <a:effectLst/>
                <a:latin typeface="나눔고딕" panose="020D0604000000000000" pitchFamily="50" charset="-127"/>
                <a:ea typeface="나눔고딕" panose="020D0604000000000000" pitchFamily="50" charset="-127"/>
              </a:rPr>
              <a:t>Source : Korea Institute of Geoscience  </a:t>
            </a:r>
            <a:r>
              <a:rPr lang="en-US" altLang="ko-KR" sz="700" kern="0" spc="-60" dirty="0" err="1">
                <a:solidFill>
                  <a:schemeClr val="tx1">
                    <a:lumMod val="75000"/>
                    <a:lumOff val="25000"/>
                  </a:schemeClr>
                </a:solidFill>
                <a:effectLst/>
                <a:latin typeface="나눔고딕" panose="020D0604000000000000" pitchFamily="50" charset="-127"/>
                <a:ea typeface="나눔고딕" panose="020D0604000000000000" pitchFamily="50" charset="-127"/>
              </a:rPr>
              <a:t>Resoruces</a:t>
            </a:r>
            <a:r>
              <a:rPr lang="en-US" altLang="ko-KR" sz="700" kern="0" spc="-60" dirty="0">
                <a:solidFill>
                  <a:schemeClr val="tx1">
                    <a:lumMod val="75000"/>
                    <a:lumOff val="25000"/>
                  </a:schemeClr>
                </a:solidFill>
                <a:effectLst/>
                <a:latin typeface="나눔고딕" panose="020D0604000000000000" pitchFamily="50" charset="-127"/>
                <a:ea typeface="나눔고딕" panose="020D0604000000000000" pitchFamily="50" charset="-127"/>
              </a:rPr>
              <a:t> (</a:t>
            </a:r>
            <a:r>
              <a:rPr lang="en-US" altLang="ko-KR" sz="700" u="sng" kern="0" spc="-60" dirty="0">
                <a:solidFill>
                  <a:schemeClr val="tx1">
                    <a:lumMod val="75000"/>
                    <a:lumOff val="25000"/>
                  </a:schemeClr>
                </a:solidFill>
                <a:effectLst/>
                <a:uFill>
                  <a:solidFill>
                    <a:srgbClr val="0000FF"/>
                  </a:solidFill>
                </a:uFill>
                <a:latin typeface="나눔고딕" panose="020D0604000000000000" pitchFamily="50" charset="-127"/>
                <a:ea typeface="나눔고딕" panose="020D0604000000000000" pitchFamily="50" charset="-127"/>
                <a:hlinkClick r:id="rId4">
                  <a:extLst>
                    <a:ext uri="{A12FA001-AC4F-418D-AE19-62706E023703}">
                      <ahyp:hlinkClr xmlns:ahyp="http://schemas.microsoft.com/office/drawing/2018/hyperlinkcolor" val="tx"/>
                    </a:ext>
                  </a:extLst>
                </a:hlinkClick>
              </a:rPr>
              <a:t>www.kigam.re.kr</a:t>
            </a:r>
            <a:r>
              <a:rPr lang="en-US" altLang="ko-KR" sz="700" kern="0" spc="-60" dirty="0">
                <a:solidFill>
                  <a:schemeClr val="tx1">
                    <a:lumMod val="75000"/>
                    <a:lumOff val="25000"/>
                  </a:schemeClr>
                </a:solidFill>
                <a:effectLst/>
                <a:latin typeface="나눔고딕" panose="020D0604000000000000" pitchFamily="50" charset="-127"/>
                <a:ea typeface="나눔고딕" panose="020D0604000000000000" pitchFamily="50" charset="-127"/>
              </a:rPr>
              <a:t>) Press Release (Release date : 2022.07.21. 09:00)</a:t>
            </a:r>
          </a:p>
        </p:txBody>
      </p:sp>
      <p:pic>
        <p:nvPicPr>
          <p:cNvPr id="11" name="Picture 11">
            <a:extLst>
              <a:ext uri="{FF2B5EF4-FFF2-40B4-BE49-F238E27FC236}">
                <a16:creationId xmlns:a16="http://schemas.microsoft.com/office/drawing/2014/main" id="{CE311557-9F24-127D-040E-C6E0AD69F9FF}"/>
              </a:ext>
            </a:extLst>
          </p:cNvPr>
          <p:cNvPicPr>
            <a:picLocks noChangeAspect="1"/>
          </p:cNvPicPr>
          <p:nvPr/>
        </p:nvPicPr>
        <p:blipFill>
          <a:blip r:embed="rId5"/>
          <a:stretch>
            <a:fillRect/>
          </a:stretch>
        </p:blipFill>
        <p:spPr>
          <a:xfrm>
            <a:off x="3525118" y="2210916"/>
            <a:ext cx="2559050" cy="2448272"/>
          </a:xfrm>
          <a:prstGeom prst="rect">
            <a:avLst/>
          </a:prstGeom>
          <a:noFill/>
          <a:ln>
            <a:noFill/>
          </a:ln>
          <a:effectLst/>
        </p:spPr>
      </p:pic>
      <p:sp>
        <p:nvSpPr>
          <p:cNvPr id="12" name="TextBox 11">
            <a:extLst>
              <a:ext uri="{FF2B5EF4-FFF2-40B4-BE49-F238E27FC236}">
                <a16:creationId xmlns:a16="http://schemas.microsoft.com/office/drawing/2014/main" id="{C3C428DF-12FA-462F-C46F-44E57D312EB2}"/>
              </a:ext>
            </a:extLst>
          </p:cNvPr>
          <p:cNvSpPr txBox="1"/>
          <p:nvPr/>
        </p:nvSpPr>
        <p:spPr>
          <a:xfrm>
            <a:off x="3491881" y="4803204"/>
            <a:ext cx="2664296" cy="307777"/>
          </a:xfrm>
          <a:prstGeom prst="rect">
            <a:avLst/>
          </a:prstGeom>
          <a:noFill/>
        </p:spPr>
        <p:txBody>
          <a:bodyPr wrap="square" rtlCol="0">
            <a:spAutoFit/>
          </a:bodyPr>
          <a:lstStyle/>
          <a:p>
            <a:pPr marL="0" marR="0" indent="0" fontAlgn="base" latinLnBrk="1">
              <a:spcBef>
                <a:spcPts val="0"/>
              </a:spcBef>
              <a:spcAft>
                <a:spcPts val="0"/>
              </a:spcAft>
            </a:pPr>
            <a:r>
              <a:rPr lang="en-US" altLang="ko-KR" sz="700" kern="0" spc="-60" dirty="0">
                <a:solidFill>
                  <a:schemeClr val="tx1">
                    <a:lumMod val="75000"/>
                    <a:lumOff val="25000"/>
                  </a:schemeClr>
                </a:solidFill>
                <a:effectLst/>
                <a:latin typeface="나눔고딕" panose="020D0604000000000000" pitchFamily="50" charset="-127"/>
                <a:ea typeface="나눔고딕" panose="020D0604000000000000" pitchFamily="50" charset="-127"/>
              </a:rPr>
              <a:t>Source : </a:t>
            </a:r>
            <a:r>
              <a:rPr lang="en-US" altLang="ko-KR" sz="700" kern="0" spc="-60" dirty="0" err="1">
                <a:solidFill>
                  <a:schemeClr val="tx1">
                    <a:lumMod val="75000"/>
                    <a:lumOff val="25000"/>
                  </a:schemeClr>
                </a:solidFill>
                <a:effectLst/>
                <a:latin typeface="나눔고딕" panose="020D0604000000000000" pitchFamily="50" charset="-127"/>
                <a:ea typeface="나눔고딕" panose="020D0604000000000000" pitchFamily="50" charset="-127"/>
              </a:rPr>
              <a:t>HankookPaper</a:t>
            </a:r>
            <a:r>
              <a:rPr lang="en-US" altLang="ko-KR" sz="700" kern="0" spc="-60" dirty="0">
                <a:solidFill>
                  <a:schemeClr val="tx1">
                    <a:lumMod val="75000"/>
                    <a:lumOff val="25000"/>
                  </a:schemeClr>
                </a:solidFill>
                <a:effectLst/>
                <a:latin typeface="나눔고딕" panose="020D0604000000000000" pitchFamily="50" charset="-127"/>
                <a:ea typeface="나눔고딕" panose="020D0604000000000000" pitchFamily="50" charset="-127"/>
              </a:rPr>
              <a:t> (</a:t>
            </a:r>
            <a:r>
              <a:rPr lang="en-US" altLang="ko-KR" sz="700" u="sng" kern="0" spc="-60" dirty="0">
                <a:solidFill>
                  <a:schemeClr val="tx1">
                    <a:lumMod val="75000"/>
                    <a:lumOff val="25000"/>
                  </a:schemeClr>
                </a:solidFill>
                <a:effectLst/>
                <a:uFill>
                  <a:solidFill>
                    <a:srgbClr val="0000FF"/>
                  </a:solidFill>
                </a:uFill>
                <a:latin typeface="나눔고딕" panose="020D0604000000000000" pitchFamily="50" charset="-127"/>
                <a:ea typeface="나눔고딕" panose="020D0604000000000000" pitchFamily="50" charset="-127"/>
              </a:rPr>
              <a:t>http://www.hankukpaper.com/</a:t>
            </a:r>
            <a:r>
              <a:rPr lang="en-US" altLang="ko-KR" sz="700" kern="0" spc="-60" dirty="0">
                <a:solidFill>
                  <a:schemeClr val="tx1">
                    <a:lumMod val="75000"/>
                    <a:lumOff val="25000"/>
                  </a:schemeClr>
                </a:solidFill>
                <a:effectLst/>
                <a:latin typeface="나눔고딕" panose="020D0604000000000000" pitchFamily="50" charset="-127"/>
                <a:ea typeface="나눔고딕" panose="020D0604000000000000" pitchFamily="50" charset="-127"/>
              </a:rPr>
              <a:t>)</a:t>
            </a:r>
          </a:p>
          <a:p>
            <a:pPr marL="0" marR="0" indent="0" fontAlgn="base" latinLnBrk="1">
              <a:spcBef>
                <a:spcPts val="0"/>
              </a:spcBef>
              <a:spcAft>
                <a:spcPts val="0"/>
              </a:spcAft>
            </a:pPr>
            <a:r>
              <a:rPr lang="en-US" altLang="ko-KR" sz="700" kern="0" spc="-60" dirty="0">
                <a:solidFill>
                  <a:schemeClr val="tx1">
                    <a:lumMod val="75000"/>
                    <a:lumOff val="25000"/>
                  </a:schemeClr>
                </a:solidFill>
                <a:latin typeface="나눔고딕" panose="020D0604000000000000" pitchFamily="50" charset="-127"/>
                <a:ea typeface="나눔고딕" panose="020D0604000000000000" pitchFamily="50" charset="-127"/>
              </a:rPr>
              <a:t>               </a:t>
            </a:r>
            <a:r>
              <a:rPr lang="en-US" altLang="ko-KR" sz="700" kern="0" spc="-60" dirty="0">
                <a:solidFill>
                  <a:schemeClr val="tx1">
                    <a:lumMod val="75000"/>
                    <a:lumOff val="25000"/>
                  </a:schemeClr>
                </a:solidFill>
                <a:effectLst/>
                <a:latin typeface="나눔고딕" panose="020D0604000000000000" pitchFamily="50" charset="-127"/>
                <a:ea typeface="나눔고딕" panose="020D0604000000000000" pitchFamily="50" charset="-127"/>
              </a:rPr>
              <a:t> PR Center &gt;Hankook Paper News (2018.03.09.)</a:t>
            </a:r>
          </a:p>
        </p:txBody>
      </p:sp>
      <p:pic>
        <p:nvPicPr>
          <p:cNvPr id="15" name="그림 14">
            <a:extLst>
              <a:ext uri="{FF2B5EF4-FFF2-40B4-BE49-F238E27FC236}">
                <a16:creationId xmlns:a16="http://schemas.microsoft.com/office/drawing/2014/main" id="{F6A404A2-4366-6043-DF0B-55FCBA600A4B}"/>
              </a:ext>
            </a:extLst>
          </p:cNvPr>
          <p:cNvPicPr>
            <a:picLocks noChangeAspect="1"/>
          </p:cNvPicPr>
          <p:nvPr/>
        </p:nvPicPr>
        <p:blipFill>
          <a:blip r:embed="rId6"/>
          <a:stretch>
            <a:fillRect/>
          </a:stretch>
        </p:blipFill>
        <p:spPr>
          <a:xfrm>
            <a:off x="323528" y="2138908"/>
            <a:ext cx="3096344" cy="2520280"/>
          </a:xfrm>
          <a:prstGeom prst="rect">
            <a:avLst/>
          </a:prstGeom>
        </p:spPr>
      </p:pic>
      <p:sp>
        <p:nvSpPr>
          <p:cNvPr id="18" name="직사각형 17">
            <a:extLst>
              <a:ext uri="{FF2B5EF4-FFF2-40B4-BE49-F238E27FC236}">
                <a16:creationId xmlns:a16="http://schemas.microsoft.com/office/drawing/2014/main" id="{3E8CBF5E-5B7A-EA9C-67D8-1DB226320CE6}"/>
              </a:ext>
            </a:extLst>
          </p:cNvPr>
          <p:cNvSpPr/>
          <p:nvPr/>
        </p:nvSpPr>
        <p:spPr>
          <a:xfrm>
            <a:off x="2483768" y="3723084"/>
            <a:ext cx="936104" cy="43204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88129595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椭圆 27"/>
          <p:cNvSpPr/>
          <p:nvPr/>
        </p:nvSpPr>
        <p:spPr>
          <a:xfrm>
            <a:off x="3851920" y="3263270"/>
            <a:ext cx="387808" cy="387806"/>
          </a:xfrm>
          <a:prstGeom prst="ellipse">
            <a:avLst/>
          </a:prstGeom>
          <a:solidFill>
            <a:schemeClr val="accent3">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sp>
        <p:nvSpPr>
          <p:cNvPr id="29" name="椭圆 28"/>
          <p:cNvSpPr/>
          <p:nvPr/>
        </p:nvSpPr>
        <p:spPr>
          <a:xfrm>
            <a:off x="3851920" y="4559414"/>
            <a:ext cx="387808" cy="387806"/>
          </a:xfrm>
          <a:prstGeom prst="ellipse">
            <a:avLst/>
          </a:prstGeom>
          <a:solidFill>
            <a:schemeClr val="accent4">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sp>
        <p:nvSpPr>
          <p:cNvPr id="46" name="椭圆 45"/>
          <p:cNvSpPr/>
          <p:nvPr/>
        </p:nvSpPr>
        <p:spPr>
          <a:xfrm>
            <a:off x="3851920" y="698748"/>
            <a:ext cx="387808" cy="387806"/>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grpSp>
        <p:nvGrpSpPr>
          <p:cNvPr id="48" name="组合 47"/>
          <p:cNvGrpSpPr/>
          <p:nvPr/>
        </p:nvGrpSpPr>
        <p:grpSpPr>
          <a:xfrm>
            <a:off x="-628324" y="1064464"/>
            <a:ext cx="3522588" cy="4632582"/>
            <a:chOff x="1078816" y="964066"/>
            <a:chExt cx="2222812" cy="2923236"/>
          </a:xfrm>
        </p:grpSpPr>
        <p:sp>
          <p:nvSpPr>
            <p:cNvPr id="54" name="Freeform 7"/>
            <p:cNvSpPr>
              <a:spLocks/>
            </p:cNvSpPr>
            <p:nvPr/>
          </p:nvSpPr>
          <p:spPr bwMode="auto">
            <a:xfrm>
              <a:off x="1078816" y="2540257"/>
              <a:ext cx="696716" cy="1019561"/>
            </a:xfrm>
            <a:custGeom>
              <a:avLst/>
              <a:gdLst>
                <a:gd name="T0" fmla="*/ 94 w 375"/>
                <a:gd name="T1" fmla="*/ 0 h 549"/>
                <a:gd name="T2" fmla="*/ 11 w 375"/>
                <a:gd name="T3" fmla="*/ 12 h 549"/>
                <a:gd name="T4" fmla="*/ 0 w 375"/>
                <a:gd name="T5" fmla="*/ 127 h 549"/>
                <a:gd name="T6" fmla="*/ 174 w 375"/>
                <a:gd name="T7" fmla="*/ 549 h 549"/>
                <a:gd name="T8" fmla="*/ 375 w 375"/>
                <a:gd name="T9" fmla="*/ 280 h 549"/>
                <a:gd name="T10" fmla="*/ 94 w 375"/>
                <a:gd name="T11" fmla="*/ 0 h 549"/>
              </a:gdLst>
              <a:ahLst/>
              <a:cxnLst>
                <a:cxn ang="0">
                  <a:pos x="T0" y="T1"/>
                </a:cxn>
                <a:cxn ang="0">
                  <a:pos x="T2" y="T3"/>
                </a:cxn>
                <a:cxn ang="0">
                  <a:pos x="T4" y="T5"/>
                </a:cxn>
                <a:cxn ang="0">
                  <a:pos x="T6" y="T7"/>
                </a:cxn>
                <a:cxn ang="0">
                  <a:pos x="T8" y="T9"/>
                </a:cxn>
                <a:cxn ang="0">
                  <a:pos x="T10" y="T11"/>
                </a:cxn>
              </a:cxnLst>
              <a:rect l="0" t="0" r="r" b="b"/>
              <a:pathLst>
                <a:path w="375" h="549">
                  <a:moveTo>
                    <a:pt x="94" y="0"/>
                  </a:moveTo>
                  <a:cubicBezTo>
                    <a:pt x="65" y="0"/>
                    <a:pt x="37" y="4"/>
                    <a:pt x="11" y="12"/>
                  </a:cubicBezTo>
                  <a:cubicBezTo>
                    <a:pt x="3" y="49"/>
                    <a:pt x="0" y="87"/>
                    <a:pt x="0" y="127"/>
                  </a:cubicBezTo>
                  <a:cubicBezTo>
                    <a:pt x="0" y="291"/>
                    <a:pt x="66" y="441"/>
                    <a:pt x="174" y="549"/>
                  </a:cubicBezTo>
                  <a:cubicBezTo>
                    <a:pt x="290" y="514"/>
                    <a:pt x="375" y="407"/>
                    <a:pt x="375" y="280"/>
                  </a:cubicBezTo>
                  <a:cubicBezTo>
                    <a:pt x="375" y="125"/>
                    <a:pt x="249" y="0"/>
                    <a:pt x="94" y="0"/>
                  </a:cubicBezTo>
                  <a:close/>
                </a:path>
              </a:pathLst>
            </a:cu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0" name="Freeform 8"/>
            <p:cNvSpPr>
              <a:spLocks/>
            </p:cNvSpPr>
            <p:nvPr/>
          </p:nvSpPr>
          <p:spPr bwMode="auto">
            <a:xfrm>
              <a:off x="1088093" y="2231327"/>
              <a:ext cx="600234" cy="615077"/>
            </a:xfrm>
            <a:custGeom>
              <a:avLst/>
              <a:gdLst>
                <a:gd name="T0" fmla="*/ 158 w 323"/>
                <a:gd name="T1" fmla="*/ 0 h 331"/>
                <a:gd name="T2" fmla="*/ 51 w 323"/>
                <a:gd name="T3" fmla="*/ 38 h 331"/>
                <a:gd name="T4" fmla="*/ 0 w 323"/>
                <a:gd name="T5" fmla="*/ 216 h 331"/>
                <a:gd name="T6" fmla="*/ 158 w 323"/>
                <a:gd name="T7" fmla="*/ 331 h 331"/>
                <a:gd name="T8" fmla="*/ 323 w 323"/>
                <a:gd name="T9" fmla="*/ 166 h 331"/>
                <a:gd name="T10" fmla="*/ 158 w 323"/>
                <a:gd name="T11" fmla="*/ 0 h 331"/>
              </a:gdLst>
              <a:ahLst/>
              <a:cxnLst>
                <a:cxn ang="0">
                  <a:pos x="T0" y="T1"/>
                </a:cxn>
                <a:cxn ang="0">
                  <a:pos x="T2" y="T3"/>
                </a:cxn>
                <a:cxn ang="0">
                  <a:pos x="T4" y="T5"/>
                </a:cxn>
                <a:cxn ang="0">
                  <a:pos x="T6" y="T7"/>
                </a:cxn>
                <a:cxn ang="0">
                  <a:pos x="T8" y="T9"/>
                </a:cxn>
                <a:cxn ang="0">
                  <a:pos x="T10" y="T11"/>
                </a:cxn>
              </a:cxnLst>
              <a:rect l="0" t="0" r="r" b="b"/>
              <a:pathLst>
                <a:path w="323" h="331">
                  <a:moveTo>
                    <a:pt x="158" y="0"/>
                  </a:moveTo>
                  <a:cubicBezTo>
                    <a:pt x="117" y="0"/>
                    <a:pt x="80" y="14"/>
                    <a:pt x="51" y="38"/>
                  </a:cubicBezTo>
                  <a:cubicBezTo>
                    <a:pt x="25" y="94"/>
                    <a:pt x="8" y="153"/>
                    <a:pt x="0" y="216"/>
                  </a:cubicBezTo>
                  <a:cubicBezTo>
                    <a:pt x="21" y="283"/>
                    <a:pt x="84" y="331"/>
                    <a:pt x="158" y="331"/>
                  </a:cubicBezTo>
                  <a:cubicBezTo>
                    <a:pt x="249" y="331"/>
                    <a:pt x="323" y="257"/>
                    <a:pt x="323" y="166"/>
                  </a:cubicBezTo>
                  <a:cubicBezTo>
                    <a:pt x="323" y="74"/>
                    <a:pt x="249" y="0"/>
                    <a:pt x="158" y="0"/>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1" name="Oval 9"/>
            <p:cNvSpPr>
              <a:spLocks noChangeArrowheads="1"/>
            </p:cNvSpPr>
            <p:nvPr/>
          </p:nvSpPr>
          <p:spPr bwMode="auto">
            <a:xfrm>
              <a:off x="1530616" y="2179723"/>
              <a:ext cx="506964" cy="507925"/>
            </a:xfrm>
            <a:prstGeom prst="ellipse">
              <a:avLst/>
            </a:prstGeom>
            <a:solidFill>
              <a:schemeClr val="accent5">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2" name="Oval 10"/>
            <p:cNvSpPr>
              <a:spLocks noChangeArrowheads="1"/>
            </p:cNvSpPr>
            <p:nvPr/>
          </p:nvSpPr>
          <p:spPr bwMode="auto">
            <a:xfrm>
              <a:off x="2050137" y="1993832"/>
              <a:ext cx="576113" cy="574257"/>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3" name="Oval 11"/>
            <p:cNvSpPr>
              <a:spLocks noChangeArrowheads="1"/>
            </p:cNvSpPr>
            <p:nvPr/>
          </p:nvSpPr>
          <p:spPr bwMode="auto">
            <a:xfrm>
              <a:off x="1688327" y="1950229"/>
              <a:ext cx="413762" cy="412834"/>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4" name="Oval 12"/>
            <p:cNvSpPr>
              <a:spLocks noChangeArrowheads="1"/>
            </p:cNvSpPr>
            <p:nvPr/>
          </p:nvSpPr>
          <p:spPr bwMode="auto">
            <a:xfrm>
              <a:off x="1955510" y="1555021"/>
              <a:ext cx="256050" cy="25605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5" name="Oval 13"/>
            <p:cNvSpPr>
              <a:spLocks noChangeArrowheads="1"/>
            </p:cNvSpPr>
            <p:nvPr/>
          </p:nvSpPr>
          <p:spPr bwMode="auto">
            <a:xfrm>
              <a:off x="2389682" y="1158887"/>
              <a:ext cx="86278" cy="87205"/>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6" name="Oval 14"/>
            <p:cNvSpPr>
              <a:spLocks noChangeArrowheads="1"/>
            </p:cNvSpPr>
            <p:nvPr/>
          </p:nvSpPr>
          <p:spPr bwMode="auto">
            <a:xfrm>
              <a:off x="1532470" y="1755408"/>
              <a:ext cx="85350" cy="85350"/>
            </a:xfrm>
            <a:prstGeom prst="ellipse">
              <a:avLst/>
            </a:pr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7" name="Oval 15"/>
            <p:cNvSpPr>
              <a:spLocks noChangeArrowheads="1"/>
            </p:cNvSpPr>
            <p:nvPr/>
          </p:nvSpPr>
          <p:spPr bwMode="auto">
            <a:xfrm>
              <a:off x="2068691" y="1905698"/>
              <a:ext cx="87205" cy="88133"/>
            </a:xfrm>
            <a:prstGeom prst="ellipse">
              <a:avLst/>
            </a:pr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8" name="Freeform 16"/>
            <p:cNvSpPr>
              <a:spLocks/>
            </p:cNvSpPr>
            <p:nvPr/>
          </p:nvSpPr>
          <p:spPr bwMode="auto">
            <a:xfrm>
              <a:off x="1673483" y="1653359"/>
              <a:ext cx="376653" cy="377581"/>
            </a:xfrm>
            <a:custGeom>
              <a:avLst/>
              <a:gdLst>
                <a:gd name="T0" fmla="*/ 201 w 203"/>
                <a:gd name="T1" fmla="*/ 98 h 203"/>
                <a:gd name="T2" fmla="*/ 105 w 203"/>
                <a:gd name="T3" fmla="*/ 201 h 203"/>
                <a:gd name="T4" fmla="*/ 1 w 203"/>
                <a:gd name="T5" fmla="*/ 105 h 203"/>
                <a:gd name="T6" fmla="*/ 98 w 203"/>
                <a:gd name="T7" fmla="*/ 1 h 203"/>
                <a:gd name="T8" fmla="*/ 201 w 203"/>
                <a:gd name="T9" fmla="*/ 98 h 203"/>
              </a:gdLst>
              <a:ahLst/>
              <a:cxnLst>
                <a:cxn ang="0">
                  <a:pos x="T0" y="T1"/>
                </a:cxn>
                <a:cxn ang="0">
                  <a:pos x="T2" y="T3"/>
                </a:cxn>
                <a:cxn ang="0">
                  <a:pos x="T4" y="T5"/>
                </a:cxn>
                <a:cxn ang="0">
                  <a:pos x="T6" y="T7"/>
                </a:cxn>
                <a:cxn ang="0">
                  <a:pos x="T8" y="T9"/>
                </a:cxn>
              </a:cxnLst>
              <a:rect l="0" t="0" r="r" b="b"/>
              <a:pathLst>
                <a:path w="203" h="203">
                  <a:moveTo>
                    <a:pt x="201" y="98"/>
                  </a:moveTo>
                  <a:cubicBezTo>
                    <a:pt x="203" y="153"/>
                    <a:pt x="160" y="200"/>
                    <a:pt x="105" y="201"/>
                  </a:cubicBezTo>
                  <a:cubicBezTo>
                    <a:pt x="49" y="203"/>
                    <a:pt x="3" y="160"/>
                    <a:pt x="1" y="105"/>
                  </a:cubicBezTo>
                  <a:cubicBezTo>
                    <a:pt x="0" y="49"/>
                    <a:pt x="43" y="3"/>
                    <a:pt x="98" y="1"/>
                  </a:cubicBezTo>
                  <a:cubicBezTo>
                    <a:pt x="153" y="0"/>
                    <a:pt x="200" y="43"/>
                    <a:pt x="201" y="98"/>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69" name="Oval 17"/>
            <p:cNvSpPr>
              <a:spLocks noChangeArrowheads="1"/>
            </p:cNvSpPr>
            <p:nvPr/>
          </p:nvSpPr>
          <p:spPr bwMode="auto">
            <a:xfrm>
              <a:off x="1504639" y="1901988"/>
              <a:ext cx="141013" cy="143796"/>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0" name="Oval 18"/>
            <p:cNvSpPr>
              <a:spLocks noChangeArrowheads="1"/>
            </p:cNvSpPr>
            <p:nvPr/>
          </p:nvSpPr>
          <p:spPr bwMode="auto">
            <a:xfrm>
              <a:off x="2167029" y="964066"/>
              <a:ext cx="142869" cy="142868"/>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1" name="Oval 19"/>
            <p:cNvSpPr>
              <a:spLocks noChangeArrowheads="1"/>
            </p:cNvSpPr>
            <p:nvPr/>
          </p:nvSpPr>
          <p:spPr bwMode="auto">
            <a:xfrm>
              <a:off x="2276500" y="1307321"/>
              <a:ext cx="312641" cy="312641"/>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2" name="Oval 20"/>
            <p:cNvSpPr>
              <a:spLocks noChangeArrowheads="1"/>
            </p:cNvSpPr>
            <p:nvPr/>
          </p:nvSpPr>
          <p:spPr bwMode="auto">
            <a:xfrm>
              <a:off x="2276500" y="1816638"/>
              <a:ext cx="312641" cy="314496"/>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3" name="Oval 21"/>
            <p:cNvSpPr>
              <a:spLocks noChangeArrowheads="1"/>
            </p:cNvSpPr>
            <p:nvPr/>
          </p:nvSpPr>
          <p:spPr bwMode="auto">
            <a:xfrm>
              <a:off x="2754274" y="1514202"/>
              <a:ext cx="141013" cy="141013"/>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4" name="Freeform 22"/>
            <p:cNvSpPr>
              <a:spLocks/>
            </p:cNvSpPr>
            <p:nvPr/>
          </p:nvSpPr>
          <p:spPr bwMode="auto">
            <a:xfrm>
              <a:off x="2947240" y="2064338"/>
              <a:ext cx="348822" cy="600233"/>
            </a:xfrm>
            <a:custGeom>
              <a:avLst/>
              <a:gdLst>
                <a:gd name="T0" fmla="*/ 0 w 188"/>
                <a:gd name="T1" fmla="*/ 132 h 323"/>
                <a:gd name="T2" fmla="*/ 188 w 188"/>
                <a:gd name="T3" fmla="*/ 323 h 323"/>
                <a:gd name="T4" fmla="*/ 53 w 188"/>
                <a:gd name="T5" fmla="*/ 0 h 323"/>
                <a:gd name="T6" fmla="*/ 0 w 188"/>
                <a:gd name="T7" fmla="*/ 132 h 323"/>
              </a:gdLst>
              <a:ahLst/>
              <a:cxnLst>
                <a:cxn ang="0">
                  <a:pos x="T0" y="T1"/>
                </a:cxn>
                <a:cxn ang="0">
                  <a:pos x="T2" y="T3"/>
                </a:cxn>
                <a:cxn ang="0">
                  <a:pos x="T4" y="T5"/>
                </a:cxn>
                <a:cxn ang="0">
                  <a:pos x="T6" y="T7"/>
                </a:cxn>
              </a:cxnLst>
              <a:rect l="0" t="0" r="r" b="b"/>
              <a:pathLst>
                <a:path w="188" h="323">
                  <a:moveTo>
                    <a:pt x="0" y="132"/>
                  </a:moveTo>
                  <a:cubicBezTo>
                    <a:pt x="0" y="237"/>
                    <a:pt x="84" y="321"/>
                    <a:pt x="188" y="323"/>
                  </a:cubicBezTo>
                  <a:cubicBezTo>
                    <a:pt x="176" y="201"/>
                    <a:pt x="127" y="89"/>
                    <a:pt x="53" y="0"/>
                  </a:cubicBezTo>
                  <a:cubicBezTo>
                    <a:pt x="20" y="34"/>
                    <a:pt x="0" y="81"/>
                    <a:pt x="0" y="132"/>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5" name="Freeform 23"/>
            <p:cNvSpPr>
              <a:spLocks/>
            </p:cNvSpPr>
            <p:nvPr/>
          </p:nvSpPr>
          <p:spPr bwMode="auto">
            <a:xfrm>
              <a:off x="2563165" y="2261014"/>
              <a:ext cx="738463" cy="894319"/>
            </a:xfrm>
            <a:custGeom>
              <a:avLst/>
              <a:gdLst>
                <a:gd name="T0" fmla="*/ 0 w 398"/>
                <a:gd name="T1" fmla="*/ 241 h 481"/>
                <a:gd name="T2" fmla="*/ 241 w 398"/>
                <a:gd name="T3" fmla="*/ 481 h 481"/>
                <a:gd name="T4" fmla="*/ 375 w 398"/>
                <a:gd name="T5" fmla="*/ 440 h 481"/>
                <a:gd name="T6" fmla="*/ 398 w 398"/>
                <a:gd name="T7" fmla="*/ 277 h 481"/>
                <a:gd name="T8" fmla="*/ 342 w 398"/>
                <a:gd name="T9" fmla="*/ 22 h 481"/>
                <a:gd name="T10" fmla="*/ 241 w 398"/>
                <a:gd name="T11" fmla="*/ 0 h 481"/>
                <a:gd name="T12" fmla="*/ 0 w 398"/>
                <a:gd name="T13" fmla="*/ 241 h 481"/>
              </a:gdLst>
              <a:ahLst/>
              <a:cxnLst>
                <a:cxn ang="0">
                  <a:pos x="T0" y="T1"/>
                </a:cxn>
                <a:cxn ang="0">
                  <a:pos x="T2" y="T3"/>
                </a:cxn>
                <a:cxn ang="0">
                  <a:pos x="T4" y="T5"/>
                </a:cxn>
                <a:cxn ang="0">
                  <a:pos x="T6" y="T7"/>
                </a:cxn>
                <a:cxn ang="0">
                  <a:pos x="T8" y="T9"/>
                </a:cxn>
                <a:cxn ang="0">
                  <a:pos x="T10" y="T11"/>
                </a:cxn>
                <a:cxn ang="0">
                  <a:pos x="T12" y="T13"/>
                </a:cxn>
              </a:cxnLst>
              <a:rect l="0" t="0" r="r" b="b"/>
              <a:pathLst>
                <a:path w="398" h="481">
                  <a:moveTo>
                    <a:pt x="0" y="241"/>
                  </a:moveTo>
                  <a:cubicBezTo>
                    <a:pt x="0" y="374"/>
                    <a:pt x="108" y="481"/>
                    <a:pt x="241" y="481"/>
                  </a:cubicBezTo>
                  <a:cubicBezTo>
                    <a:pt x="291" y="481"/>
                    <a:pt x="337" y="466"/>
                    <a:pt x="375" y="440"/>
                  </a:cubicBezTo>
                  <a:cubicBezTo>
                    <a:pt x="390" y="388"/>
                    <a:pt x="398" y="333"/>
                    <a:pt x="398" y="277"/>
                  </a:cubicBezTo>
                  <a:cubicBezTo>
                    <a:pt x="398" y="186"/>
                    <a:pt x="378" y="100"/>
                    <a:pt x="342" y="22"/>
                  </a:cubicBezTo>
                  <a:cubicBezTo>
                    <a:pt x="311" y="8"/>
                    <a:pt x="277" y="0"/>
                    <a:pt x="241" y="0"/>
                  </a:cubicBezTo>
                  <a:cubicBezTo>
                    <a:pt x="108" y="0"/>
                    <a:pt x="0" y="108"/>
                    <a:pt x="0" y="241"/>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6" name="Freeform 24"/>
            <p:cNvSpPr>
              <a:spLocks/>
            </p:cNvSpPr>
            <p:nvPr/>
          </p:nvSpPr>
          <p:spPr bwMode="auto">
            <a:xfrm>
              <a:off x="2574297" y="2261014"/>
              <a:ext cx="415618" cy="355316"/>
            </a:xfrm>
            <a:custGeom>
              <a:avLst/>
              <a:gdLst>
                <a:gd name="T0" fmla="*/ 0 w 224"/>
                <a:gd name="T1" fmla="*/ 188 h 191"/>
                <a:gd name="T2" fmla="*/ 33 w 224"/>
                <a:gd name="T3" fmla="*/ 191 h 191"/>
                <a:gd name="T4" fmla="*/ 224 w 224"/>
                <a:gd name="T5" fmla="*/ 0 h 191"/>
                <a:gd name="T6" fmla="*/ 0 w 224"/>
                <a:gd name="T7" fmla="*/ 188 h 191"/>
              </a:gdLst>
              <a:ahLst/>
              <a:cxnLst>
                <a:cxn ang="0">
                  <a:pos x="T0" y="T1"/>
                </a:cxn>
                <a:cxn ang="0">
                  <a:pos x="T2" y="T3"/>
                </a:cxn>
                <a:cxn ang="0">
                  <a:pos x="T4" y="T5"/>
                </a:cxn>
                <a:cxn ang="0">
                  <a:pos x="T6" y="T7"/>
                </a:cxn>
              </a:cxnLst>
              <a:rect l="0" t="0" r="r" b="b"/>
              <a:pathLst>
                <a:path w="224" h="191">
                  <a:moveTo>
                    <a:pt x="0" y="188"/>
                  </a:moveTo>
                  <a:cubicBezTo>
                    <a:pt x="11" y="190"/>
                    <a:pt x="22" y="191"/>
                    <a:pt x="33" y="191"/>
                  </a:cubicBezTo>
                  <a:cubicBezTo>
                    <a:pt x="138" y="191"/>
                    <a:pt x="224" y="106"/>
                    <a:pt x="224" y="0"/>
                  </a:cubicBezTo>
                  <a:cubicBezTo>
                    <a:pt x="114" y="5"/>
                    <a:pt x="23" y="84"/>
                    <a:pt x="0" y="188"/>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7" name="Freeform 25"/>
            <p:cNvSpPr>
              <a:spLocks/>
            </p:cNvSpPr>
            <p:nvPr/>
          </p:nvSpPr>
          <p:spPr bwMode="auto">
            <a:xfrm>
              <a:off x="2840364" y="3083913"/>
              <a:ext cx="420165" cy="581208"/>
            </a:xfrm>
            <a:custGeom>
              <a:avLst/>
              <a:gdLst>
                <a:gd name="T0" fmla="*/ 224 w 224"/>
                <a:gd name="T1" fmla="*/ 0 h 310"/>
                <a:gd name="T2" fmla="*/ 0 w 224"/>
                <a:gd name="T3" fmla="*/ 240 h 310"/>
                <a:gd name="T4" fmla="*/ 11 w 224"/>
                <a:gd name="T5" fmla="*/ 310 h 310"/>
                <a:gd name="T6" fmla="*/ 224 w 224"/>
                <a:gd name="T7" fmla="*/ 0 h 310"/>
              </a:gdLst>
              <a:ahLst/>
              <a:cxnLst>
                <a:cxn ang="0">
                  <a:pos x="T0" y="T1"/>
                </a:cxn>
                <a:cxn ang="0">
                  <a:pos x="T2" y="T3"/>
                </a:cxn>
                <a:cxn ang="0">
                  <a:pos x="T4" y="T5"/>
                </a:cxn>
                <a:cxn ang="0">
                  <a:pos x="T6" y="T7"/>
                </a:cxn>
              </a:cxnLst>
              <a:rect l="0" t="0" r="r" b="b"/>
              <a:pathLst>
                <a:path w="224" h="310">
                  <a:moveTo>
                    <a:pt x="224" y="0"/>
                  </a:moveTo>
                  <a:cubicBezTo>
                    <a:pt x="99" y="9"/>
                    <a:pt x="0" y="113"/>
                    <a:pt x="0" y="240"/>
                  </a:cubicBezTo>
                  <a:cubicBezTo>
                    <a:pt x="0" y="265"/>
                    <a:pt x="4" y="288"/>
                    <a:pt x="11" y="310"/>
                  </a:cubicBezTo>
                  <a:cubicBezTo>
                    <a:pt x="112" y="233"/>
                    <a:pt x="187" y="125"/>
                    <a:pt x="224" y="0"/>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8" name="Freeform 26"/>
            <p:cNvSpPr>
              <a:spLocks/>
            </p:cNvSpPr>
            <p:nvPr/>
          </p:nvSpPr>
          <p:spPr bwMode="auto">
            <a:xfrm>
              <a:off x="1104792" y="3017103"/>
              <a:ext cx="615077" cy="753306"/>
            </a:xfrm>
            <a:custGeom>
              <a:avLst/>
              <a:gdLst>
                <a:gd name="T0" fmla="*/ 22 w 331"/>
                <a:gd name="T1" fmla="*/ 0 h 405"/>
                <a:gd name="T2" fmla="*/ 0 w 331"/>
                <a:gd name="T3" fmla="*/ 0 h 405"/>
                <a:gd name="T4" fmla="*/ 316 w 331"/>
                <a:gd name="T5" fmla="*/ 405 h 405"/>
                <a:gd name="T6" fmla="*/ 331 w 331"/>
                <a:gd name="T7" fmla="*/ 309 h 405"/>
                <a:gd name="T8" fmla="*/ 22 w 331"/>
                <a:gd name="T9" fmla="*/ 0 h 405"/>
              </a:gdLst>
              <a:ahLst/>
              <a:cxnLst>
                <a:cxn ang="0">
                  <a:pos x="T0" y="T1"/>
                </a:cxn>
                <a:cxn ang="0">
                  <a:pos x="T2" y="T3"/>
                </a:cxn>
                <a:cxn ang="0">
                  <a:pos x="T4" y="T5"/>
                </a:cxn>
                <a:cxn ang="0">
                  <a:pos x="T6" y="T7"/>
                </a:cxn>
                <a:cxn ang="0">
                  <a:pos x="T8" y="T9"/>
                </a:cxn>
              </a:cxnLst>
              <a:rect l="0" t="0" r="r" b="b"/>
              <a:pathLst>
                <a:path w="331" h="405">
                  <a:moveTo>
                    <a:pt x="22" y="0"/>
                  </a:moveTo>
                  <a:cubicBezTo>
                    <a:pt x="14" y="0"/>
                    <a:pt x="7" y="0"/>
                    <a:pt x="0" y="0"/>
                  </a:cubicBezTo>
                  <a:cubicBezTo>
                    <a:pt x="40" y="178"/>
                    <a:pt x="158" y="325"/>
                    <a:pt x="316" y="405"/>
                  </a:cubicBezTo>
                  <a:cubicBezTo>
                    <a:pt x="326" y="375"/>
                    <a:pt x="331" y="343"/>
                    <a:pt x="331" y="309"/>
                  </a:cubicBezTo>
                  <a:cubicBezTo>
                    <a:pt x="331" y="138"/>
                    <a:pt x="193" y="0"/>
                    <a:pt x="22" y="0"/>
                  </a:cubicBezTo>
                  <a:close/>
                </a:path>
              </a:pathLst>
            </a:cu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79" name="Freeform 27"/>
            <p:cNvSpPr>
              <a:spLocks/>
            </p:cNvSpPr>
            <p:nvPr/>
          </p:nvSpPr>
          <p:spPr bwMode="auto">
            <a:xfrm>
              <a:off x="1406301" y="2974428"/>
              <a:ext cx="1229226" cy="912874"/>
            </a:xfrm>
            <a:custGeom>
              <a:avLst/>
              <a:gdLst>
                <a:gd name="T0" fmla="*/ 331 w 662"/>
                <a:gd name="T1" fmla="*/ 0 h 491"/>
                <a:gd name="T2" fmla="*/ 0 w 662"/>
                <a:gd name="T3" fmla="*/ 317 h 491"/>
                <a:gd name="T4" fmla="*/ 422 w 662"/>
                <a:gd name="T5" fmla="*/ 491 h 491"/>
                <a:gd name="T6" fmla="*/ 639 w 662"/>
                <a:gd name="T7" fmla="*/ 451 h 491"/>
                <a:gd name="T8" fmla="*/ 662 w 662"/>
                <a:gd name="T9" fmla="*/ 331 h 491"/>
                <a:gd name="T10" fmla="*/ 331 w 662"/>
                <a:gd name="T11" fmla="*/ 0 h 491"/>
              </a:gdLst>
              <a:ahLst/>
              <a:cxnLst>
                <a:cxn ang="0">
                  <a:pos x="T0" y="T1"/>
                </a:cxn>
                <a:cxn ang="0">
                  <a:pos x="T2" y="T3"/>
                </a:cxn>
                <a:cxn ang="0">
                  <a:pos x="T4" y="T5"/>
                </a:cxn>
                <a:cxn ang="0">
                  <a:pos x="T6" y="T7"/>
                </a:cxn>
                <a:cxn ang="0">
                  <a:pos x="T8" y="T9"/>
                </a:cxn>
                <a:cxn ang="0">
                  <a:pos x="T10" y="T11"/>
                </a:cxn>
              </a:cxnLst>
              <a:rect l="0" t="0" r="r" b="b"/>
              <a:pathLst>
                <a:path w="662" h="491">
                  <a:moveTo>
                    <a:pt x="331" y="0"/>
                  </a:moveTo>
                  <a:cubicBezTo>
                    <a:pt x="153" y="0"/>
                    <a:pt x="7" y="141"/>
                    <a:pt x="0" y="317"/>
                  </a:cubicBezTo>
                  <a:cubicBezTo>
                    <a:pt x="108" y="425"/>
                    <a:pt x="258" y="491"/>
                    <a:pt x="422" y="491"/>
                  </a:cubicBezTo>
                  <a:cubicBezTo>
                    <a:pt x="499" y="491"/>
                    <a:pt x="572" y="477"/>
                    <a:pt x="639" y="451"/>
                  </a:cubicBezTo>
                  <a:cubicBezTo>
                    <a:pt x="654" y="414"/>
                    <a:pt x="662" y="373"/>
                    <a:pt x="662" y="331"/>
                  </a:cubicBezTo>
                  <a:cubicBezTo>
                    <a:pt x="662" y="148"/>
                    <a:pt x="514" y="0"/>
                    <a:pt x="331" y="0"/>
                  </a:cubicBezTo>
                  <a:close/>
                </a:path>
              </a:pathLst>
            </a:cu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0" name="Freeform 28"/>
            <p:cNvSpPr>
              <a:spLocks/>
            </p:cNvSpPr>
            <p:nvPr/>
          </p:nvSpPr>
          <p:spPr bwMode="auto">
            <a:xfrm>
              <a:off x="2335874" y="2933609"/>
              <a:ext cx="874838" cy="872054"/>
            </a:xfrm>
            <a:custGeom>
              <a:avLst/>
              <a:gdLst>
                <a:gd name="T0" fmla="*/ 471 w 471"/>
                <a:gd name="T1" fmla="*/ 153 h 469"/>
                <a:gd name="T2" fmla="*/ 244 w 471"/>
                <a:gd name="T3" fmla="*/ 0 h 469"/>
                <a:gd name="T4" fmla="*/ 0 w 471"/>
                <a:gd name="T5" fmla="*/ 244 h 469"/>
                <a:gd name="T6" fmla="*/ 149 w 471"/>
                <a:gd name="T7" fmla="*/ 469 h 469"/>
                <a:gd name="T8" fmla="*/ 471 w 471"/>
                <a:gd name="T9" fmla="*/ 153 h 469"/>
              </a:gdLst>
              <a:ahLst/>
              <a:cxnLst>
                <a:cxn ang="0">
                  <a:pos x="T0" y="T1"/>
                </a:cxn>
                <a:cxn ang="0">
                  <a:pos x="T2" y="T3"/>
                </a:cxn>
                <a:cxn ang="0">
                  <a:pos x="T4" y="T5"/>
                </a:cxn>
                <a:cxn ang="0">
                  <a:pos x="T6" y="T7"/>
                </a:cxn>
                <a:cxn ang="0">
                  <a:pos x="T8" y="T9"/>
                </a:cxn>
              </a:cxnLst>
              <a:rect l="0" t="0" r="r" b="b"/>
              <a:pathLst>
                <a:path w="471" h="469">
                  <a:moveTo>
                    <a:pt x="471" y="153"/>
                  </a:moveTo>
                  <a:cubicBezTo>
                    <a:pt x="435" y="63"/>
                    <a:pt x="347" y="0"/>
                    <a:pt x="244" y="0"/>
                  </a:cubicBezTo>
                  <a:cubicBezTo>
                    <a:pt x="109" y="0"/>
                    <a:pt x="0" y="109"/>
                    <a:pt x="0" y="244"/>
                  </a:cubicBezTo>
                  <a:cubicBezTo>
                    <a:pt x="0" y="345"/>
                    <a:pt x="61" y="432"/>
                    <a:pt x="149" y="469"/>
                  </a:cubicBezTo>
                  <a:cubicBezTo>
                    <a:pt x="293" y="410"/>
                    <a:pt x="409" y="296"/>
                    <a:pt x="471" y="153"/>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1" name="Oval 30"/>
            <p:cNvSpPr>
              <a:spLocks noChangeArrowheads="1"/>
            </p:cNvSpPr>
            <p:nvPr/>
          </p:nvSpPr>
          <p:spPr bwMode="auto">
            <a:xfrm>
              <a:off x="2540899" y="1675625"/>
              <a:ext cx="493546" cy="496329"/>
            </a:xfrm>
            <a:prstGeom prst="ellipse">
              <a:avLst/>
            </a:pr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Oval 11"/>
            <p:cNvSpPr>
              <a:spLocks noChangeArrowheads="1"/>
            </p:cNvSpPr>
            <p:nvPr/>
          </p:nvSpPr>
          <p:spPr bwMode="auto">
            <a:xfrm>
              <a:off x="1833627" y="2696302"/>
              <a:ext cx="557332" cy="55608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Oval 11"/>
            <p:cNvSpPr>
              <a:spLocks noChangeArrowheads="1"/>
            </p:cNvSpPr>
            <p:nvPr/>
          </p:nvSpPr>
          <p:spPr bwMode="auto">
            <a:xfrm>
              <a:off x="2226489" y="2491874"/>
              <a:ext cx="249471" cy="248912"/>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84" name="椭圆 83"/>
          <p:cNvSpPr/>
          <p:nvPr/>
        </p:nvSpPr>
        <p:spPr>
          <a:xfrm>
            <a:off x="227050" y="3014489"/>
            <a:ext cx="1845590" cy="1845588"/>
          </a:xfrm>
          <a:prstGeom prst="ellipse">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2100" b="1" dirty="0">
                <a:solidFill>
                  <a:schemeClr val="tx1"/>
                </a:solidFill>
                <a:latin typeface="나눔고딕" panose="020D0604000000000000" pitchFamily="50" charset="-127"/>
                <a:ea typeface="나눔고딕" panose="020D0604000000000000" pitchFamily="50" charset="-127"/>
              </a:rPr>
              <a:t>Table </a:t>
            </a:r>
          </a:p>
          <a:p>
            <a:pPr algn="ctr"/>
            <a:r>
              <a:rPr lang="en-US" altLang="zh-CN" sz="2100" b="1" dirty="0">
                <a:solidFill>
                  <a:schemeClr val="tx1"/>
                </a:solidFill>
                <a:latin typeface="나눔고딕" panose="020D0604000000000000" pitchFamily="50" charset="-127"/>
                <a:ea typeface="나눔고딕" panose="020D0604000000000000" pitchFamily="50" charset="-127"/>
              </a:rPr>
              <a:t>of Contents</a:t>
            </a:r>
            <a:endParaRPr lang="zh-CN" altLang="en-US" sz="2100" b="1" dirty="0">
              <a:solidFill>
                <a:schemeClr val="tx1"/>
              </a:solidFill>
              <a:latin typeface="나눔고딕" panose="020D0604000000000000" pitchFamily="50" charset="-127"/>
              <a:ea typeface="나눔고딕" panose="020D0604000000000000" pitchFamily="50" charset="-127"/>
            </a:endParaRPr>
          </a:p>
        </p:txBody>
      </p:sp>
      <p:sp>
        <p:nvSpPr>
          <p:cNvPr id="86" name="Freeform 9"/>
          <p:cNvSpPr>
            <a:spLocks noEditPoints="1"/>
          </p:cNvSpPr>
          <p:nvPr/>
        </p:nvSpPr>
        <p:spPr bwMode="auto">
          <a:xfrm>
            <a:off x="4735243" y="4097469"/>
            <a:ext cx="249890" cy="162824"/>
          </a:xfrm>
          <a:custGeom>
            <a:avLst/>
            <a:gdLst>
              <a:gd name="T0" fmla="*/ 58 w 215"/>
              <a:gd name="T1" fmla="*/ 83 h 140"/>
              <a:gd name="T2" fmla="*/ 58 w 215"/>
              <a:gd name="T3" fmla="*/ 91 h 140"/>
              <a:gd name="T4" fmla="*/ 161 w 215"/>
              <a:gd name="T5" fmla="*/ 87 h 140"/>
              <a:gd name="T6" fmla="*/ 58 w 215"/>
              <a:gd name="T7" fmla="*/ 73 h 140"/>
              <a:gd name="T8" fmla="*/ 98 w 215"/>
              <a:gd name="T9" fmla="*/ 73 h 140"/>
              <a:gd name="T10" fmla="*/ 102 w 215"/>
              <a:gd name="T11" fmla="*/ 34 h 140"/>
              <a:gd name="T12" fmla="*/ 58 w 215"/>
              <a:gd name="T13" fmla="*/ 30 h 140"/>
              <a:gd name="T14" fmla="*/ 54 w 215"/>
              <a:gd name="T15" fmla="*/ 69 h 140"/>
              <a:gd name="T16" fmla="*/ 63 w 215"/>
              <a:gd name="T17" fmla="*/ 38 h 140"/>
              <a:gd name="T18" fmla="*/ 94 w 215"/>
              <a:gd name="T19" fmla="*/ 38 h 140"/>
              <a:gd name="T20" fmla="*/ 63 w 215"/>
              <a:gd name="T21" fmla="*/ 65 h 140"/>
              <a:gd name="T22" fmla="*/ 27 w 215"/>
              <a:gd name="T23" fmla="*/ 121 h 140"/>
              <a:gd name="T24" fmla="*/ 189 w 215"/>
              <a:gd name="T25" fmla="*/ 121 h 140"/>
              <a:gd name="T26" fmla="*/ 196 w 215"/>
              <a:gd name="T27" fmla="*/ 7 h 140"/>
              <a:gd name="T28" fmla="*/ 27 w 215"/>
              <a:gd name="T29" fmla="*/ 0 h 140"/>
              <a:gd name="T30" fmla="*/ 20 w 215"/>
              <a:gd name="T31" fmla="*/ 114 h 140"/>
              <a:gd name="T32" fmla="*/ 33 w 215"/>
              <a:gd name="T33" fmla="*/ 13 h 140"/>
              <a:gd name="T34" fmla="*/ 182 w 215"/>
              <a:gd name="T35" fmla="*/ 13 h 140"/>
              <a:gd name="T36" fmla="*/ 33 w 215"/>
              <a:gd name="T37" fmla="*/ 107 h 140"/>
              <a:gd name="T38" fmla="*/ 157 w 215"/>
              <a:gd name="T39" fmla="*/ 48 h 140"/>
              <a:gd name="T40" fmla="*/ 111 w 215"/>
              <a:gd name="T41" fmla="*/ 48 h 140"/>
              <a:gd name="T42" fmla="*/ 111 w 215"/>
              <a:gd name="T43" fmla="*/ 56 h 140"/>
              <a:gd name="T44" fmla="*/ 161 w 215"/>
              <a:gd name="T45" fmla="*/ 52 h 140"/>
              <a:gd name="T46" fmla="*/ 157 w 215"/>
              <a:gd name="T47" fmla="*/ 65 h 140"/>
              <a:gd name="T48" fmla="*/ 111 w 215"/>
              <a:gd name="T49" fmla="*/ 65 h 140"/>
              <a:gd name="T50" fmla="*/ 111 w 215"/>
              <a:gd name="T51" fmla="*/ 73 h 140"/>
              <a:gd name="T52" fmla="*/ 161 w 215"/>
              <a:gd name="T53" fmla="*/ 69 h 140"/>
              <a:gd name="T54" fmla="*/ 157 w 215"/>
              <a:gd name="T55" fmla="*/ 30 h 140"/>
              <a:gd name="T56" fmla="*/ 111 w 215"/>
              <a:gd name="T57" fmla="*/ 30 h 140"/>
              <a:gd name="T58" fmla="*/ 111 w 215"/>
              <a:gd name="T59" fmla="*/ 38 h 140"/>
              <a:gd name="T60" fmla="*/ 161 w 215"/>
              <a:gd name="T61" fmla="*/ 34 h 140"/>
              <a:gd name="T62" fmla="*/ 209 w 215"/>
              <a:gd name="T63" fmla="*/ 127 h 140"/>
              <a:gd name="T64" fmla="*/ 7 w 215"/>
              <a:gd name="T65" fmla="*/ 127 h 140"/>
              <a:gd name="T66" fmla="*/ 7 w 215"/>
              <a:gd name="T67" fmla="*/ 140 h 140"/>
              <a:gd name="T68" fmla="*/ 215 w 215"/>
              <a:gd name="T69" fmla="*/ 134 h 1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215" h="140">
                <a:moveTo>
                  <a:pt x="157" y="83"/>
                </a:moveTo>
                <a:cubicBezTo>
                  <a:pt x="58" y="83"/>
                  <a:pt x="58" y="83"/>
                  <a:pt x="58" y="83"/>
                </a:cubicBezTo>
                <a:cubicBezTo>
                  <a:pt x="56" y="83"/>
                  <a:pt x="54" y="84"/>
                  <a:pt x="54" y="87"/>
                </a:cubicBezTo>
                <a:cubicBezTo>
                  <a:pt x="54" y="89"/>
                  <a:pt x="56" y="91"/>
                  <a:pt x="58" y="91"/>
                </a:cubicBezTo>
                <a:cubicBezTo>
                  <a:pt x="157" y="91"/>
                  <a:pt x="157" y="91"/>
                  <a:pt x="157" y="91"/>
                </a:cubicBezTo>
                <a:cubicBezTo>
                  <a:pt x="159" y="91"/>
                  <a:pt x="161" y="89"/>
                  <a:pt x="161" y="87"/>
                </a:cubicBezTo>
                <a:cubicBezTo>
                  <a:pt x="161" y="84"/>
                  <a:pt x="159" y="83"/>
                  <a:pt x="157" y="83"/>
                </a:cubicBezTo>
                <a:close/>
                <a:moveTo>
                  <a:pt x="58" y="73"/>
                </a:moveTo>
                <a:cubicBezTo>
                  <a:pt x="58" y="73"/>
                  <a:pt x="58" y="73"/>
                  <a:pt x="58" y="73"/>
                </a:cubicBezTo>
                <a:cubicBezTo>
                  <a:pt x="98" y="73"/>
                  <a:pt x="98" y="73"/>
                  <a:pt x="98" y="73"/>
                </a:cubicBezTo>
                <a:cubicBezTo>
                  <a:pt x="100" y="73"/>
                  <a:pt x="102" y="71"/>
                  <a:pt x="102" y="69"/>
                </a:cubicBezTo>
                <a:cubicBezTo>
                  <a:pt x="102" y="34"/>
                  <a:pt x="102" y="34"/>
                  <a:pt x="102" y="34"/>
                </a:cubicBezTo>
                <a:cubicBezTo>
                  <a:pt x="102" y="32"/>
                  <a:pt x="100" y="30"/>
                  <a:pt x="98" y="30"/>
                </a:cubicBezTo>
                <a:cubicBezTo>
                  <a:pt x="58" y="30"/>
                  <a:pt x="58" y="30"/>
                  <a:pt x="58" y="30"/>
                </a:cubicBezTo>
                <a:cubicBezTo>
                  <a:pt x="56" y="30"/>
                  <a:pt x="54" y="32"/>
                  <a:pt x="54" y="34"/>
                </a:cubicBezTo>
                <a:cubicBezTo>
                  <a:pt x="54" y="69"/>
                  <a:pt x="54" y="69"/>
                  <a:pt x="54" y="69"/>
                </a:cubicBezTo>
                <a:cubicBezTo>
                  <a:pt x="54" y="71"/>
                  <a:pt x="56" y="73"/>
                  <a:pt x="58" y="73"/>
                </a:cubicBezTo>
                <a:close/>
                <a:moveTo>
                  <a:pt x="63" y="38"/>
                </a:moveTo>
                <a:cubicBezTo>
                  <a:pt x="63" y="38"/>
                  <a:pt x="63" y="38"/>
                  <a:pt x="63" y="38"/>
                </a:cubicBezTo>
                <a:cubicBezTo>
                  <a:pt x="94" y="38"/>
                  <a:pt x="94" y="38"/>
                  <a:pt x="94" y="38"/>
                </a:cubicBezTo>
                <a:cubicBezTo>
                  <a:pt x="94" y="65"/>
                  <a:pt x="94" y="65"/>
                  <a:pt x="94" y="65"/>
                </a:cubicBezTo>
                <a:cubicBezTo>
                  <a:pt x="63" y="65"/>
                  <a:pt x="63" y="65"/>
                  <a:pt x="63" y="65"/>
                </a:cubicBezTo>
                <a:cubicBezTo>
                  <a:pt x="63" y="38"/>
                  <a:pt x="63" y="38"/>
                  <a:pt x="63" y="38"/>
                </a:cubicBezTo>
                <a:close/>
                <a:moveTo>
                  <a:pt x="27" y="121"/>
                </a:moveTo>
                <a:cubicBezTo>
                  <a:pt x="27" y="121"/>
                  <a:pt x="27" y="121"/>
                  <a:pt x="27" y="121"/>
                </a:cubicBezTo>
                <a:cubicBezTo>
                  <a:pt x="189" y="121"/>
                  <a:pt x="189" y="121"/>
                  <a:pt x="189" y="121"/>
                </a:cubicBezTo>
                <a:cubicBezTo>
                  <a:pt x="193" y="121"/>
                  <a:pt x="196" y="118"/>
                  <a:pt x="196" y="114"/>
                </a:cubicBezTo>
                <a:cubicBezTo>
                  <a:pt x="196" y="7"/>
                  <a:pt x="196" y="7"/>
                  <a:pt x="196" y="7"/>
                </a:cubicBezTo>
                <a:cubicBezTo>
                  <a:pt x="196" y="3"/>
                  <a:pt x="193" y="0"/>
                  <a:pt x="189" y="0"/>
                </a:cubicBezTo>
                <a:cubicBezTo>
                  <a:pt x="27" y="0"/>
                  <a:pt x="27" y="0"/>
                  <a:pt x="27" y="0"/>
                </a:cubicBezTo>
                <a:cubicBezTo>
                  <a:pt x="23" y="0"/>
                  <a:pt x="20" y="3"/>
                  <a:pt x="20" y="7"/>
                </a:cubicBezTo>
                <a:cubicBezTo>
                  <a:pt x="20" y="114"/>
                  <a:pt x="20" y="114"/>
                  <a:pt x="20" y="114"/>
                </a:cubicBezTo>
                <a:cubicBezTo>
                  <a:pt x="20" y="118"/>
                  <a:pt x="23" y="121"/>
                  <a:pt x="27" y="121"/>
                </a:cubicBezTo>
                <a:close/>
                <a:moveTo>
                  <a:pt x="33" y="13"/>
                </a:moveTo>
                <a:cubicBezTo>
                  <a:pt x="33" y="13"/>
                  <a:pt x="33" y="13"/>
                  <a:pt x="33" y="13"/>
                </a:cubicBezTo>
                <a:cubicBezTo>
                  <a:pt x="182" y="13"/>
                  <a:pt x="182" y="13"/>
                  <a:pt x="182" y="13"/>
                </a:cubicBezTo>
                <a:cubicBezTo>
                  <a:pt x="182" y="107"/>
                  <a:pt x="182" y="107"/>
                  <a:pt x="182" y="107"/>
                </a:cubicBezTo>
                <a:cubicBezTo>
                  <a:pt x="33" y="107"/>
                  <a:pt x="33" y="107"/>
                  <a:pt x="33" y="107"/>
                </a:cubicBezTo>
                <a:cubicBezTo>
                  <a:pt x="33" y="13"/>
                  <a:pt x="33" y="13"/>
                  <a:pt x="33" y="13"/>
                </a:cubicBezTo>
                <a:close/>
                <a:moveTo>
                  <a:pt x="157" y="48"/>
                </a:moveTo>
                <a:cubicBezTo>
                  <a:pt x="157" y="48"/>
                  <a:pt x="157" y="48"/>
                  <a:pt x="157" y="48"/>
                </a:cubicBezTo>
                <a:cubicBezTo>
                  <a:pt x="111" y="48"/>
                  <a:pt x="111" y="48"/>
                  <a:pt x="111" y="48"/>
                </a:cubicBezTo>
                <a:cubicBezTo>
                  <a:pt x="108" y="48"/>
                  <a:pt x="107" y="49"/>
                  <a:pt x="107" y="52"/>
                </a:cubicBezTo>
                <a:cubicBezTo>
                  <a:pt x="107" y="54"/>
                  <a:pt x="108" y="56"/>
                  <a:pt x="111" y="56"/>
                </a:cubicBezTo>
                <a:cubicBezTo>
                  <a:pt x="157" y="56"/>
                  <a:pt x="157" y="56"/>
                  <a:pt x="157" y="56"/>
                </a:cubicBezTo>
                <a:cubicBezTo>
                  <a:pt x="159" y="56"/>
                  <a:pt x="161" y="54"/>
                  <a:pt x="161" y="52"/>
                </a:cubicBezTo>
                <a:cubicBezTo>
                  <a:pt x="161" y="49"/>
                  <a:pt x="159" y="48"/>
                  <a:pt x="157" y="48"/>
                </a:cubicBezTo>
                <a:close/>
                <a:moveTo>
                  <a:pt x="157" y="65"/>
                </a:moveTo>
                <a:cubicBezTo>
                  <a:pt x="157" y="65"/>
                  <a:pt x="157" y="65"/>
                  <a:pt x="157" y="65"/>
                </a:cubicBezTo>
                <a:cubicBezTo>
                  <a:pt x="111" y="65"/>
                  <a:pt x="111" y="65"/>
                  <a:pt x="111" y="65"/>
                </a:cubicBezTo>
                <a:cubicBezTo>
                  <a:pt x="108" y="65"/>
                  <a:pt x="107" y="67"/>
                  <a:pt x="107" y="69"/>
                </a:cubicBezTo>
                <a:cubicBezTo>
                  <a:pt x="107" y="71"/>
                  <a:pt x="108" y="73"/>
                  <a:pt x="111" y="73"/>
                </a:cubicBezTo>
                <a:cubicBezTo>
                  <a:pt x="157" y="73"/>
                  <a:pt x="157" y="73"/>
                  <a:pt x="157" y="73"/>
                </a:cubicBezTo>
                <a:cubicBezTo>
                  <a:pt x="159" y="73"/>
                  <a:pt x="161" y="71"/>
                  <a:pt x="161" y="69"/>
                </a:cubicBezTo>
                <a:cubicBezTo>
                  <a:pt x="161" y="67"/>
                  <a:pt x="159" y="65"/>
                  <a:pt x="157" y="65"/>
                </a:cubicBezTo>
                <a:close/>
                <a:moveTo>
                  <a:pt x="157" y="30"/>
                </a:moveTo>
                <a:cubicBezTo>
                  <a:pt x="157" y="30"/>
                  <a:pt x="157" y="30"/>
                  <a:pt x="157" y="30"/>
                </a:cubicBezTo>
                <a:cubicBezTo>
                  <a:pt x="111" y="30"/>
                  <a:pt x="111" y="30"/>
                  <a:pt x="111" y="30"/>
                </a:cubicBezTo>
                <a:cubicBezTo>
                  <a:pt x="108" y="30"/>
                  <a:pt x="107" y="32"/>
                  <a:pt x="107" y="34"/>
                </a:cubicBezTo>
                <a:cubicBezTo>
                  <a:pt x="107" y="37"/>
                  <a:pt x="108" y="38"/>
                  <a:pt x="111" y="38"/>
                </a:cubicBezTo>
                <a:cubicBezTo>
                  <a:pt x="157" y="38"/>
                  <a:pt x="157" y="38"/>
                  <a:pt x="157" y="38"/>
                </a:cubicBezTo>
                <a:cubicBezTo>
                  <a:pt x="159" y="38"/>
                  <a:pt x="161" y="37"/>
                  <a:pt x="161" y="34"/>
                </a:cubicBezTo>
                <a:cubicBezTo>
                  <a:pt x="161" y="32"/>
                  <a:pt x="159" y="30"/>
                  <a:pt x="157" y="30"/>
                </a:cubicBezTo>
                <a:close/>
                <a:moveTo>
                  <a:pt x="209" y="127"/>
                </a:moveTo>
                <a:cubicBezTo>
                  <a:pt x="209" y="127"/>
                  <a:pt x="209" y="127"/>
                  <a:pt x="209" y="127"/>
                </a:cubicBezTo>
                <a:cubicBezTo>
                  <a:pt x="7" y="127"/>
                  <a:pt x="7" y="127"/>
                  <a:pt x="7" y="127"/>
                </a:cubicBezTo>
                <a:cubicBezTo>
                  <a:pt x="3" y="127"/>
                  <a:pt x="0" y="130"/>
                  <a:pt x="0" y="134"/>
                </a:cubicBezTo>
                <a:cubicBezTo>
                  <a:pt x="0" y="137"/>
                  <a:pt x="3" y="140"/>
                  <a:pt x="7" y="140"/>
                </a:cubicBezTo>
                <a:cubicBezTo>
                  <a:pt x="209" y="140"/>
                  <a:pt x="209" y="140"/>
                  <a:pt x="209" y="140"/>
                </a:cubicBezTo>
                <a:cubicBezTo>
                  <a:pt x="212" y="140"/>
                  <a:pt x="215" y="137"/>
                  <a:pt x="215" y="134"/>
                </a:cubicBezTo>
                <a:cubicBezTo>
                  <a:pt x="215" y="130"/>
                  <a:pt x="212" y="127"/>
                  <a:pt x="209" y="12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7" name="Freeform 10"/>
          <p:cNvSpPr>
            <a:spLocks noEditPoints="1"/>
          </p:cNvSpPr>
          <p:nvPr/>
        </p:nvSpPr>
        <p:spPr bwMode="auto">
          <a:xfrm>
            <a:off x="3951623" y="1551744"/>
            <a:ext cx="188402" cy="188892"/>
          </a:xfrm>
          <a:custGeom>
            <a:avLst/>
            <a:gdLst>
              <a:gd name="T0" fmla="*/ 47 w 162"/>
              <a:gd name="T1" fmla="*/ 34 h 163"/>
              <a:gd name="T2" fmla="*/ 34 w 162"/>
              <a:gd name="T3" fmla="*/ 47 h 163"/>
              <a:gd name="T4" fmla="*/ 32 w 162"/>
              <a:gd name="T5" fmla="*/ 61 h 163"/>
              <a:gd name="T6" fmla="*/ 41 w 162"/>
              <a:gd name="T7" fmla="*/ 52 h 163"/>
              <a:gd name="T8" fmla="*/ 52 w 162"/>
              <a:gd name="T9" fmla="*/ 41 h 163"/>
              <a:gd name="T10" fmla="*/ 60 w 162"/>
              <a:gd name="T11" fmla="*/ 32 h 163"/>
              <a:gd name="T12" fmla="*/ 160 w 162"/>
              <a:gd name="T13" fmla="*/ 150 h 163"/>
              <a:gd name="T14" fmla="*/ 130 w 162"/>
              <a:gd name="T15" fmla="*/ 121 h 163"/>
              <a:gd name="T16" fmla="*/ 147 w 162"/>
              <a:gd name="T17" fmla="*/ 74 h 163"/>
              <a:gd name="T18" fmla="*/ 142 w 162"/>
              <a:gd name="T19" fmla="*/ 46 h 163"/>
              <a:gd name="T20" fmla="*/ 126 w 162"/>
              <a:gd name="T21" fmla="*/ 22 h 163"/>
              <a:gd name="T22" fmla="*/ 74 w 162"/>
              <a:gd name="T23" fmla="*/ 0 h 163"/>
              <a:gd name="T24" fmla="*/ 6 w 162"/>
              <a:gd name="T25" fmla="*/ 46 h 163"/>
              <a:gd name="T26" fmla="*/ 5 w 162"/>
              <a:gd name="T27" fmla="*/ 102 h 163"/>
              <a:gd name="T28" fmla="*/ 21 w 162"/>
              <a:gd name="T29" fmla="*/ 126 h 163"/>
              <a:gd name="T30" fmla="*/ 45 w 162"/>
              <a:gd name="T31" fmla="*/ 142 h 163"/>
              <a:gd name="T32" fmla="*/ 45 w 162"/>
              <a:gd name="T33" fmla="*/ 142 h 163"/>
              <a:gd name="T34" fmla="*/ 102 w 162"/>
              <a:gd name="T35" fmla="*/ 142 h 163"/>
              <a:gd name="T36" fmla="*/ 150 w 162"/>
              <a:gd name="T37" fmla="*/ 160 h 163"/>
              <a:gd name="T38" fmla="*/ 160 w 162"/>
              <a:gd name="T39" fmla="*/ 150 h 163"/>
              <a:gd name="T40" fmla="*/ 116 w 162"/>
              <a:gd name="T41" fmla="*/ 117 h 163"/>
              <a:gd name="T42" fmla="*/ 97 w 162"/>
              <a:gd name="T43" fmla="*/ 130 h 163"/>
              <a:gd name="T44" fmla="*/ 51 w 162"/>
              <a:gd name="T45" fmla="*/ 130 h 163"/>
              <a:gd name="T46" fmla="*/ 31 w 162"/>
              <a:gd name="T47" fmla="*/ 117 h 163"/>
              <a:gd name="T48" fmla="*/ 31 w 162"/>
              <a:gd name="T49" fmla="*/ 117 h 163"/>
              <a:gd name="T50" fmla="*/ 18 w 162"/>
              <a:gd name="T51" fmla="*/ 97 h 163"/>
              <a:gd name="T52" fmla="*/ 18 w 162"/>
              <a:gd name="T53" fmla="*/ 51 h 163"/>
              <a:gd name="T54" fmla="*/ 74 w 162"/>
              <a:gd name="T55" fmla="*/ 14 h 163"/>
              <a:gd name="T56" fmla="*/ 116 w 162"/>
              <a:gd name="T57" fmla="*/ 31 h 163"/>
              <a:gd name="T58" fmla="*/ 129 w 162"/>
              <a:gd name="T59" fmla="*/ 51 h 163"/>
              <a:gd name="T60" fmla="*/ 134 w 162"/>
              <a:gd name="T61" fmla="*/ 74 h 163"/>
              <a:gd name="T62" fmla="*/ 116 w 162"/>
              <a:gd name="T63" fmla="*/ 117 h 163"/>
              <a:gd name="T64" fmla="*/ 117 w 162"/>
              <a:gd name="T65" fmla="*/ 70 h 163"/>
              <a:gd name="T66" fmla="*/ 110 w 162"/>
              <a:gd name="T67" fmla="*/ 89 h 163"/>
              <a:gd name="T68" fmla="*/ 102 w 162"/>
              <a:gd name="T69" fmla="*/ 102 h 163"/>
              <a:gd name="T70" fmla="*/ 74 w 162"/>
              <a:gd name="T71" fmla="*/ 114 h 163"/>
              <a:gd name="T72" fmla="*/ 74 w 162"/>
              <a:gd name="T73" fmla="*/ 122 h 163"/>
              <a:gd name="T74" fmla="*/ 107 w 162"/>
              <a:gd name="T75" fmla="*/ 108 h 163"/>
              <a:gd name="T76" fmla="*/ 118 w 162"/>
              <a:gd name="T77" fmla="*/ 92 h 163"/>
              <a:gd name="T78" fmla="*/ 117 w 162"/>
              <a:gd name="T79" fmla="*/ 70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162" h="163">
                <a:moveTo>
                  <a:pt x="55" y="30"/>
                </a:moveTo>
                <a:cubicBezTo>
                  <a:pt x="52" y="31"/>
                  <a:pt x="50" y="33"/>
                  <a:pt x="47" y="34"/>
                </a:cubicBezTo>
                <a:cubicBezTo>
                  <a:pt x="44" y="36"/>
                  <a:pt x="42" y="38"/>
                  <a:pt x="40" y="40"/>
                </a:cubicBezTo>
                <a:cubicBezTo>
                  <a:pt x="38" y="42"/>
                  <a:pt x="36" y="45"/>
                  <a:pt x="34" y="47"/>
                </a:cubicBezTo>
                <a:cubicBezTo>
                  <a:pt x="32" y="50"/>
                  <a:pt x="31" y="53"/>
                  <a:pt x="30" y="55"/>
                </a:cubicBezTo>
                <a:cubicBezTo>
                  <a:pt x="29" y="57"/>
                  <a:pt x="30" y="60"/>
                  <a:pt x="32" y="61"/>
                </a:cubicBezTo>
                <a:cubicBezTo>
                  <a:pt x="34" y="62"/>
                  <a:pt x="36" y="61"/>
                  <a:pt x="37" y="59"/>
                </a:cubicBezTo>
                <a:cubicBezTo>
                  <a:pt x="38" y="56"/>
                  <a:pt x="39" y="54"/>
                  <a:pt x="41" y="52"/>
                </a:cubicBezTo>
                <a:cubicBezTo>
                  <a:pt x="42" y="50"/>
                  <a:pt x="44" y="48"/>
                  <a:pt x="46" y="46"/>
                </a:cubicBezTo>
                <a:cubicBezTo>
                  <a:pt x="48" y="44"/>
                  <a:pt x="49" y="43"/>
                  <a:pt x="52" y="41"/>
                </a:cubicBezTo>
                <a:cubicBezTo>
                  <a:pt x="54" y="40"/>
                  <a:pt x="56" y="38"/>
                  <a:pt x="58" y="37"/>
                </a:cubicBezTo>
                <a:cubicBezTo>
                  <a:pt x="60" y="37"/>
                  <a:pt x="61" y="34"/>
                  <a:pt x="60" y="32"/>
                </a:cubicBezTo>
                <a:cubicBezTo>
                  <a:pt x="59" y="30"/>
                  <a:pt x="57" y="29"/>
                  <a:pt x="55" y="30"/>
                </a:cubicBezTo>
                <a:close/>
                <a:moveTo>
                  <a:pt x="160" y="150"/>
                </a:moveTo>
                <a:cubicBezTo>
                  <a:pt x="160" y="150"/>
                  <a:pt x="160" y="150"/>
                  <a:pt x="160" y="150"/>
                </a:cubicBezTo>
                <a:cubicBezTo>
                  <a:pt x="130" y="121"/>
                  <a:pt x="130" y="121"/>
                  <a:pt x="130" y="121"/>
                </a:cubicBezTo>
                <a:cubicBezTo>
                  <a:pt x="135" y="115"/>
                  <a:pt x="139" y="109"/>
                  <a:pt x="142" y="102"/>
                </a:cubicBezTo>
                <a:cubicBezTo>
                  <a:pt x="145" y="93"/>
                  <a:pt x="147" y="84"/>
                  <a:pt x="147" y="74"/>
                </a:cubicBezTo>
                <a:cubicBezTo>
                  <a:pt x="147" y="64"/>
                  <a:pt x="145" y="55"/>
                  <a:pt x="142" y="46"/>
                </a:cubicBezTo>
                <a:cubicBezTo>
                  <a:pt x="142" y="46"/>
                  <a:pt x="142" y="46"/>
                  <a:pt x="142" y="46"/>
                </a:cubicBezTo>
                <a:cubicBezTo>
                  <a:pt x="138" y="37"/>
                  <a:pt x="133" y="29"/>
                  <a:pt x="126" y="22"/>
                </a:cubicBezTo>
                <a:cubicBezTo>
                  <a:pt x="126" y="22"/>
                  <a:pt x="126" y="22"/>
                  <a:pt x="126" y="22"/>
                </a:cubicBezTo>
                <a:cubicBezTo>
                  <a:pt x="119" y="15"/>
                  <a:pt x="111" y="10"/>
                  <a:pt x="102" y="6"/>
                </a:cubicBezTo>
                <a:cubicBezTo>
                  <a:pt x="93" y="2"/>
                  <a:pt x="84" y="0"/>
                  <a:pt x="74" y="0"/>
                </a:cubicBezTo>
                <a:cubicBezTo>
                  <a:pt x="53" y="0"/>
                  <a:pt x="35" y="8"/>
                  <a:pt x="21" y="22"/>
                </a:cubicBezTo>
                <a:cubicBezTo>
                  <a:pt x="15" y="29"/>
                  <a:pt x="9" y="37"/>
                  <a:pt x="6" y="46"/>
                </a:cubicBezTo>
                <a:cubicBezTo>
                  <a:pt x="2" y="55"/>
                  <a:pt x="0" y="64"/>
                  <a:pt x="0" y="74"/>
                </a:cubicBezTo>
                <a:cubicBezTo>
                  <a:pt x="0" y="84"/>
                  <a:pt x="2" y="93"/>
                  <a:pt x="5" y="102"/>
                </a:cubicBezTo>
                <a:cubicBezTo>
                  <a:pt x="6" y="102"/>
                  <a:pt x="6" y="102"/>
                  <a:pt x="6" y="102"/>
                </a:cubicBezTo>
                <a:cubicBezTo>
                  <a:pt x="9" y="111"/>
                  <a:pt x="15" y="119"/>
                  <a:pt x="21" y="126"/>
                </a:cubicBezTo>
                <a:cubicBezTo>
                  <a:pt x="22" y="126"/>
                  <a:pt x="22" y="126"/>
                  <a:pt x="22" y="126"/>
                </a:cubicBezTo>
                <a:cubicBezTo>
                  <a:pt x="28" y="133"/>
                  <a:pt x="36" y="138"/>
                  <a:pt x="45" y="142"/>
                </a:cubicBezTo>
                <a:cubicBezTo>
                  <a:pt x="45" y="142"/>
                  <a:pt x="45" y="142"/>
                  <a:pt x="45" y="142"/>
                </a:cubicBezTo>
                <a:cubicBezTo>
                  <a:pt x="45" y="142"/>
                  <a:pt x="45" y="142"/>
                  <a:pt x="45" y="142"/>
                </a:cubicBezTo>
                <a:cubicBezTo>
                  <a:pt x="54" y="146"/>
                  <a:pt x="64" y="148"/>
                  <a:pt x="74" y="148"/>
                </a:cubicBezTo>
                <a:cubicBezTo>
                  <a:pt x="84" y="148"/>
                  <a:pt x="93" y="146"/>
                  <a:pt x="102" y="142"/>
                </a:cubicBezTo>
                <a:cubicBezTo>
                  <a:pt x="109" y="139"/>
                  <a:pt x="115" y="135"/>
                  <a:pt x="121" y="131"/>
                </a:cubicBezTo>
                <a:cubicBezTo>
                  <a:pt x="150" y="160"/>
                  <a:pt x="150" y="160"/>
                  <a:pt x="150" y="160"/>
                </a:cubicBezTo>
                <a:cubicBezTo>
                  <a:pt x="153" y="163"/>
                  <a:pt x="157" y="163"/>
                  <a:pt x="160" y="160"/>
                </a:cubicBezTo>
                <a:cubicBezTo>
                  <a:pt x="162" y="157"/>
                  <a:pt x="162" y="153"/>
                  <a:pt x="160" y="150"/>
                </a:cubicBezTo>
                <a:close/>
                <a:moveTo>
                  <a:pt x="116" y="117"/>
                </a:moveTo>
                <a:cubicBezTo>
                  <a:pt x="116" y="117"/>
                  <a:pt x="116" y="117"/>
                  <a:pt x="116" y="117"/>
                </a:cubicBezTo>
                <a:cubicBezTo>
                  <a:pt x="116" y="117"/>
                  <a:pt x="116" y="117"/>
                  <a:pt x="116" y="117"/>
                </a:cubicBezTo>
                <a:cubicBezTo>
                  <a:pt x="111" y="122"/>
                  <a:pt x="104" y="127"/>
                  <a:pt x="97" y="130"/>
                </a:cubicBezTo>
                <a:cubicBezTo>
                  <a:pt x="90" y="133"/>
                  <a:pt x="82" y="134"/>
                  <a:pt x="74" y="134"/>
                </a:cubicBezTo>
                <a:cubicBezTo>
                  <a:pt x="65" y="134"/>
                  <a:pt x="58" y="133"/>
                  <a:pt x="51" y="130"/>
                </a:cubicBezTo>
                <a:cubicBezTo>
                  <a:pt x="51" y="130"/>
                  <a:pt x="51" y="130"/>
                  <a:pt x="51" y="130"/>
                </a:cubicBezTo>
                <a:cubicBezTo>
                  <a:pt x="43" y="127"/>
                  <a:pt x="37" y="122"/>
                  <a:pt x="31" y="117"/>
                </a:cubicBezTo>
                <a:cubicBezTo>
                  <a:pt x="31" y="117"/>
                  <a:pt x="31" y="117"/>
                  <a:pt x="31" y="117"/>
                </a:cubicBezTo>
                <a:cubicBezTo>
                  <a:pt x="31" y="117"/>
                  <a:pt x="31" y="117"/>
                  <a:pt x="31" y="117"/>
                </a:cubicBezTo>
                <a:cubicBezTo>
                  <a:pt x="26" y="111"/>
                  <a:pt x="21" y="104"/>
                  <a:pt x="18" y="97"/>
                </a:cubicBezTo>
                <a:cubicBezTo>
                  <a:pt x="18" y="97"/>
                  <a:pt x="18" y="97"/>
                  <a:pt x="18" y="97"/>
                </a:cubicBezTo>
                <a:cubicBezTo>
                  <a:pt x="15" y="90"/>
                  <a:pt x="13" y="82"/>
                  <a:pt x="13" y="74"/>
                </a:cubicBezTo>
                <a:cubicBezTo>
                  <a:pt x="13" y="66"/>
                  <a:pt x="15" y="58"/>
                  <a:pt x="18" y="51"/>
                </a:cubicBezTo>
                <a:cubicBezTo>
                  <a:pt x="21" y="44"/>
                  <a:pt x="26" y="37"/>
                  <a:pt x="31" y="31"/>
                </a:cubicBezTo>
                <a:cubicBezTo>
                  <a:pt x="42" y="21"/>
                  <a:pt x="57" y="14"/>
                  <a:pt x="74" y="14"/>
                </a:cubicBezTo>
                <a:cubicBezTo>
                  <a:pt x="82" y="14"/>
                  <a:pt x="90" y="15"/>
                  <a:pt x="97" y="18"/>
                </a:cubicBezTo>
                <a:cubicBezTo>
                  <a:pt x="104" y="21"/>
                  <a:pt x="111" y="26"/>
                  <a:pt x="116" y="31"/>
                </a:cubicBezTo>
                <a:cubicBezTo>
                  <a:pt x="117" y="32"/>
                  <a:pt x="117" y="32"/>
                  <a:pt x="117" y="32"/>
                </a:cubicBezTo>
                <a:cubicBezTo>
                  <a:pt x="122" y="37"/>
                  <a:pt x="126" y="44"/>
                  <a:pt x="129" y="51"/>
                </a:cubicBezTo>
                <a:cubicBezTo>
                  <a:pt x="129" y="51"/>
                  <a:pt x="129" y="51"/>
                  <a:pt x="129" y="51"/>
                </a:cubicBezTo>
                <a:cubicBezTo>
                  <a:pt x="132" y="58"/>
                  <a:pt x="134" y="66"/>
                  <a:pt x="134" y="74"/>
                </a:cubicBezTo>
                <a:cubicBezTo>
                  <a:pt x="134" y="82"/>
                  <a:pt x="132" y="90"/>
                  <a:pt x="129" y="97"/>
                </a:cubicBezTo>
                <a:cubicBezTo>
                  <a:pt x="126" y="104"/>
                  <a:pt x="122" y="111"/>
                  <a:pt x="116" y="117"/>
                </a:cubicBezTo>
                <a:close/>
                <a:moveTo>
                  <a:pt x="117" y="70"/>
                </a:moveTo>
                <a:cubicBezTo>
                  <a:pt x="117" y="70"/>
                  <a:pt x="117" y="70"/>
                  <a:pt x="117" y="70"/>
                </a:cubicBezTo>
                <a:cubicBezTo>
                  <a:pt x="115" y="70"/>
                  <a:pt x="113" y="72"/>
                  <a:pt x="113" y="74"/>
                </a:cubicBezTo>
                <a:cubicBezTo>
                  <a:pt x="113" y="79"/>
                  <a:pt x="112" y="84"/>
                  <a:pt x="110" y="89"/>
                </a:cubicBezTo>
                <a:cubicBezTo>
                  <a:pt x="110" y="89"/>
                  <a:pt x="110" y="89"/>
                  <a:pt x="110" y="89"/>
                </a:cubicBezTo>
                <a:cubicBezTo>
                  <a:pt x="108" y="94"/>
                  <a:pt x="105" y="98"/>
                  <a:pt x="102" y="102"/>
                </a:cubicBezTo>
                <a:cubicBezTo>
                  <a:pt x="98" y="106"/>
                  <a:pt x="94" y="109"/>
                  <a:pt x="89" y="111"/>
                </a:cubicBezTo>
                <a:cubicBezTo>
                  <a:pt x="84" y="113"/>
                  <a:pt x="79" y="114"/>
                  <a:pt x="74" y="114"/>
                </a:cubicBezTo>
                <a:cubicBezTo>
                  <a:pt x="71" y="114"/>
                  <a:pt x="70" y="115"/>
                  <a:pt x="70" y="118"/>
                </a:cubicBezTo>
                <a:cubicBezTo>
                  <a:pt x="70" y="120"/>
                  <a:pt x="71" y="122"/>
                  <a:pt x="74" y="122"/>
                </a:cubicBezTo>
                <a:cubicBezTo>
                  <a:pt x="80" y="122"/>
                  <a:pt x="86" y="120"/>
                  <a:pt x="92" y="118"/>
                </a:cubicBezTo>
                <a:cubicBezTo>
                  <a:pt x="98" y="116"/>
                  <a:pt x="103" y="112"/>
                  <a:pt x="107" y="108"/>
                </a:cubicBezTo>
                <a:cubicBezTo>
                  <a:pt x="112" y="103"/>
                  <a:pt x="115" y="98"/>
                  <a:pt x="118" y="92"/>
                </a:cubicBezTo>
                <a:cubicBezTo>
                  <a:pt x="118" y="92"/>
                  <a:pt x="118" y="92"/>
                  <a:pt x="118" y="92"/>
                </a:cubicBezTo>
                <a:cubicBezTo>
                  <a:pt x="120" y="86"/>
                  <a:pt x="121" y="80"/>
                  <a:pt x="121" y="74"/>
                </a:cubicBezTo>
                <a:cubicBezTo>
                  <a:pt x="121" y="72"/>
                  <a:pt x="120" y="70"/>
                  <a:pt x="117" y="70"/>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lumMod val="85000"/>
                  <a:lumOff val="15000"/>
                </a:schemeClr>
              </a:solidFill>
            </a:endParaRPr>
          </a:p>
        </p:txBody>
      </p:sp>
      <p:sp>
        <p:nvSpPr>
          <p:cNvPr id="88" name="Freeform 11"/>
          <p:cNvSpPr>
            <a:spLocks noEditPoints="1"/>
          </p:cNvSpPr>
          <p:nvPr/>
        </p:nvSpPr>
        <p:spPr bwMode="auto">
          <a:xfrm>
            <a:off x="3978110" y="4669592"/>
            <a:ext cx="161842" cy="205620"/>
          </a:xfrm>
          <a:custGeom>
            <a:avLst/>
            <a:gdLst>
              <a:gd name="T0" fmla="*/ 104 w 139"/>
              <a:gd name="T1" fmla="*/ 99 h 177"/>
              <a:gd name="T2" fmla="*/ 91 w 139"/>
              <a:gd name="T3" fmla="*/ 160 h 177"/>
              <a:gd name="T4" fmla="*/ 133 w 139"/>
              <a:gd name="T5" fmla="*/ 164 h 177"/>
              <a:gd name="T6" fmla="*/ 133 w 139"/>
              <a:gd name="T7" fmla="*/ 177 h 177"/>
              <a:gd name="T8" fmla="*/ 0 w 139"/>
              <a:gd name="T9" fmla="*/ 170 h 177"/>
              <a:gd name="T10" fmla="*/ 51 w 139"/>
              <a:gd name="T11" fmla="*/ 164 h 177"/>
              <a:gd name="T12" fmla="*/ 81 w 139"/>
              <a:gd name="T13" fmla="*/ 151 h 177"/>
              <a:gd name="T14" fmla="*/ 10 w 139"/>
              <a:gd name="T15" fmla="*/ 147 h 177"/>
              <a:gd name="T16" fmla="*/ 10 w 139"/>
              <a:gd name="T17" fmla="*/ 139 h 177"/>
              <a:gd name="T18" fmla="*/ 94 w 139"/>
              <a:gd name="T19" fmla="*/ 120 h 177"/>
              <a:gd name="T20" fmla="*/ 84 w 139"/>
              <a:gd name="T21" fmla="*/ 92 h 177"/>
              <a:gd name="T22" fmla="*/ 69 w 139"/>
              <a:gd name="T23" fmla="*/ 94 h 177"/>
              <a:gd name="T24" fmla="*/ 53 w 139"/>
              <a:gd name="T25" fmla="*/ 113 h 177"/>
              <a:gd name="T26" fmla="*/ 46 w 139"/>
              <a:gd name="T27" fmla="*/ 117 h 177"/>
              <a:gd name="T28" fmla="*/ 24 w 139"/>
              <a:gd name="T29" fmla="*/ 109 h 177"/>
              <a:gd name="T30" fmla="*/ 26 w 139"/>
              <a:gd name="T31" fmla="*/ 97 h 177"/>
              <a:gd name="T32" fmla="*/ 21 w 139"/>
              <a:gd name="T33" fmla="*/ 89 h 177"/>
              <a:gd name="T34" fmla="*/ 63 w 139"/>
              <a:gd name="T35" fmla="*/ 24 h 177"/>
              <a:gd name="T36" fmla="*/ 67 w 139"/>
              <a:gd name="T37" fmla="*/ 26 h 177"/>
              <a:gd name="T38" fmla="*/ 69 w 139"/>
              <a:gd name="T39" fmla="*/ 14 h 177"/>
              <a:gd name="T40" fmla="*/ 76 w 139"/>
              <a:gd name="T41" fmla="*/ 2 h 177"/>
              <a:gd name="T42" fmla="*/ 109 w 139"/>
              <a:gd name="T43" fmla="*/ 29 h 177"/>
              <a:gd name="T44" fmla="*/ 96 w 139"/>
              <a:gd name="T45" fmla="*/ 30 h 177"/>
              <a:gd name="T46" fmla="*/ 94 w 139"/>
              <a:gd name="T47" fmla="*/ 42 h 177"/>
              <a:gd name="T48" fmla="*/ 87 w 139"/>
              <a:gd name="T49" fmla="*/ 63 h 177"/>
              <a:gd name="T50" fmla="*/ 92 w 139"/>
              <a:gd name="T51" fmla="*/ 81 h 177"/>
              <a:gd name="T52" fmla="*/ 89 w 139"/>
              <a:gd name="T53" fmla="*/ 26 h 177"/>
              <a:gd name="T54" fmla="*/ 74 w 139"/>
              <a:gd name="T55" fmla="*/ 30 h 177"/>
              <a:gd name="T56" fmla="*/ 89 w 139"/>
              <a:gd name="T57" fmla="*/ 26 h 177"/>
              <a:gd name="T58" fmla="*/ 80 w 139"/>
              <a:gd name="T59" fmla="*/ 59 h 177"/>
              <a:gd name="T60" fmla="*/ 62 w 139"/>
              <a:gd name="T61" fmla="*/ 33 h 177"/>
              <a:gd name="T62" fmla="*/ 54 w 139"/>
              <a:gd name="T63" fmla="*/ 104 h 177"/>
              <a:gd name="T64" fmla="*/ 56 w 139"/>
              <a:gd name="T65" fmla="*/ 76 h 177"/>
              <a:gd name="T66" fmla="*/ 62 w 139"/>
              <a:gd name="T67" fmla="*/ 63 h 177"/>
              <a:gd name="T68" fmla="*/ 82 w 139"/>
              <a:gd name="T69" fmla="*/ 69 h 177"/>
              <a:gd name="T70" fmla="*/ 67 w 139"/>
              <a:gd name="T71" fmla="*/ 69 h 177"/>
              <a:gd name="T72" fmla="*/ 67 w 139"/>
              <a:gd name="T73" fmla="*/ 69 h 177"/>
              <a:gd name="T74" fmla="*/ 75 w 139"/>
              <a:gd name="T75" fmla="*/ 86 h 177"/>
              <a:gd name="T76" fmla="*/ 82 w 139"/>
              <a:gd name="T77" fmla="*/ 83 h 177"/>
              <a:gd name="T78" fmla="*/ 82 w 139"/>
              <a:gd name="T79" fmla="*/ 69 h 177"/>
              <a:gd name="T80" fmla="*/ 33 w 139"/>
              <a:gd name="T81" fmla="*/ 101 h 177"/>
              <a:gd name="T82" fmla="*/ 31 w 139"/>
              <a:gd name="T83" fmla="*/ 104 h 177"/>
              <a:gd name="T84" fmla="*/ 42 w 139"/>
              <a:gd name="T85" fmla="*/ 106 h 1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39" h="177">
                <a:moveTo>
                  <a:pt x="92" y="81"/>
                </a:moveTo>
                <a:cubicBezTo>
                  <a:pt x="97" y="87"/>
                  <a:pt x="101" y="92"/>
                  <a:pt x="104" y="99"/>
                </a:cubicBezTo>
                <a:cubicBezTo>
                  <a:pt x="106" y="106"/>
                  <a:pt x="108" y="113"/>
                  <a:pt x="108" y="120"/>
                </a:cubicBezTo>
                <a:cubicBezTo>
                  <a:pt x="108" y="136"/>
                  <a:pt x="101" y="150"/>
                  <a:pt x="91" y="160"/>
                </a:cubicBezTo>
                <a:cubicBezTo>
                  <a:pt x="90" y="162"/>
                  <a:pt x="89" y="163"/>
                  <a:pt x="88" y="164"/>
                </a:cubicBezTo>
                <a:cubicBezTo>
                  <a:pt x="133" y="164"/>
                  <a:pt x="133" y="164"/>
                  <a:pt x="133" y="164"/>
                </a:cubicBezTo>
                <a:cubicBezTo>
                  <a:pt x="136" y="164"/>
                  <a:pt x="139" y="167"/>
                  <a:pt x="139" y="170"/>
                </a:cubicBezTo>
                <a:cubicBezTo>
                  <a:pt x="139" y="174"/>
                  <a:pt x="136" y="177"/>
                  <a:pt x="133" y="177"/>
                </a:cubicBezTo>
                <a:cubicBezTo>
                  <a:pt x="91" y="177"/>
                  <a:pt x="49" y="177"/>
                  <a:pt x="7" y="177"/>
                </a:cubicBezTo>
                <a:cubicBezTo>
                  <a:pt x="3" y="177"/>
                  <a:pt x="0" y="174"/>
                  <a:pt x="0" y="170"/>
                </a:cubicBezTo>
                <a:cubicBezTo>
                  <a:pt x="0" y="167"/>
                  <a:pt x="3" y="164"/>
                  <a:pt x="7" y="164"/>
                </a:cubicBezTo>
                <a:cubicBezTo>
                  <a:pt x="51" y="164"/>
                  <a:pt x="51" y="164"/>
                  <a:pt x="51" y="164"/>
                </a:cubicBezTo>
                <a:cubicBezTo>
                  <a:pt x="51" y="164"/>
                  <a:pt x="51" y="164"/>
                  <a:pt x="51" y="164"/>
                </a:cubicBezTo>
                <a:cubicBezTo>
                  <a:pt x="63" y="164"/>
                  <a:pt x="74" y="159"/>
                  <a:pt x="81" y="151"/>
                </a:cubicBezTo>
                <a:cubicBezTo>
                  <a:pt x="83" y="150"/>
                  <a:pt x="84" y="148"/>
                  <a:pt x="85" y="147"/>
                </a:cubicBezTo>
                <a:cubicBezTo>
                  <a:pt x="10" y="147"/>
                  <a:pt x="10" y="147"/>
                  <a:pt x="10" y="147"/>
                </a:cubicBezTo>
                <a:cubicBezTo>
                  <a:pt x="8" y="147"/>
                  <a:pt x="6" y="145"/>
                  <a:pt x="6" y="143"/>
                </a:cubicBezTo>
                <a:cubicBezTo>
                  <a:pt x="6" y="141"/>
                  <a:pt x="8" y="139"/>
                  <a:pt x="10" y="139"/>
                </a:cubicBezTo>
                <a:cubicBezTo>
                  <a:pt x="90" y="139"/>
                  <a:pt x="90" y="139"/>
                  <a:pt x="90" y="139"/>
                </a:cubicBezTo>
                <a:cubicBezTo>
                  <a:pt x="93" y="133"/>
                  <a:pt x="94" y="127"/>
                  <a:pt x="94" y="120"/>
                </a:cubicBezTo>
                <a:cubicBezTo>
                  <a:pt x="94" y="114"/>
                  <a:pt x="93" y="109"/>
                  <a:pt x="91" y="104"/>
                </a:cubicBezTo>
                <a:cubicBezTo>
                  <a:pt x="89" y="100"/>
                  <a:pt x="87" y="96"/>
                  <a:pt x="84" y="92"/>
                </a:cubicBezTo>
                <a:cubicBezTo>
                  <a:pt x="81" y="94"/>
                  <a:pt x="78" y="94"/>
                  <a:pt x="75" y="94"/>
                </a:cubicBezTo>
                <a:cubicBezTo>
                  <a:pt x="73" y="94"/>
                  <a:pt x="71" y="94"/>
                  <a:pt x="69" y="94"/>
                </a:cubicBezTo>
                <a:cubicBezTo>
                  <a:pt x="59" y="111"/>
                  <a:pt x="59" y="111"/>
                  <a:pt x="59" y="111"/>
                </a:cubicBezTo>
                <a:cubicBezTo>
                  <a:pt x="58" y="113"/>
                  <a:pt x="55" y="114"/>
                  <a:pt x="53" y="113"/>
                </a:cubicBezTo>
                <a:cubicBezTo>
                  <a:pt x="50" y="111"/>
                  <a:pt x="50" y="111"/>
                  <a:pt x="50" y="111"/>
                </a:cubicBezTo>
                <a:cubicBezTo>
                  <a:pt x="46" y="117"/>
                  <a:pt x="46" y="117"/>
                  <a:pt x="46" y="117"/>
                </a:cubicBezTo>
                <a:cubicBezTo>
                  <a:pt x="45" y="119"/>
                  <a:pt x="42" y="119"/>
                  <a:pt x="40" y="118"/>
                </a:cubicBezTo>
                <a:cubicBezTo>
                  <a:pt x="24" y="109"/>
                  <a:pt x="24" y="109"/>
                  <a:pt x="24" y="109"/>
                </a:cubicBezTo>
                <a:cubicBezTo>
                  <a:pt x="22" y="108"/>
                  <a:pt x="21" y="105"/>
                  <a:pt x="22" y="103"/>
                </a:cubicBezTo>
                <a:cubicBezTo>
                  <a:pt x="26" y="97"/>
                  <a:pt x="26" y="97"/>
                  <a:pt x="26" y="97"/>
                </a:cubicBezTo>
                <a:cubicBezTo>
                  <a:pt x="22" y="95"/>
                  <a:pt x="22" y="95"/>
                  <a:pt x="22" y="95"/>
                </a:cubicBezTo>
                <a:cubicBezTo>
                  <a:pt x="20" y="94"/>
                  <a:pt x="20" y="91"/>
                  <a:pt x="21" y="89"/>
                </a:cubicBezTo>
                <a:cubicBezTo>
                  <a:pt x="57" y="26"/>
                  <a:pt x="57" y="26"/>
                  <a:pt x="57" y="26"/>
                </a:cubicBezTo>
                <a:cubicBezTo>
                  <a:pt x="58" y="24"/>
                  <a:pt x="61" y="23"/>
                  <a:pt x="63" y="24"/>
                </a:cubicBezTo>
                <a:cubicBezTo>
                  <a:pt x="63" y="24"/>
                  <a:pt x="63" y="24"/>
                  <a:pt x="63" y="24"/>
                </a:cubicBezTo>
                <a:cubicBezTo>
                  <a:pt x="67" y="26"/>
                  <a:pt x="67" y="26"/>
                  <a:pt x="67" y="26"/>
                </a:cubicBezTo>
                <a:cubicBezTo>
                  <a:pt x="73" y="16"/>
                  <a:pt x="73" y="16"/>
                  <a:pt x="73" y="16"/>
                </a:cubicBezTo>
                <a:cubicBezTo>
                  <a:pt x="69" y="14"/>
                  <a:pt x="69" y="14"/>
                  <a:pt x="69" y="14"/>
                </a:cubicBezTo>
                <a:cubicBezTo>
                  <a:pt x="66" y="12"/>
                  <a:pt x="65" y="8"/>
                  <a:pt x="66" y="5"/>
                </a:cubicBezTo>
                <a:cubicBezTo>
                  <a:pt x="68" y="1"/>
                  <a:pt x="72" y="0"/>
                  <a:pt x="76" y="2"/>
                </a:cubicBezTo>
                <a:cubicBezTo>
                  <a:pt x="86" y="8"/>
                  <a:pt x="96" y="14"/>
                  <a:pt x="107" y="20"/>
                </a:cubicBezTo>
                <a:cubicBezTo>
                  <a:pt x="110" y="22"/>
                  <a:pt x="111" y="26"/>
                  <a:pt x="109" y="29"/>
                </a:cubicBezTo>
                <a:cubicBezTo>
                  <a:pt x="107" y="33"/>
                  <a:pt x="103" y="34"/>
                  <a:pt x="100" y="32"/>
                </a:cubicBezTo>
                <a:cubicBezTo>
                  <a:pt x="96" y="30"/>
                  <a:pt x="96" y="30"/>
                  <a:pt x="96" y="30"/>
                </a:cubicBezTo>
                <a:cubicBezTo>
                  <a:pt x="90" y="40"/>
                  <a:pt x="90" y="40"/>
                  <a:pt x="90" y="40"/>
                </a:cubicBezTo>
                <a:cubicBezTo>
                  <a:pt x="94" y="42"/>
                  <a:pt x="94" y="42"/>
                  <a:pt x="94" y="42"/>
                </a:cubicBezTo>
                <a:cubicBezTo>
                  <a:pt x="96" y="43"/>
                  <a:pt x="97" y="46"/>
                  <a:pt x="96" y="48"/>
                </a:cubicBezTo>
                <a:cubicBezTo>
                  <a:pt x="87" y="63"/>
                  <a:pt x="87" y="63"/>
                  <a:pt x="87" y="63"/>
                </a:cubicBezTo>
                <a:cubicBezTo>
                  <a:pt x="91" y="66"/>
                  <a:pt x="93" y="71"/>
                  <a:pt x="93" y="76"/>
                </a:cubicBezTo>
                <a:cubicBezTo>
                  <a:pt x="93" y="78"/>
                  <a:pt x="93" y="80"/>
                  <a:pt x="92" y="81"/>
                </a:cubicBezTo>
                <a:close/>
                <a:moveTo>
                  <a:pt x="89" y="26"/>
                </a:moveTo>
                <a:cubicBezTo>
                  <a:pt x="89" y="26"/>
                  <a:pt x="89" y="26"/>
                  <a:pt x="89" y="26"/>
                </a:cubicBezTo>
                <a:cubicBezTo>
                  <a:pt x="86" y="24"/>
                  <a:pt x="83" y="22"/>
                  <a:pt x="80" y="20"/>
                </a:cubicBezTo>
                <a:cubicBezTo>
                  <a:pt x="74" y="30"/>
                  <a:pt x="74" y="30"/>
                  <a:pt x="74" y="30"/>
                </a:cubicBezTo>
                <a:cubicBezTo>
                  <a:pt x="83" y="36"/>
                  <a:pt x="83" y="36"/>
                  <a:pt x="83" y="36"/>
                </a:cubicBezTo>
                <a:cubicBezTo>
                  <a:pt x="89" y="26"/>
                  <a:pt x="89" y="26"/>
                  <a:pt x="89" y="26"/>
                </a:cubicBezTo>
                <a:close/>
                <a:moveTo>
                  <a:pt x="80" y="59"/>
                </a:moveTo>
                <a:cubicBezTo>
                  <a:pt x="80" y="59"/>
                  <a:pt x="80" y="59"/>
                  <a:pt x="80" y="59"/>
                </a:cubicBezTo>
                <a:cubicBezTo>
                  <a:pt x="87" y="47"/>
                  <a:pt x="87" y="47"/>
                  <a:pt x="87" y="47"/>
                </a:cubicBezTo>
                <a:cubicBezTo>
                  <a:pt x="78" y="43"/>
                  <a:pt x="70" y="38"/>
                  <a:pt x="62" y="33"/>
                </a:cubicBezTo>
                <a:cubicBezTo>
                  <a:pt x="30" y="90"/>
                  <a:pt x="30" y="90"/>
                  <a:pt x="30" y="90"/>
                </a:cubicBezTo>
                <a:cubicBezTo>
                  <a:pt x="38" y="94"/>
                  <a:pt x="46" y="99"/>
                  <a:pt x="54" y="104"/>
                </a:cubicBezTo>
                <a:cubicBezTo>
                  <a:pt x="62" y="90"/>
                  <a:pt x="62" y="90"/>
                  <a:pt x="62" y="90"/>
                </a:cubicBezTo>
                <a:cubicBezTo>
                  <a:pt x="58" y="86"/>
                  <a:pt x="56" y="81"/>
                  <a:pt x="56" y="76"/>
                </a:cubicBezTo>
                <a:cubicBezTo>
                  <a:pt x="56" y="71"/>
                  <a:pt x="58" y="66"/>
                  <a:pt x="62" y="63"/>
                </a:cubicBezTo>
                <a:cubicBezTo>
                  <a:pt x="62" y="63"/>
                  <a:pt x="62" y="63"/>
                  <a:pt x="62" y="63"/>
                </a:cubicBezTo>
                <a:cubicBezTo>
                  <a:pt x="67" y="58"/>
                  <a:pt x="73" y="57"/>
                  <a:pt x="80" y="59"/>
                </a:cubicBezTo>
                <a:close/>
                <a:moveTo>
                  <a:pt x="82" y="69"/>
                </a:moveTo>
                <a:cubicBezTo>
                  <a:pt x="82" y="69"/>
                  <a:pt x="82" y="69"/>
                  <a:pt x="82" y="69"/>
                </a:cubicBezTo>
                <a:cubicBezTo>
                  <a:pt x="78" y="65"/>
                  <a:pt x="71" y="65"/>
                  <a:pt x="67" y="69"/>
                </a:cubicBezTo>
                <a:cubicBezTo>
                  <a:pt x="67" y="69"/>
                  <a:pt x="67" y="69"/>
                  <a:pt x="67" y="69"/>
                </a:cubicBezTo>
                <a:cubicBezTo>
                  <a:pt x="67" y="69"/>
                  <a:pt x="67" y="69"/>
                  <a:pt x="67" y="69"/>
                </a:cubicBezTo>
                <a:cubicBezTo>
                  <a:pt x="65" y="71"/>
                  <a:pt x="64" y="73"/>
                  <a:pt x="64" y="76"/>
                </a:cubicBezTo>
                <a:cubicBezTo>
                  <a:pt x="64" y="82"/>
                  <a:pt x="69" y="86"/>
                  <a:pt x="75" y="86"/>
                </a:cubicBezTo>
                <a:cubicBezTo>
                  <a:pt x="77" y="86"/>
                  <a:pt x="80" y="85"/>
                  <a:pt x="82" y="83"/>
                </a:cubicBezTo>
                <a:cubicBezTo>
                  <a:pt x="82" y="83"/>
                  <a:pt x="82" y="83"/>
                  <a:pt x="82" y="83"/>
                </a:cubicBezTo>
                <a:cubicBezTo>
                  <a:pt x="84" y="81"/>
                  <a:pt x="85" y="79"/>
                  <a:pt x="85" y="76"/>
                </a:cubicBezTo>
                <a:cubicBezTo>
                  <a:pt x="85" y="73"/>
                  <a:pt x="84" y="71"/>
                  <a:pt x="82" y="69"/>
                </a:cubicBezTo>
                <a:cubicBezTo>
                  <a:pt x="82" y="69"/>
                  <a:pt x="82" y="69"/>
                  <a:pt x="82" y="69"/>
                </a:cubicBezTo>
                <a:close/>
                <a:moveTo>
                  <a:pt x="33" y="101"/>
                </a:moveTo>
                <a:cubicBezTo>
                  <a:pt x="33" y="101"/>
                  <a:pt x="33" y="101"/>
                  <a:pt x="33" y="101"/>
                </a:cubicBezTo>
                <a:cubicBezTo>
                  <a:pt x="31" y="104"/>
                  <a:pt x="31" y="104"/>
                  <a:pt x="31" y="104"/>
                </a:cubicBezTo>
                <a:cubicBezTo>
                  <a:pt x="41" y="109"/>
                  <a:pt x="41" y="109"/>
                  <a:pt x="41" y="109"/>
                </a:cubicBezTo>
                <a:cubicBezTo>
                  <a:pt x="42" y="106"/>
                  <a:pt x="42" y="106"/>
                  <a:pt x="42" y="106"/>
                </a:cubicBezTo>
                <a:cubicBezTo>
                  <a:pt x="33" y="101"/>
                  <a:pt x="33" y="101"/>
                  <a:pt x="33" y="101"/>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lumMod val="85000"/>
                  <a:lumOff val="15000"/>
                </a:schemeClr>
              </a:solidFill>
            </a:endParaRPr>
          </a:p>
        </p:txBody>
      </p:sp>
      <p:sp>
        <p:nvSpPr>
          <p:cNvPr id="89" name="Freeform 12"/>
          <p:cNvSpPr>
            <a:spLocks noEditPoints="1"/>
          </p:cNvSpPr>
          <p:nvPr/>
        </p:nvSpPr>
        <p:spPr bwMode="auto">
          <a:xfrm>
            <a:off x="3973565" y="3363044"/>
            <a:ext cx="140692" cy="202184"/>
          </a:xfrm>
          <a:custGeom>
            <a:avLst/>
            <a:gdLst>
              <a:gd name="T0" fmla="*/ 3 w 121"/>
              <a:gd name="T1" fmla="*/ 119 h 174"/>
              <a:gd name="T2" fmla="*/ 23 w 121"/>
              <a:gd name="T3" fmla="*/ 115 h 174"/>
              <a:gd name="T4" fmla="*/ 38 w 121"/>
              <a:gd name="T5" fmla="*/ 74 h 174"/>
              <a:gd name="T6" fmla="*/ 38 w 121"/>
              <a:gd name="T7" fmla="*/ 74 h 174"/>
              <a:gd name="T8" fmla="*/ 38 w 121"/>
              <a:gd name="T9" fmla="*/ 29 h 174"/>
              <a:gd name="T10" fmla="*/ 54 w 121"/>
              <a:gd name="T11" fmla="*/ 21 h 174"/>
              <a:gd name="T12" fmla="*/ 60 w 121"/>
              <a:gd name="T13" fmla="*/ 0 h 174"/>
              <a:gd name="T14" fmla="*/ 67 w 121"/>
              <a:gd name="T15" fmla="*/ 21 h 174"/>
              <a:gd name="T16" fmla="*/ 92 w 121"/>
              <a:gd name="T17" fmla="*/ 51 h 174"/>
              <a:gd name="T18" fmla="*/ 82 w 121"/>
              <a:gd name="T19" fmla="*/ 74 h 174"/>
              <a:gd name="T20" fmla="*/ 98 w 121"/>
              <a:gd name="T21" fmla="*/ 115 h 174"/>
              <a:gd name="T22" fmla="*/ 117 w 121"/>
              <a:gd name="T23" fmla="*/ 119 h 174"/>
              <a:gd name="T24" fmla="*/ 102 w 121"/>
              <a:gd name="T25" fmla="*/ 124 h 174"/>
              <a:gd name="T26" fmla="*/ 116 w 121"/>
              <a:gd name="T27" fmla="*/ 159 h 174"/>
              <a:gd name="T28" fmla="*/ 120 w 121"/>
              <a:gd name="T29" fmla="*/ 168 h 174"/>
              <a:gd name="T30" fmla="*/ 113 w 121"/>
              <a:gd name="T31" fmla="*/ 171 h 174"/>
              <a:gd name="T32" fmla="*/ 108 w 121"/>
              <a:gd name="T33" fmla="*/ 162 h 174"/>
              <a:gd name="T34" fmla="*/ 87 w 121"/>
              <a:gd name="T35" fmla="*/ 124 h 174"/>
              <a:gd name="T36" fmla="*/ 67 w 121"/>
              <a:gd name="T37" fmla="*/ 129 h 174"/>
              <a:gd name="T38" fmla="*/ 54 w 121"/>
              <a:gd name="T39" fmla="*/ 129 h 174"/>
              <a:gd name="T40" fmla="*/ 34 w 121"/>
              <a:gd name="T41" fmla="*/ 124 h 174"/>
              <a:gd name="T42" fmla="*/ 13 w 121"/>
              <a:gd name="T43" fmla="*/ 162 h 174"/>
              <a:gd name="T44" fmla="*/ 8 w 121"/>
              <a:gd name="T45" fmla="*/ 171 h 174"/>
              <a:gd name="T46" fmla="*/ 1 w 121"/>
              <a:gd name="T47" fmla="*/ 168 h 174"/>
              <a:gd name="T48" fmla="*/ 5 w 121"/>
              <a:gd name="T49" fmla="*/ 159 h 174"/>
              <a:gd name="T50" fmla="*/ 19 w 121"/>
              <a:gd name="T51" fmla="*/ 124 h 174"/>
              <a:gd name="T52" fmla="*/ 54 w 121"/>
              <a:gd name="T53" fmla="*/ 115 h 174"/>
              <a:gd name="T54" fmla="*/ 54 w 121"/>
              <a:gd name="T55" fmla="*/ 110 h 174"/>
              <a:gd name="T56" fmla="*/ 67 w 121"/>
              <a:gd name="T57" fmla="*/ 110 h 174"/>
              <a:gd name="T58" fmla="*/ 83 w 121"/>
              <a:gd name="T59" fmla="*/ 115 h 174"/>
              <a:gd name="T60" fmla="*/ 54 w 121"/>
              <a:gd name="T61" fmla="*/ 82 h 174"/>
              <a:gd name="T62" fmla="*/ 54 w 121"/>
              <a:gd name="T63" fmla="*/ 115 h 174"/>
              <a:gd name="T64" fmla="*/ 73 w 121"/>
              <a:gd name="T65" fmla="*/ 39 h 174"/>
              <a:gd name="T66" fmla="*/ 48 w 121"/>
              <a:gd name="T67" fmla="*/ 39 h 174"/>
              <a:gd name="T68" fmla="*/ 48 w 121"/>
              <a:gd name="T69" fmla="*/ 64 h 174"/>
              <a:gd name="T70" fmla="*/ 68 w 121"/>
              <a:gd name="T71" fmla="*/ 68 h 174"/>
              <a:gd name="T72" fmla="*/ 73 w 121"/>
              <a:gd name="T73" fmla="*/ 64 h 174"/>
              <a:gd name="T74" fmla="*/ 73 w 121"/>
              <a:gd name="T75" fmla="*/ 3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1" h="174">
                <a:moveTo>
                  <a:pt x="8" y="124"/>
                </a:moveTo>
                <a:cubicBezTo>
                  <a:pt x="5" y="124"/>
                  <a:pt x="3" y="122"/>
                  <a:pt x="3" y="119"/>
                </a:cubicBezTo>
                <a:cubicBezTo>
                  <a:pt x="3" y="117"/>
                  <a:pt x="5" y="115"/>
                  <a:pt x="8" y="115"/>
                </a:cubicBezTo>
                <a:cubicBezTo>
                  <a:pt x="23" y="115"/>
                  <a:pt x="23" y="115"/>
                  <a:pt x="23" y="115"/>
                </a:cubicBezTo>
                <a:cubicBezTo>
                  <a:pt x="42" y="77"/>
                  <a:pt x="42" y="77"/>
                  <a:pt x="42" y="77"/>
                </a:cubicBezTo>
                <a:cubicBezTo>
                  <a:pt x="41" y="76"/>
                  <a:pt x="40" y="75"/>
                  <a:pt x="38" y="74"/>
                </a:cubicBezTo>
                <a:cubicBezTo>
                  <a:pt x="38" y="74"/>
                  <a:pt x="38" y="74"/>
                  <a:pt x="38" y="74"/>
                </a:cubicBezTo>
                <a:cubicBezTo>
                  <a:pt x="38" y="74"/>
                  <a:pt x="38" y="74"/>
                  <a:pt x="38" y="74"/>
                </a:cubicBezTo>
                <a:cubicBezTo>
                  <a:pt x="33" y="68"/>
                  <a:pt x="29" y="60"/>
                  <a:pt x="29" y="51"/>
                </a:cubicBezTo>
                <a:cubicBezTo>
                  <a:pt x="29" y="43"/>
                  <a:pt x="33" y="35"/>
                  <a:pt x="38" y="29"/>
                </a:cubicBezTo>
                <a:cubicBezTo>
                  <a:pt x="39" y="29"/>
                  <a:pt x="39" y="29"/>
                  <a:pt x="39" y="29"/>
                </a:cubicBezTo>
                <a:cubicBezTo>
                  <a:pt x="43" y="25"/>
                  <a:pt x="48" y="22"/>
                  <a:pt x="54" y="21"/>
                </a:cubicBezTo>
                <a:cubicBezTo>
                  <a:pt x="54" y="7"/>
                  <a:pt x="54" y="7"/>
                  <a:pt x="54" y="7"/>
                </a:cubicBezTo>
                <a:cubicBezTo>
                  <a:pt x="54" y="3"/>
                  <a:pt x="57" y="0"/>
                  <a:pt x="60" y="0"/>
                </a:cubicBezTo>
                <a:cubicBezTo>
                  <a:pt x="64" y="0"/>
                  <a:pt x="67" y="3"/>
                  <a:pt x="67" y="7"/>
                </a:cubicBezTo>
                <a:cubicBezTo>
                  <a:pt x="67" y="21"/>
                  <a:pt x="67" y="21"/>
                  <a:pt x="67" y="21"/>
                </a:cubicBezTo>
                <a:cubicBezTo>
                  <a:pt x="73" y="22"/>
                  <a:pt x="78" y="25"/>
                  <a:pt x="82" y="29"/>
                </a:cubicBezTo>
                <a:cubicBezTo>
                  <a:pt x="88" y="35"/>
                  <a:pt x="92" y="43"/>
                  <a:pt x="92" y="51"/>
                </a:cubicBezTo>
                <a:cubicBezTo>
                  <a:pt x="92" y="60"/>
                  <a:pt x="88" y="68"/>
                  <a:pt x="82" y="74"/>
                </a:cubicBezTo>
                <a:cubicBezTo>
                  <a:pt x="82" y="74"/>
                  <a:pt x="82" y="74"/>
                  <a:pt x="82" y="74"/>
                </a:cubicBezTo>
                <a:cubicBezTo>
                  <a:pt x="81" y="75"/>
                  <a:pt x="80" y="76"/>
                  <a:pt x="79" y="77"/>
                </a:cubicBezTo>
                <a:cubicBezTo>
                  <a:pt x="98" y="115"/>
                  <a:pt x="98" y="115"/>
                  <a:pt x="98" y="115"/>
                </a:cubicBezTo>
                <a:cubicBezTo>
                  <a:pt x="113" y="115"/>
                  <a:pt x="113" y="115"/>
                  <a:pt x="113" y="115"/>
                </a:cubicBezTo>
                <a:cubicBezTo>
                  <a:pt x="116" y="115"/>
                  <a:pt x="117" y="117"/>
                  <a:pt x="117" y="119"/>
                </a:cubicBezTo>
                <a:cubicBezTo>
                  <a:pt x="117" y="122"/>
                  <a:pt x="116" y="124"/>
                  <a:pt x="113" y="124"/>
                </a:cubicBezTo>
                <a:cubicBezTo>
                  <a:pt x="102" y="124"/>
                  <a:pt x="102" y="124"/>
                  <a:pt x="102" y="124"/>
                </a:cubicBezTo>
                <a:cubicBezTo>
                  <a:pt x="116" y="153"/>
                  <a:pt x="116" y="153"/>
                  <a:pt x="116" y="153"/>
                </a:cubicBezTo>
                <a:cubicBezTo>
                  <a:pt x="117" y="155"/>
                  <a:pt x="117" y="157"/>
                  <a:pt x="116" y="159"/>
                </a:cubicBezTo>
                <a:cubicBezTo>
                  <a:pt x="117" y="162"/>
                  <a:pt x="117" y="162"/>
                  <a:pt x="117" y="162"/>
                </a:cubicBezTo>
                <a:cubicBezTo>
                  <a:pt x="120" y="168"/>
                  <a:pt x="120" y="168"/>
                  <a:pt x="120" y="168"/>
                </a:cubicBezTo>
                <a:cubicBezTo>
                  <a:pt x="121" y="170"/>
                  <a:pt x="120" y="172"/>
                  <a:pt x="118" y="173"/>
                </a:cubicBezTo>
                <a:cubicBezTo>
                  <a:pt x="116" y="174"/>
                  <a:pt x="114" y="173"/>
                  <a:pt x="113" y="171"/>
                </a:cubicBezTo>
                <a:cubicBezTo>
                  <a:pt x="110" y="165"/>
                  <a:pt x="110" y="165"/>
                  <a:pt x="110" y="165"/>
                </a:cubicBezTo>
                <a:cubicBezTo>
                  <a:pt x="108" y="162"/>
                  <a:pt x="108" y="162"/>
                  <a:pt x="108" y="162"/>
                </a:cubicBezTo>
                <a:cubicBezTo>
                  <a:pt x="106" y="162"/>
                  <a:pt x="104" y="160"/>
                  <a:pt x="103" y="158"/>
                </a:cubicBezTo>
                <a:cubicBezTo>
                  <a:pt x="87" y="124"/>
                  <a:pt x="87" y="124"/>
                  <a:pt x="87" y="124"/>
                </a:cubicBezTo>
                <a:cubicBezTo>
                  <a:pt x="67" y="124"/>
                  <a:pt x="67" y="124"/>
                  <a:pt x="67" y="124"/>
                </a:cubicBezTo>
                <a:cubicBezTo>
                  <a:pt x="67" y="129"/>
                  <a:pt x="67" y="129"/>
                  <a:pt x="67" y="129"/>
                </a:cubicBezTo>
                <a:cubicBezTo>
                  <a:pt x="67" y="132"/>
                  <a:pt x="64" y="136"/>
                  <a:pt x="60" y="136"/>
                </a:cubicBezTo>
                <a:cubicBezTo>
                  <a:pt x="57" y="136"/>
                  <a:pt x="54" y="132"/>
                  <a:pt x="54" y="129"/>
                </a:cubicBezTo>
                <a:cubicBezTo>
                  <a:pt x="54" y="124"/>
                  <a:pt x="54" y="124"/>
                  <a:pt x="54" y="124"/>
                </a:cubicBezTo>
                <a:cubicBezTo>
                  <a:pt x="34" y="124"/>
                  <a:pt x="34" y="124"/>
                  <a:pt x="34" y="124"/>
                </a:cubicBezTo>
                <a:cubicBezTo>
                  <a:pt x="17" y="158"/>
                  <a:pt x="17" y="158"/>
                  <a:pt x="17" y="158"/>
                </a:cubicBezTo>
                <a:cubicBezTo>
                  <a:pt x="16" y="160"/>
                  <a:pt x="15" y="162"/>
                  <a:pt x="13" y="162"/>
                </a:cubicBezTo>
                <a:cubicBezTo>
                  <a:pt x="11" y="165"/>
                  <a:pt x="11" y="165"/>
                  <a:pt x="11" y="165"/>
                </a:cubicBezTo>
                <a:cubicBezTo>
                  <a:pt x="8" y="171"/>
                  <a:pt x="8" y="171"/>
                  <a:pt x="8" y="171"/>
                </a:cubicBezTo>
                <a:cubicBezTo>
                  <a:pt x="7" y="173"/>
                  <a:pt x="5" y="174"/>
                  <a:pt x="3" y="173"/>
                </a:cubicBezTo>
                <a:cubicBezTo>
                  <a:pt x="1" y="172"/>
                  <a:pt x="0" y="170"/>
                  <a:pt x="1" y="168"/>
                </a:cubicBezTo>
                <a:cubicBezTo>
                  <a:pt x="4" y="162"/>
                  <a:pt x="4" y="162"/>
                  <a:pt x="4" y="162"/>
                </a:cubicBezTo>
                <a:cubicBezTo>
                  <a:pt x="5" y="159"/>
                  <a:pt x="5" y="159"/>
                  <a:pt x="5" y="159"/>
                </a:cubicBezTo>
                <a:cubicBezTo>
                  <a:pt x="4" y="157"/>
                  <a:pt x="4" y="155"/>
                  <a:pt x="5" y="153"/>
                </a:cubicBezTo>
                <a:cubicBezTo>
                  <a:pt x="19" y="124"/>
                  <a:pt x="19" y="124"/>
                  <a:pt x="19" y="124"/>
                </a:cubicBezTo>
                <a:cubicBezTo>
                  <a:pt x="8" y="124"/>
                  <a:pt x="8" y="124"/>
                  <a:pt x="8" y="124"/>
                </a:cubicBezTo>
                <a:close/>
                <a:moveTo>
                  <a:pt x="54" y="115"/>
                </a:moveTo>
                <a:cubicBezTo>
                  <a:pt x="54" y="115"/>
                  <a:pt x="54" y="115"/>
                  <a:pt x="54" y="115"/>
                </a:cubicBezTo>
                <a:cubicBezTo>
                  <a:pt x="54" y="110"/>
                  <a:pt x="54" y="110"/>
                  <a:pt x="54" y="110"/>
                </a:cubicBezTo>
                <a:cubicBezTo>
                  <a:pt x="54" y="107"/>
                  <a:pt x="57" y="103"/>
                  <a:pt x="60" y="103"/>
                </a:cubicBezTo>
                <a:cubicBezTo>
                  <a:pt x="64" y="103"/>
                  <a:pt x="67" y="107"/>
                  <a:pt x="67" y="110"/>
                </a:cubicBezTo>
                <a:cubicBezTo>
                  <a:pt x="67" y="115"/>
                  <a:pt x="67" y="115"/>
                  <a:pt x="67" y="115"/>
                </a:cubicBezTo>
                <a:cubicBezTo>
                  <a:pt x="83" y="115"/>
                  <a:pt x="83" y="115"/>
                  <a:pt x="83" y="115"/>
                </a:cubicBezTo>
                <a:cubicBezTo>
                  <a:pt x="67" y="82"/>
                  <a:pt x="67" y="82"/>
                  <a:pt x="67" y="82"/>
                </a:cubicBezTo>
                <a:cubicBezTo>
                  <a:pt x="63" y="83"/>
                  <a:pt x="58" y="83"/>
                  <a:pt x="54" y="82"/>
                </a:cubicBezTo>
                <a:cubicBezTo>
                  <a:pt x="38" y="115"/>
                  <a:pt x="38" y="115"/>
                  <a:pt x="38" y="115"/>
                </a:cubicBezTo>
                <a:cubicBezTo>
                  <a:pt x="54" y="115"/>
                  <a:pt x="54" y="115"/>
                  <a:pt x="54" y="115"/>
                </a:cubicBezTo>
                <a:close/>
                <a:moveTo>
                  <a:pt x="73" y="39"/>
                </a:moveTo>
                <a:cubicBezTo>
                  <a:pt x="73" y="39"/>
                  <a:pt x="73" y="39"/>
                  <a:pt x="73" y="39"/>
                </a:cubicBezTo>
                <a:cubicBezTo>
                  <a:pt x="66" y="32"/>
                  <a:pt x="55" y="32"/>
                  <a:pt x="48" y="39"/>
                </a:cubicBezTo>
                <a:cubicBezTo>
                  <a:pt x="48" y="39"/>
                  <a:pt x="48" y="39"/>
                  <a:pt x="48" y="39"/>
                </a:cubicBezTo>
                <a:cubicBezTo>
                  <a:pt x="45" y="42"/>
                  <a:pt x="43" y="47"/>
                  <a:pt x="43" y="51"/>
                </a:cubicBezTo>
                <a:cubicBezTo>
                  <a:pt x="43" y="56"/>
                  <a:pt x="45" y="61"/>
                  <a:pt x="48" y="64"/>
                </a:cubicBezTo>
                <a:cubicBezTo>
                  <a:pt x="53" y="69"/>
                  <a:pt x="61" y="71"/>
                  <a:pt x="67" y="68"/>
                </a:cubicBezTo>
                <a:cubicBezTo>
                  <a:pt x="68" y="68"/>
                  <a:pt x="68" y="68"/>
                  <a:pt x="68" y="68"/>
                </a:cubicBezTo>
                <a:cubicBezTo>
                  <a:pt x="69" y="67"/>
                  <a:pt x="71" y="66"/>
                  <a:pt x="73" y="64"/>
                </a:cubicBezTo>
                <a:cubicBezTo>
                  <a:pt x="73" y="64"/>
                  <a:pt x="73" y="64"/>
                  <a:pt x="73" y="64"/>
                </a:cubicBezTo>
                <a:cubicBezTo>
                  <a:pt x="76" y="61"/>
                  <a:pt x="78" y="56"/>
                  <a:pt x="78" y="51"/>
                </a:cubicBezTo>
                <a:cubicBezTo>
                  <a:pt x="78" y="47"/>
                  <a:pt x="76" y="42"/>
                  <a:pt x="73" y="39"/>
                </a:cubicBezTo>
                <a:cubicBezTo>
                  <a:pt x="73" y="39"/>
                  <a:pt x="73" y="39"/>
                  <a:pt x="73" y="3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lumMod val="85000"/>
                  <a:lumOff val="15000"/>
                </a:schemeClr>
              </a:solidFill>
            </a:endParaRPr>
          </a:p>
        </p:txBody>
      </p:sp>
      <p:sp>
        <p:nvSpPr>
          <p:cNvPr id="90" name="Freeform 13"/>
          <p:cNvSpPr>
            <a:spLocks noEditPoints="1"/>
          </p:cNvSpPr>
          <p:nvPr/>
        </p:nvSpPr>
        <p:spPr bwMode="auto">
          <a:xfrm>
            <a:off x="3933033" y="797465"/>
            <a:ext cx="229234" cy="190370"/>
          </a:xfrm>
          <a:custGeom>
            <a:avLst/>
            <a:gdLst>
              <a:gd name="T0" fmla="*/ 111 w 197"/>
              <a:gd name="T1" fmla="*/ 11 h 164"/>
              <a:gd name="T2" fmla="*/ 0 w 197"/>
              <a:gd name="T3" fmla="*/ 15 h 164"/>
              <a:gd name="T4" fmla="*/ 105 w 197"/>
              <a:gd name="T5" fmla="*/ 164 h 164"/>
              <a:gd name="T6" fmla="*/ 136 w 197"/>
              <a:gd name="T7" fmla="*/ 159 h 164"/>
              <a:gd name="T8" fmla="*/ 196 w 197"/>
              <a:gd name="T9" fmla="*/ 142 h 164"/>
              <a:gd name="T10" fmla="*/ 52 w 197"/>
              <a:gd name="T11" fmla="*/ 150 h 164"/>
              <a:gd name="T12" fmla="*/ 52 w 197"/>
              <a:gd name="T13" fmla="*/ 22 h 164"/>
              <a:gd name="T14" fmla="*/ 99 w 197"/>
              <a:gd name="T15" fmla="*/ 150 h 164"/>
              <a:gd name="T16" fmla="*/ 99 w 197"/>
              <a:gd name="T17" fmla="*/ 22 h 164"/>
              <a:gd name="T18" fmla="*/ 147 w 197"/>
              <a:gd name="T19" fmla="*/ 149 h 164"/>
              <a:gd name="T20" fmla="*/ 181 w 197"/>
              <a:gd name="T21" fmla="*/ 139 h 164"/>
              <a:gd name="T22" fmla="*/ 23 w 197"/>
              <a:gd name="T23" fmla="*/ 133 h 164"/>
              <a:gd name="T24" fmla="*/ 42 w 197"/>
              <a:gd name="T25" fmla="*/ 134 h 164"/>
              <a:gd name="T26" fmla="*/ 43 w 197"/>
              <a:gd name="T27" fmla="*/ 114 h 164"/>
              <a:gd name="T28" fmla="*/ 23 w 197"/>
              <a:gd name="T29" fmla="*/ 114 h 164"/>
              <a:gd name="T30" fmla="*/ 29 w 197"/>
              <a:gd name="T31" fmla="*/ 120 h 164"/>
              <a:gd name="T32" fmla="*/ 37 w 197"/>
              <a:gd name="T33" fmla="*/ 120 h 164"/>
              <a:gd name="T34" fmla="*/ 37 w 197"/>
              <a:gd name="T35" fmla="*/ 128 h 164"/>
              <a:gd name="T36" fmla="*/ 29 w 197"/>
              <a:gd name="T37" fmla="*/ 127 h 164"/>
              <a:gd name="T38" fmla="*/ 32 w 197"/>
              <a:gd name="T39" fmla="*/ 91 h 164"/>
              <a:gd name="T40" fmla="*/ 36 w 197"/>
              <a:gd name="T41" fmla="*/ 38 h 164"/>
              <a:gd name="T42" fmla="*/ 28 w 197"/>
              <a:gd name="T43" fmla="*/ 87 h 164"/>
              <a:gd name="T44" fmla="*/ 134 w 197"/>
              <a:gd name="T45" fmla="*/ 31 h 164"/>
              <a:gd name="T46" fmla="*/ 149 w 197"/>
              <a:gd name="T47" fmla="*/ 86 h 164"/>
              <a:gd name="T48" fmla="*/ 134 w 197"/>
              <a:gd name="T49" fmla="*/ 31 h 164"/>
              <a:gd name="T50" fmla="*/ 69 w 197"/>
              <a:gd name="T51" fmla="*/ 133 h 164"/>
              <a:gd name="T52" fmla="*/ 88 w 197"/>
              <a:gd name="T53" fmla="*/ 133 h 164"/>
              <a:gd name="T54" fmla="*/ 79 w 197"/>
              <a:gd name="T55" fmla="*/ 110 h 164"/>
              <a:gd name="T56" fmla="*/ 65 w 197"/>
              <a:gd name="T57" fmla="*/ 124 h 164"/>
              <a:gd name="T58" fmla="*/ 75 w 197"/>
              <a:gd name="T59" fmla="*/ 120 h 164"/>
              <a:gd name="T60" fmla="*/ 82 w 197"/>
              <a:gd name="T61" fmla="*/ 120 h 164"/>
              <a:gd name="T62" fmla="*/ 82 w 197"/>
              <a:gd name="T63" fmla="*/ 128 h 164"/>
              <a:gd name="T64" fmla="*/ 74 w 197"/>
              <a:gd name="T65" fmla="*/ 127 h 164"/>
              <a:gd name="T66" fmla="*/ 81 w 197"/>
              <a:gd name="T67" fmla="*/ 91 h 164"/>
              <a:gd name="T68" fmla="*/ 85 w 197"/>
              <a:gd name="T69" fmla="*/ 38 h 164"/>
              <a:gd name="T70" fmla="*/ 77 w 197"/>
              <a:gd name="T71" fmla="*/ 87 h 164"/>
              <a:gd name="T72" fmla="*/ 148 w 197"/>
              <a:gd name="T73" fmla="*/ 109 h 164"/>
              <a:gd name="T74" fmla="*/ 148 w 197"/>
              <a:gd name="T75" fmla="*/ 128 h 164"/>
              <a:gd name="T76" fmla="*/ 167 w 197"/>
              <a:gd name="T77" fmla="*/ 128 h 164"/>
              <a:gd name="T78" fmla="*/ 168 w 197"/>
              <a:gd name="T79" fmla="*/ 109 h 164"/>
              <a:gd name="T80" fmla="*/ 158 w 197"/>
              <a:gd name="T81" fmla="*/ 105 h 164"/>
              <a:gd name="T82" fmla="*/ 154 w 197"/>
              <a:gd name="T83" fmla="*/ 114 h 164"/>
              <a:gd name="T84" fmla="*/ 163 w 197"/>
              <a:gd name="T85" fmla="*/ 118 h 164"/>
              <a:gd name="T86" fmla="*/ 154 w 197"/>
              <a:gd name="T87" fmla="*/ 122 h 164"/>
              <a:gd name="T88" fmla="*/ 154 w 197"/>
              <a:gd name="T89" fmla="*/ 11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7" h="164">
                <a:moveTo>
                  <a:pt x="159" y="6"/>
                </a:moveTo>
                <a:cubicBezTo>
                  <a:pt x="158" y="2"/>
                  <a:pt x="155" y="0"/>
                  <a:pt x="151" y="1"/>
                </a:cubicBezTo>
                <a:cubicBezTo>
                  <a:pt x="111" y="11"/>
                  <a:pt x="111" y="11"/>
                  <a:pt x="111" y="11"/>
                </a:cubicBezTo>
                <a:cubicBezTo>
                  <a:pt x="110" y="10"/>
                  <a:pt x="108" y="8"/>
                  <a:pt x="105" y="8"/>
                </a:cubicBezTo>
                <a:cubicBezTo>
                  <a:pt x="7" y="8"/>
                  <a:pt x="7" y="8"/>
                  <a:pt x="7" y="8"/>
                </a:cubicBezTo>
                <a:cubicBezTo>
                  <a:pt x="3" y="8"/>
                  <a:pt x="0" y="11"/>
                  <a:pt x="0" y="15"/>
                </a:cubicBezTo>
                <a:cubicBezTo>
                  <a:pt x="0" y="157"/>
                  <a:pt x="0" y="157"/>
                  <a:pt x="0" y="157"/>
                </a:cubicBezTo>
                <a:cubicBezTo>
                  <a:pt x="0" y="161"/>
                  <a:pt x="3" y="164"/>
                  <a:pt x="7" y="164"/>
                </a:cubicBezTo>
                <a:cubicBezTo>
                  <a:pt x="105" y="164"/>
                  <a:pt x="105" y="164"/>
                  <a:pt x="105" y="164"/>
                </a:cubicBezTo>
                <a:cubicBezTo>
                  <a:pt x="109" y="164"/>
                  <a:pt x="112" y="161"/>
                  <a:pt x="112" y="157"/>
                </a:cubicBezTo>
                <a:cubicBezTo>
                  <a:pt x="112" y="71"/>
                  <a:pt x="112" y="71"/>
                  <a:pt x="112" y="71"/>
                </a:cubicBezTo>
                <a:cubicBezTo>
                  <a:pt x="136" y="159"/>
                  <a:pt x="136" y="159"/>
                  <a:pt x="136" y="159"/>
                </a:cubicBezTo>
                <a:cubicBezTo>
                  <a:pt x="136" y="162"/>
                  <a:pt x="140" y="164"/>
                  <a:pt x="144" y="163"/>
                </a:cubicBezTo>
                <a:cubicBezTo>
                  <a:pt x="191" y="151"/>
                  <a:pt x="191" y="151"/>
                  <a:pt x="191" y="151"/>
                </a:cubicBezTo>
                <a:cubicBezTo>
                  <a:pt x="195" y="150"/>
                  <a:pt x="197" y="146"/>
                  <a:pt x="196" y="142"/>
                </a:cubicBezTo>
                <a:cubicBezTo>
                  <a:pt x="159" y="6"/>
                  <a:pt x="159" y="6"/>
                  <a:pt x="159" y="6"/>
                </a:cubicBezTo>
                <a:close/>
                <a:moveTo>
                  <a:pt x="52" y="150"/>
                </a:moveTo>
                <a:cubicBezTo>
                  <a:pt x="52" y="150"/>
                  <a:pt x="52" y="150"/>
                  <a:pt x="52" y="150"/>
                </a:cubicBezTo>
                <a:cubicBezTo>
                  <a:pt x="14" y="150"/>
                  <a:pt x="14" y="150"/>
                  <a:pt x="14" y="150"/>
                </a:cubicBezTo>
                <a:cubicBezTo>
                  <a:pt x="14" y="22"/>
                  <a:pt x="14" y="22"/>
                  <a:pt x="14" y="22"/>
                </a:cubicBezTo>
                <a:cubicBezTo>
                  <a:pt x="52" y="22"/>
                  <a:pt x="52" y="22"/>
                  <a:pt x="52" y="22"/>
                </a:cubicBezTo>
                <a:cubicBezTo>
                  <a:pt x="52" y="150"/>
                  <a:pt x="52" y="150"/>
                  <a:pt x="52" y="150"/>
                </a:cubicBezTo>
                <a:close/>
                <a:moveTo>
                  <a:pt x="99" y="150"/>
                </a:moveTo>
                <a:cubicBezTo>
                  <a:pt x="99" y="150"/>
                  <a:pt x="99" y="150"/>
                  <a:pt x="99" y="150"/>
                </a:cubicBezTo>
                <a:cubicBezTo>
                  <a:pt x="60" y="150"/>
                  <a:pt x="60" y="150"/>
                  <a:pt x="60" y="150"/>
                </a:cubicBezTo>
                <a:cubicBezTo>
                  <a:pt x="60" y="22"/>
                  <a:pt x="60" y="22"/>
                  <a:pt x="60" y="22"/>
                </a:cubicBezTo>
                <a:cubicBezTo>
                  <a:pt x="99" y="22"/>
                  <a:pt x="99" y="22"/>
                  <a:pt x="99" y="22"/>
                </a:cubicBezTo>
                <a:cubicBezTo>
                  <a:pt x="99" y="150"/>
                  <a:pt x="99" y="150"/>
                  <a:pt x="99" y="150"/>
                </a:cubicBezTo>
                <a:close/>
                <a:moveTo>
                  <a:pt x="147" y="149"/>
                </a:moveTo>
                <a:cubicBezTo>
                  <a:pt x="147" y="149"/>
                  <a:pt x="147" y="149"/>
                  <a:pt x="147" y="149"/>
                </a:cubicBezTo>
                <a:cubicBezTo>
                  <a:pt x="114" y="25"/>
                  <a:pt x="114" y="25"/>
                  <a:pt x="114" y="25"/>
                </a:cubicBezTo>
                <a:cubicBezTo>
                  <a:pt x="148" y="16"/>
                  <a:pt x="148" y="16"/>
                  <a:pt x="148" y="16"/>
                </a:cubicBezTo>
                <a:cubicBezTo>
                  <a:pt x="181" y="139"/>
                  <a:pt x="181" y="139"/>
                  <a:pt x="181" y="139"/>
                </a:cubicBezTo>
                <a:cubicBezTo>
                  <a:pt x="147" y="149"/>
                  <a:pt x="147" y="149"/>
                  <a:pt x="147" y="149"/>
                </a:cubicBezTo>
                <a:close/>
                <a:moveTo>
                  <a:pt x="23" y="133"/>
                </a:moveTo>
                <a:cubicBezTo>
                  <a:pt x="23" y="133"/>
                  <a:pt x="23" y="133"/>
                  <a:pt x="23" y="133"/>
                </a:cubicBezTo>
                <a:cubicBezTo>
                  <a:pt x="23" y="133"/>
                  <a:pt x="23" y="133"/>
                  <a:pt x="23" y="133"/>
                </a:cubicBezTo>
                <a:cubicBezTo>
                  <a:pt x="26" y="136"/>
                  <a:pt x="29" y="137"/>
                  <a:pt x="33" y="137"/>
                </a:cubicBezTo>
                <a:cubicBezTo>
                  <a:pt x="37" y="137"/>
                  <a:pt x="40" y="136"/>
                  <a:pt x="42" y="134"/>
                </a:cubicBezTo>
                <a:cubicBezTo>
                  <a:pt x="43" y="133"/>
                  <a:pt x="43" y="133"/>
                  <a:pt x="43" y="133"/>
                </a:cubicBezTo>
                <a:cubicBezTo>
                  <a:pt x="45" y="131"/>
                  <a:pt x="47" y="127"/>
                  <a:pt x="47" y="124"/>
                </a:cubicBezTo>
                <a:cubicBezTo>
                  <a:pt x="47" y="120"/>
                  <a:pt x="45" y="116"/>
                  <a:pt x="43" y="114"/>
                </a:cubicBezTo>
                <a:cubicBezTo>
                  <a:pt x="42" y="114"/>
                  <a:pt x="42" y="114"/>
                  <a:pt x="42" y="114"/>
                </a:cubicBezTo>
                <a:cubicBezTo>
                  <a:pt x="40" y="112"/>
                  <a:pt x="37" y="110"/>
                  <a:pt x="33" y="110"/>
                </a:cubicBezTo>
                <a:cubicBezTo>
                  <a:pt x="29" y="110"/>
                  <a:pt x="26" y="112"/>
                  <a:pt x="23" y="114"/>
                </a:cubicBezTo>
                <a:cubicBezTo>
                  <a:pt x="21" y="116"/>
                  <a:pt x="19" y="120"/>
                  <a:pt x="19" y="124"/>
                </a:cubicBezTo>
                <a:cubicBezTo>
                  <a:pt x="19" y="127"/>
                  <a:pt x="21" y="131"/>
                  <a:pt x="23" y="133"/>
                </a:cubicBezTo>
                <a:close/>
                <a:moveTo>
                  <a:pt x="29" y="120"/>
                </a:moveTo>
                <a:cubicBezTo>
                  <a:pt x="29" y="120"/>
                  <a:pt x="29" y="120"/>
                  <a:pt x="29" y="120"/>
                </a:cubicBezTo>
                <a:cubicBezTo>
                  <a:pt x="30" y="119"/>
                  <a:pt x="31" y="118"/>
                  <a:pt x="33" y="118"/>
                </a:cubicBezTo>
                <a:cubicBezTo>
                  <a:pt x="34" y="118"/>
                  <a:pt x="36" y="119"/>
                  <a:pt x="37" y="120"/>
                </a:cubicBezTo>
                <a:cubicBezTo>
                  <a:pt x="37" y="120"/>
                  <a:pt x="37" y="120"/>
                  <a:pt x="37" y="120"/>
                </a:cubicBezTo>
                <a:cubicBezTo>
                  <a:pt x="38" y="121"/>
                  <a:pt x="38" y="122"/>
                  <a:pt x="38" y="124"/>
                </a:cubicBezTo>
                <a:cubicBezTo>
                  <a:pt x="38" y="125"/>
                  <a:pt x="38" y="127"/>
                  <a:pt x="37" y="128"/>
                </a:cubicBezTo>
                <a:cubicBezTo>
                  <a:pt x="36" y="129"/>
                  <a:pt x="34" y="129"/>
                  <a:pt x="33" y="129"/>
                </a:cubicBezTo>
                <a:cubicBezTo>
                  <a:pt x="31" y="129"/>
                  <a:pt x="30" y="129"/>
                  <a:pt x="29" y="128"/>
                </a:cubicBezTo>
                <a:cubicBezTo>
                  <a:pt x="29" y="127"/>
                  <a:pt x="29" y="127"/>
                  <a:pt x="29" y="127"/>
                </a:cubicBezTo>
                <a:cubicBezTo>
                  <a:pt x="28" y="126"/>
                  <a:pt x="27" y="125"/>
                  <a:pt x="27" y="124"/>
                </a:cubicBezTo>
                <a:cubicBezTo>
                  <a:pt x="27" y="122"/>
                  <a:pt x="28" y="121"/>
                  <a:pt x="29" y="120"/>
                </a:cubicBezTo>
                <a:close/>
                <a:moveTo>
                  <a:pt x="32" y="91"/>
                </a:moveTo>
                <a:cubicBezTo>
                  <a:pt x="32" y="91"/>
                  <a:pt x="32" y="91"/>
                  <a:pt x="32" y="91"/>
                </a:cubicBezTo>
                <a:cubicBezTo>
                  <a:pt x="34" y="91"/>
                  <a:pt x="36" y="89"/>
                  <a:pt x="36" y="87"/>
                </a:cubicBezTo>
                <a:cubicBezTo>
                  <a:pt x="36" y="38"/>
                  <a:pt x="36" y="38"/>
                  <a:pt x="36" y="38"/>
                </a:cubicBezTo>
                <a:cubicBezTo>
                  <a:pt x="36" y="35"/>
                  <a:pt x="34" y="34"/>
                  <a:pt x="32" y="34"/>
                </a:cubicBezTo>
                <a:cubicBezTo>
                  <a:pt x="29" y="34"/>
                  <a:pt x="28" y="35"/>
                  <a:pt x="28" y="38"/>
                </a:cubicBezTo>
                <a:cubicBezTo>
                  <a:pt x="28" y="87"/>
                  <a:pt x="28" y="87"/>
                  <a:pt x="28" y="87"/>
                </a:cubicBezTo>
                <a:cubicBezTo>
                  <a:pt x="28" y="89"/>
                  <a:pt x="29" y="91"/>
                  <a:pt x="32" y="91"/>
                </a:cubicBezTo>
                <a:close/>
                <a:moveTo>
                  <a:pt x="134" y="31"/>
                </a:moveTo>
                <a:cubicBezTo>
                  <a:pt x="134" y="31"/>
                  <a:pt x="134" y="31"/>
                  <a:pt x="134" y="31"/>
                </a:cubicBezTo>
                <a:cubicBezTo>
                  <a:pt x="132" y="32"/>
                  <a:pt x="131" y="34"/>
                  <a:pt x="131" y="36"/>
                </a:cubicBezTo>
                <a:cubicBezTo>
                  <a:pt x="144" y="84"/>
                  <a:pt x="144" y="84"/>
                  <a:pt x="144" y="84"/>
                </a:cubicBezTo>
                <a:cubicBezTo>
                  <a:pt x="144" y="86"/>
                  <a:pt x="146" y="87"/>
                  <a:pt x="149" y="86"/>
                </a:cubicBezTo>
                <a:cubicBezTo>
                  <a:pt x="151" y="86"/>
                  <a:pt x="152" y="84"/>
                  <a:pt x="152" y="82"/>
                </a:cubicBezTo>
                <a:cubicBezTo>
                  <a:pt x="139" y="34"/>
                  <a:pt x="139" y="34"/>
                  <a:pt x="139" y="34"/>
                </a:cubicBezTo>
                <a:cubicBezTo>
                  <a:pt x="138" y="32"/>
                  <a:pt x="136" y="31"/>
                  <a:pt x="134" y="31"/>
                </a:cubicBezTo>
                <a:close/>
                <a:moveTo>
                  <a:pt x="69" y="133"/>
                </a:moveTo>
                <a:cubicBezTo>
                  <a:pt x="69" y="133"/>
                  <a:pt x="69" y="133"/>
                  <a:pt x="69" y="133"/>
                </a:cubicBezTo>
                <a:cubicBezTo>
                  <a:pt x="69" y="133"/>
                  <a:pt x="69" y="133"/>
                  <a:pt x="69" y="133"/>
                </a:cubicBezTo>
                <a:cubicBezTo>
                  <a:pt x="71" y="136"/>
                  <a:pt x="75" y="137"/>
                  <a:pt x="79" y="137"/>
                </a:cubicBezTo>
                <a:cubicBezTo>
                  <a:pt x="82" y="137"/>
                  <a:pt x="86" y="136"/>
                  <a:pt x="88" y="134"/>
                </a:cubicBezTo>
                <a:cubicBezTo>
                  <a:pt x="88" y="133"/>
                  <a:pt x="88" y="133"/>
                  <a:pt x="88" y="133"/>
                </a:cubicBezTo>
                <a:cubicBezTo>
                  <a:pt x="91" y="131"/>
                  <a:pt x="92" y="127"/>
                  <a:pt x="92" y="124"/>
                </a:cubicBezTo>
                <a:cubicBezTo>
                  <a:pt x="92" y="120"/>
                  <a:pt x="91" y="116"/>
                  <a:pt x="88" y="114"/>
                </a:cubicBezTo>
                <a:cubicBezTo>
                  <a:pt x="86" y="112"/>
                  <a:pt x="82" y="110"/>
                  <a:pt x="79" y="110"/>
                </a:cubicBezTo>
                <a:cubicBezTo>
                  <a:pt x="75" y="110"/>
                  <a:pt x="71" y="112"/>
                  <a:pt x="69" y="114"/>
                </a:cubicBezTo>
                <a:cubicBezTo>
                  <a:pt x="69" y="114"/>
                  <a:pt x="69" y="114"/>
                  <a:pt x="69" y="114"/>
                </a:cubicBezTo>
                <a:cubicBezTo>
                  <a:pt x="66" y="116"/>
                  <a:pt x="65" y="120"/>
                  <a:pt x="65" y="124"/>
                </a:cubicBezTo>
                <a:cubicBezTo>
                  <a:pt x="65" y="127"/>
                  <a:pt x="66" y="131"/>
                  <a:pt x="69" y="133"/>
                </a:cubicBezTo>
                <a:close/>
                <a:moveTo>
                  <a:pt x="75" y="120"/>
                </a:moveTo>
                <a:cubicBezTo>
                  <a:pt x="75" y="120"/>
                  <a:pt x="75" y="120"/>
                  <a:pt x="75" y="120"/>
                </a:cubicBezTo>
                <a:cubicBezTo>
                  <a:pt x="76" y="119"/>
                  <a:pt x="77" y="118"/>
                  <a:pt x="79" y="118"/>
                </a:cubicBezTo>
                <a:cubicBezTo>
                  <a:pt x="80" y="118"/>
                  <a:pt x="81" y="119"/>
                  <a:pt x="82" y="120"/>
                </a:cubicBezTo>
                <a:cubicBezTo>
                  <a:pt x="82" y="120"/>
                  <a:pt x="82" y="120"/>
                  <a:pt x="82" y="120"/>
                </a:cubicBezTo>
                <a:cubicBezTo>
                  <a:pt x="84" y="121"/>
                  <a:pt x="84" y="122"/>
                  <a:pt x="84" y="124"/>
                </a:cubicBezTo>
                <a:cubicBezTo>
                  <a:pt x="84" y="125"/>
                  <a:pt x="84" y="127"/>
                  <a:pt x="83" y="128"/>
                </a:cubicBezTo>
                <a:cubicBezTo>
                  <a:pt x="82" y="128"/>
                  <a:pt x="82" y="128"/>
                  <a:pt x="82" y="128"/>
                </a:cubicBezTo>
                <a:cubicBezTo>
                  <a:pt x="81" y="129"/>
                  <a:pt x="80" y="129"/>
                  <a:pt x="79" y="129"/>
                </a:cubicBezTo>
                <a:cubicBezTo>
                  <a:pt x="77" y="129"/>
                  <a:pt x="76" y="129"/>
                  <a:pt x="75" y="128"/>
                </a:cubicBezTo>
                <a:cubicBezTo>
                  <a:pt x="74" y="127"/>
                  <a:pt x="74" y="127"/>
                  <a:pt x="74" y="127"/>
                </a:cubicBezTo>
                <a:cubicBezTo>
                  <a:pt x="74" y="126"/>
                  <a:pt x="73" y="125"/>
                  <a:pt x="73" y="124"/>
                </a:cubicBezTo>
                <a:cubicBezTo>
                  <a:pt x="73" y="122"/>
                  <a:pt x="74" y="121"/>
                  <a:pt x="75" y="120"/>
                </a:cubicBezTo>
                <a:close/>
                <a:moveTo>
                  <a:pt x="81" y="91"/>
                </a:moveTo>
                <a:cubicBezTo>
                  <a:pt x="81" y="91"/>
                  <a:pt x="81" y="91"/>
                  <a:pt x="81" y="91"/>
                </a:cubicBezTo>
                <a:cubicBezTo>
                  <a:pt x="83" y="91"/>
                  <a:pt x="85" y="89"/>
                  <a:pt x="85" y="87"/>
                </a:cubicBezTo>
                <a:cubicBezTo>
                  <a:pt x="85" y="38"/>
                  <a:pt x="85" y="38"/>
                  <a:pt x="85" y="38"/>
                </a:cubicBezTo>
                <a:cubicBezTo>
                  <a:pt x="85" y="35"/>
                  <a:pt x="83" y="34"/>
                  <a:pt x="81" y="34"/>
                </a:cubicBezTo>
                <a:cubicBezTo>
                  <a:pt x="79" y="34"/>
                  <a:pt x="77" y="35"/>
                  <a:pt x="77" y="38"/>
                </a:cubicBezTo>
                <a:cubicBezTo>
                  <a:pt x="77" y="87"/>
                  <a:pt x="77" y="87"/>
                  <a:pt x="77" y="87"/>
                </a:cubicBezTo>
                <a:cubicBezTo>
                  <a:pt x="77" y="89"/>
                  <a:pt x="79" y="91"/>
                  <a:pt x="81" y="91"/>
                </a:cubicBezTo>
                <a:close/>
                <a:moveTo>
                  <a:pt x="148" y="109"/>
                </a:moveTo>
                <a:cubicBezTo>
                  <a:pt x="148" y="109"/>
                  <a:pt x="148" y="109"/>
                  <a:pt x="148" y="109"/>
                </a:cubicBezTo>
                <a:cubicBezTo>
                  <a:pt x="146" y="111"/>
                  <a:pt x="144" y="114"/>
                  <a:pt x="144" y="118"/>
                </a:cubicBezTo>
                <a:cubicBezTo>
                  <a:pt x="144" y="122"/>
                  <a:pt x="146" y="125"/>
                  <a:pt x="148" y="128"/>
                </a:cubicBezTo>
                <a:cubicBezTo>
                  <a:pt x="148" y="128"/>
                  <a:pt x="148" y="128"/>
                  <a:pt x="148" y="128"/>
                </a:cubicBezTo>
                <a:cubicBezTo>
                  <a:pt x="151" y="130"/>
                  <a:pt x="154" y="132"/>
                  <a:pt x="158" y="132"/>
                </a:cubicBezTo>
                <a:cubicBezTo>
                  <a:pt x="161" y="132"/>
                  <a:pt x="165" y="131"/>
                  <a:pt x="167" y="128"/>
                </a:cubicBezTo>
                <a:cubicBezTo>
                  <a:pt x="167" y="128"/>
                  <a:pt x="167" y="128"/>
                  <a:pt x="167" y="128"/>
                </a:cubicBezTo>
                <a:cubicBezTo>
                  <a:pt x="168" y="128"/>
                  <a:pt x="168" y="128"/>
                  <a:pt x="168" y="128"/>
                </a:cubicBezTo>
                <a:cubicBezTo>
                  <a:pt x="170" y="126"/>
                  <a:pt x="171" y="122"/>
                  <a:pt x="171" y="118"/>
                </a:cubicBezTo>
                <a:cubicBezTo>
                  <a:pt x="171" y="114"/>
                  <a:pt x="170" y="111"/>
                  <a:pt x="168" y="109"/>
                </a:cubicBezTo>
                <a:cubicBezTo>
                  <a:pt x="168" y="109"/>
                  <a:pt x="168" y="109"/>
                  <a:pt x="168" y="109"/>
                </a:cubicBezTo>
                <a:cubicBezTo>
                  <a:pt x="168" y="109"/>
                  <a:pt x="168" y="109"/>
                  <a:pt x="168" y="109"/>
                </a:cubicBezTo>
                <a:cubicBezTo>
                  <a:pt x="165" y="106"/>
                  <a:pt x="162" y="105"/>
                  <a:pt x="158" y="105"/>
                </a:cubicBezTo>
                <a:cubicBezTo>
                  <a:pt x="154" y="105"/>
                  <a:pt x="151" y="106"/>
                  <a:pt x="148" y="109"/>
                </a:cubicBezTo>
                <a:close/>
                <a:moveTo>
                  <a:pt x="154" y="114"/>
                </a:moveTo>
                <a:cubicBezTo>
                  <a:pt x="154" y="114"/>
                  <a:pt x="154" y="114"/>
                  <a:pt x="154" y="114"/>
                </a:cubicBezTo>
                <a:cubicBezTo>
                  <a:pt x="155" y="113"/>
                  <a:pt x="156" y="113"/>
                  <a:pt x="158" y="113"/>
                </a:cubicBezTo>
                <a:cubicBezTo>
                  <a:pt x="159" y="113"/>
                  <a:pt x="161" y="113"/>
                  <a:pt x="162" y="114"/>
                </a:cubicBezTo>
                <a:cubicBezTo>
                  <a:pt x="163" y="115"/>
                  <a:pt x="163" y="117"/>
                  <a:pt x="163" y="118"/>
                </a:cubicBezTo>
                <a:cubicBezTo>
                  <a:pt x="163" y="120"/>
                  <a:pt x="163" y="121"/>
                  <a:pt x="162" y="122"/>
                </a:cubicBezTo>
                <a:cubicBezTo>
                  <a:pt x="161" y="123"/>
                  <a:pt x="159" y="124"/>
                  <a:pt x="158" y="124"/>
                </a:cubicBezTo>
                <a:cubicBezTo>
                  <a:pt x="156" y="124"/>
                  <a:pt x="155" y="123"/>
                  <a:pt x="154" y="122"/>
                </a:cubicBezTo>
                <a:cubicBezTo>
                  <a:pt x="154" y="122"/>
                  <a:pt x="154" y="122"/>
                  <a:pt x="154" y="122"/>
                </a:cubicBezTo>
                <a:cubicBezTo>
                  <a:pt x="153" y="121"/>
                  <a:pt x="152" y="120"/>
                  <a:pt x="152" y="118"/>
                </a:cubicBezTo>
                <a:cubicBezTo>
                  <a:pt x="152" y="117"/>
                  <a:pt x="153" y="115"/>
                  <a:pt x="154" y="1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lumMod val="85000"/>
                  <a:lumOff val="15000"/>
                </a:schemeClr>
              </a:solidFill>
            </a:endParaRPr>
          </a:p>
        </p:txBody>
      </p:sp>
      <p:sp>
        <p:nvSpPr>
          <p:cNvPr id="92" name="矩形 91"/>
          <p:cNvSpPr/>
          <p:nvPr/>
        </p:nvSpPr>
        <p:spPr>
          <a:xfrm>
            <a:off x="4481229" y="2642964"/>
            <a:ext cx="4555267" cy="1791260"/>
          </a:xfrm>
          <a:prstGeom prst="rect">
            <a:avLst/>
          </a:prstGeom>
        </p:spPr>
        <p:txBody>
          <a:bodyPr wrap="square">
            <a:spAutoFit/>
          </a:bodyPr>
          <a:lstStyle/>
          <a:p>
            <a:pPr>
              <a:lnSpc>
                <a:spcPct val="150000"/>
              </a:lnSpc>
            </a:pPr>
            <a:r>
              <a:rPr lang="en-US" altLang="zh-CN" sz="15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Scope 3 Carbon Reduction Cases </a:t>
            </a:r>
          </a:p>
          <a:p>
            <a:pPr marL="171450" indent="-171450">
              <a:lnSpc>
                <a:spcPct val="150000"/>
              </a:lnSpc>
              <a:buFont typeface="Arial" panose="020B0604020202020204" pitchFamily="34" charset="0"/>
              <a:buChar char="•"/>
            </a:pPr>
            <a:r>
              <a:rPr lang="en-US" altLang="zh-CN"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Textile &amp; Fashion Industry</a:t>
            </a:r>
          </a:p>
          <a:p>
            <a:pPr marL="171450" indent="-171450">
              <a:lnSpc>
                <a:spcPct val="150000"/>
              </a:lnSpc>
              <a:buFont typeface="Arial" panose="020B0604020202020204" pitchFamily="34" charset="0"/>
              <a:buChar char="•"/>
            </a:pPr>
            <a:r>
              <a:rPr lang="en-US" altLang="zh-CN"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Retail Industry</a:t>
            </a:r>
          </a:p>
          <a:p>
            <a:pPr marL="171450" indent="-171450">
              <a:lnSpc>
                <a:spcPct val="150000"/>
              </a:lnSpc>
              <a:buFont typeface="Arial" panose="020B0604020202020204" pitchFamily="34" charset="0"/>
              <a:buChar char="•"/>
            </a:pPr>
            <a:r>
              <a:rPr lang="en-US" altLang="zh-CN"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Wood and Paper Industry</a:t>
            </a:r>
          </a:p>
          <a:p>
            <a:pPr marL="171450" indent="-171450">
              <a:lnSpc>
                <a:spcPct val="150000"/>
              </a:lnSpc>
              <a:buFont typeface="Arial" panose="020B0604020202020204" pitchFamily="34" charset="0"/>
              <a:buChar char="•"/>
            </a:pPr>
            <a:r>
              <a:rPr lang="en-US" altLang="zh-CN"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Logistics Transformation Activities</a:t>
            </a:r>
          </a:p>
          <a:p>
            <a:pPr marL="171450" indent="-171450">
              <a:lnSpc>
                <a:spcPct val="150000"/>
              </a:lnSpc>
              <a:buFont typeface="Arial" panose="020B0604020202020204" pitchFamily="34" charset="0"/>
              <a:buChar char="•"/>
            </a:pPr>
            <a:r>
              <a:rPr lang="en-US" altLang="zh-CN"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Digital Transformation of Custom Wig Process</a:t>
            </a:r>
            <a:endParaRPr lang="zh-CN" altLang="en-US"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endParaRPr>
          </a:p>
        </p:txBody>
      </p:sp>
      <p:sp>
        <p:nvSpPr>
          <p:cNvPr id="94" name="矩形 93"/>
          <p:cNvSpPr/>
          <p:nvPr/>
        </p:nvSpPr>
        <p:spPr>
          <a:xfrm>
            <a:off x="4481228" y="4559414"/>
            <a:ext cx="3259124" cy="323165"/>
          </a:xfrm>
          <a:prstGeom prst="rect">
            <a:avLst/>
          </a:prstGeom>
        </p:spPr>
        <p:txBody>
          <a:bodyPr wrap="square">
            <a:spAutoFit/>
          </a:bodyPr>
          <a:lstStyle/>
          <a:p>
            <a:r>
              <a:rPr lang="en-US" altLang="ko-KR" sz="15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Conclusions &amp; Implications</a:t>
            </a:r>
            <a:endParaRPr lang="zh-CN" altLang="en-US" sz="1500" b="1" dirty="0">
              <a:ln w="6350">
                <a:noFill/>
              </a:ln>
              <a:solidFill>
                <a:schemeClr val="tx1">
                  <a:lumMod val="85000"/>
                  <a:lumOff val="15000"/>
                </a:schemeClr>
              </a:solidFill>
              <a:latin typeface="나눔고딕" panose="020D0604000000000000" pitchFamily="50" charset="-127"/>
              <a:ea typeface="나눔고딕" panose="020D0604000000000000" pitchFamily="50" charset="-127"/>
            </a:endParaRPr>
          </a:p>
        </p:txBody>
      </p:sp>
      <p:cxnSp>
        <p:nvCxnSpPr>
          <p:cNvPr id="96" name="直接连接符 95"/>
          <p:cNvCxnSpPr/>
          <p:nvPr/>
        </p:nvCxnSpPr>
        <p:spPr>
          <a:xfrm flipV="1">
            <a:off x="4405350" y="754151"/>
            <a:ext cx="0" cy="276999"/>
          </a:xfrm>
          <a:prstGeom prst="line">
            <a:avLst/>
          </a:prstGeom>
          <a:ln w="6350">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97"/>
          <p:cNvCxnSpPr/>
          <p:nvPr/>
        </p:nvCxnSpPr>
        <p:spPr>
          <a:xfrm flipV="1">
            <a:off x="4405350" y="3328427"/>
            <a:ext cx="0" cy="276999"/>
          </a:xfrm>
          <a:prstGeom prst="line">
            <a:avLst/>
          </a:prstGeom>
          <a:ln w="6350">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98"/>
          <p:cNvCxnSpPr/>
          <p:nvPr/>
        </p:nvCxnSpPr>
        <p:spPr>
          <a:xfrm flipV="1">
            <a:off x="4405350" y="4609482"/>
            <a:ext cx="0" cy="276999"/>
          </a:xfrm>
          <a:prstGeom prst="line">
            <a:avLst/>
          </a:prstGeom>
          <a:ln w="6350">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sp>
        <p:nvSpPr>
          <p:cNvPr id="2" name="矩形 93">
            <a:extLst>
              <a:ext uri="{FF2B5EF4-FFF2-40B4-BE49-F238E27FC236}">
                <a16:creationId xmlns:a16="http://schemas.microsoft.com/office/drawing/2014/main" id="{4EA68536-D7DA-B689-B7AC-B468610788FE}"/>
              </a:ext>
            </a:extLst>
          </p:cNvPr>
          <p:cNvSpPr/>
          <p:nvPr/>
        </p:nvSpPr>
        <p:spPr>
          <a:xfrm>
            <a:off x="4481229" y="266700"/>
            <a:ext cx="4483259" cy="1237262"/>
          </a:xfrm>
          <a:prstGeom prst="rect">
            <a:avLst/>
          </a:prstGeom>
        </p:spPr>
        <p:txBody>
          <a:bodyPr wrap="square">
            <a:spAutoFit/>
          </a:bodyPr>
          <a:lstStyle/>
          <a:p>
            <a:pPr>
              <a:lnSpc>
                <a:spcPct val="150000"/>
              </a:lnSpc>
            </a:pPr>
            <a:r>
              <a:rPr lang="en-US" altLang="ko-KR" sz="15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The need for carbon reduction</a:t>
            </a:r>
          </a:p>
          <a:p>
            <a:pPr marL="171450" indent="-171450">
              <a:lnSpc>
                <a:spcPct val="150000"/>
              </a:lnSpc>
              <a:buFont typeface="Arial" panose="020B0604020202020204" pitchFamily="34" charset="0"/>
              <a:buChar char="•"/>
            </a:pPr>
            <a:r>
              <a:rPr lang="en-US" altLang="ko-KR"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Highlights of the German Supply Chain Due Diligence Act</a:t>
            </a:r>
          </a:p>
          <a:p>
            <a:pPr marL="171450" indent="-171450">
              <a:lnSpc>
                <a:spcPct val="150000"/>
              </a:lnSpc>
              <a:buFont typeface="Arial" panose="020B0604020202020204" pitchFamily="34" charset="0"/>
              <a:buChar char="•"/>
            </a:pPr>
            <a:r>
              <a:rPr lang="en-US" altLang="ko-KR"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Carbon Stress Shock Test</a:t>
            </a:r>
          </a:p>
          <a:p>
            <a:pPr marL="171450" indent="-171450">
              <a:lnSpc>
                <a:spcPct val="150000"/>
              </a:lnSpc>
              <a:buFont typeface="Arial" panose="020B0604020202020204" pitchFamily="34" charset="0"/>
              <a:buChar char="•"/>
            </a:pPr>
            <a:r>
              <a:rPr lang="en-US" altLang="ko-KR"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Carbon Stress Shock Case (Exxon Mobil)</a:t>
            </a:r>
            <a:endParaRPr lang="zh-CN" altLang="en-US"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endParaRPr>
          </a:p>
        </p:txBody>
      </p:sp>
      <p:sp>
        <p:nvSpPr>
          <p:cNvPr id="4" name="椭圆 45">
            <a:extLst>
              <a:ext uri="{FF2B5EF4-FFF2-40B4-BE49-F238E27FC236}">
                <a16:creationId xmlns:a16="http://schemas.microsoft.com/office/drawing/2014/main" id="{C77B8413-E9A4-B47D-5EE2-287C93F47171}"/>
              </a:ext>
            </a:extLst>
          </p:cNvPr>
          <p:cNvSpPr/>
          <p:nvPr/>
        </p:nvSpPr>
        <p:spPr>
          <a:xfrm>
            <a:off x="3851920" y="1807631"/>
            <a:ext cx="387808" cy="387806"/>
          </a:xfrm>
          <a:prstGeom prst="ellipse">
            <a:avLst/>
          </a:prstGeom>
          <a:solidFill>
            <a:schemeClr val="accent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85000"/>
                  <a:lumOff val="15000"/>
                </a:schemeClr>
              </a:solidFill>
            </a:endParaRPr>
          </a:p>
        </p:txBody>
      </p:sp>
      <p:cxnSp>
        <p:nvCxnSpPr>
          <p:cNvPr id="5" name="直接连接符 95">
            <a:extLst>
              <a:ext uri="{FF2B5EF4-FFF2-40B4-BE49-F238E27FC236}">
                <a16:creationId xmlns:a16="http://schemas.microsoft.com/office/drawing/2014/main" id="{3C61C6ED-7946-E6C3-FAE3-CF4774CCB0A9}"/>
              </a:ext>
            </a:extLst>
          </p:cNvPr>
          <p:cNvCxnSpPr/>
          <p:nvPr/>
        </p:nvCxnSpPr>
        <p:spPr>
          <a:xfrm flipV="1">
            <a:off x="4405350" y="1863034"/>
            <a:ext cx="0" cy="276999"/>
          </a:xfrm>
          <a:prstGeom prst="line">
            <a:avLst/>
          </a:prstGeom>
          <a:ln w="6350">
            <a:solidFill>
              <a:schemeClr val="tx1">
                <a:lumMod val="90000"/>
                <a:lumOff val="10000"/>
              </a:schemeClr>
            </a:solidFill>
          </a:ln>
        </p:spPr>
        <p:style>
          <a:lnRef idx="1">
            <a:schemeClr val="accent1"/>
          </a:lnRef>
          <a:fillRef idx="0">
            <a:schemeClr val="accent1"/>
          </a:fillRef>
          <a:effectRef idx="0">
            <a:schemeClr val="accent1"/>
          </a:effectRef>
          <a:fontRef idx="minor">
            <a:schemeClr val="tx1"/>
          </a:fontRef>
        </p:style>
      </p:cxnSp>
      <p:sp>
        <p:nvSpPr>
          <p:cNvPr id="6" name="矩形 93">
            <a:extLst>
              <a:ext uri="{FF2B5EF4-FFF2-40B4-BE49-F238E27FC236}">
                <a16:creationId xmlns:a16="http://schemas.microsoft.com/office/drawing/2014/main" id="{ED5BE47A-C14B-A68F-855C-73971882B4F5}"/>
              </a:ext>
            </a:extLst>
          </p:cNvPr>
          <p:cNvSpPr/>
          <p:nvPr/>
        </p:nvSpPr>
        <p:spPr>
          <a:xfrm>
            <a:off x="4481229" y="1562844"/>
            <a:ext cx="4339243" cy="960263"/>
          </a:xfrm>
          <a:prstGeom prst="rect">
            <a:avLst/>
          </a:prstGeom>
        </p:spPr>
        <p:txBody>
          <a:bodyPr wrap="square">
            <a:spAutoFit/>
          </a:bodyPr>
          <a:lstStyle/>
          <a:p>
            <a:pPr>
              <a:lnSpc>
                <a:spcPct val="150000"/>
              </a:lnSpc>
            </a:pPr>
            <a:r>
              <a:rPr lang="en-US" altLang="zh-CN" sz="15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Example Scope 3 Reduction Plan</a:t>
            </a:r>
          </a:p>
          <a:p>
            <a:pPr marL="171450" indent="-171450">
              <a:lnSpc>
                <a:spcPct val="150000"/>
              </a:lnSpc>
              <a:buFont typeface="Arial" panose="020B0604020202020204" pitchFamily="34" charset="0"/>
              <a:buChar char="•"/>
            </a:pPr>
            <a:r>
              <a:rPr lang="en-US" altLang="ko-KR"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Example Upstream Reduction Plan</a:t>
            </a:r>
          </a:p>
          <a:p>
            <a:pPr marL="171450" indent="-171450">
              <a:lnSpc>
                <a:spcPct val="150000"/>
              </a:lnSpc>
              <a:buFont typeface="Arial" panose="020B0604020202020204" pitchFamily="34" charset="0"/>
              <a:buChar char="•"/>
            </a:pPr>
            <a:r>
              <a:rPr lang="en-US" altLang="ko-KR" sz="1200" dirty="0">
                <a:ln w="6350">
                  <a:noFill/>
                </a:ln>
                <a:solidFill>
                  <a:schemeClr val="tx1">
                    <a:lumMod val="85000"/>
                    <a:lumOff val="15000"/>
                  </a:schemeClr>
                </a:solidFill>
                <a:latin typeface="나눔고딕" panose="020D0604000000000000" pitchFamily="50" charset="-127"/>
                <a:ea typeface="나눔고딕" panose="020D0604000000000000" pitchFamily="50" charset="-127"/>
              </a:rPr>
              <a:t>Example Downstream Reduction Plan</a:t>
            </a:r>
          </a:p>
        </p:txBody>
      </p:sp>
      <p:sp>
        <p:nvSpPr>
          <p:cNvPr id="7" name="Freeform 13">
            <a:extLst>
              <a:ext uri="{FF2B5EF4-FFF2-40B4-BE49-F238E27FC236}">
                <a16:creationId xmlns:a16="http://schemas.microsoft.com/office/drawing/2014/main" id="{2A43EF2D-BB26-72F5-83ED-01AF37916B8D}"/>
              </a:ext>
            </a:extLst>
          </p:cNvPr>
          <p:cNvSpPr>
            <a:spLocks noEditPoints="1"/>
          </p:cNvSpPr>
          <p:nvPr/>
        </p:nvSpPr>
        <p:spPr bwMode="auto">
          <a:xfrm>
            <a:off x="3923928" y="1904113"/>
            <a:ext cx="229234" cy="190370"/>
          </a:xfrm>
          <a:custGeom>
            <a:avLst/>
            <a:gdLst>
              <a:gd name="T0" fmla="*/ 111 w 197"/>
              <a:gd name="T1" fmla="*/ 11 h 164"/>
              <a:gd name="T2" fmla="*/ 0 w 197"/>
              <a:gd name="T3" fmla="*/ 15 h 164"/>
              <a:gd name="T4" fmla="*/ 105 w 197"/>
              <a:gd name="T5" fmla="*/ 164 h 164"/>
              <a:gd name="T6" fmla="*/ 136 w 197"/>
              <a:gd name="T7" fmla="*/ 159 h 164"/>
              <a:gd name="T8" fmla="*/ 196 w 197"/>
              <a:gd name="T9" fmla="*/ 142 h 164"/>
              <a:gd name="T10" fmla="*/ 52 w 197"/>
              <a:gd name="T11" fmla="*/ 150 h 164"/>
              <a:gd name="T12" fmla="*/ 52 w 197"/>
              <a:gd name="T13" fmla="*/ 22 h 164"/>
              <a:gd name="T14" fmla="*/ 99 w 197"/>
              <a:gd name="T15" fmla="*/ 150 h 164"/>
              <a:gd name="T16" fmla="*/ 99 w 197"/>
              <a:gd name="T17" fmla="*/ 22 h 164"/>
              <a:gd name="T18" fmla="*/ 147 w 197"/>
              <a:gd name="T19" fmla="*/ 149 h 164"/>
              <a:gd name="T20" fmla="*/ 181 w 197"/>
              <a:gd name="T21" fmla="*/ 139 h 164"/>
              <a:gd name="T22" fmla="*/ 23 w 197"/>
              <a:gd name="T23" fmla="*/ 133 h 164"/>
              <a:gd name="T24" fmla="*/ 42 w 197"/>
              <a:gd name="T25" fmla="*/ 134 h 164"/>
              <a:gd name="T26" fmla="*/ 43 w 197"/>
              <a:gd name="T27" fmla="*/ 114 h 164"/>
              <a:gd name="T28" fmla="*/ 23 w 197"/>
              <a:gd name="T29" fmla="*/ 114 h 164"/>
              <a:gd name="T30" fmla="*/ 29 w 197"/>
              <a:gd name="T31" fmla="*/ 120 h 164"/>
              <a:gd name="T32" fmla="*/ 37 w 197"/>
              <a:gd name="T33" fmla="*/ 120 h 164"/>
              <a:gd name="T34" fmla="*/ 37 w 197"/>
              <a:gd name="T35" fmla="*/ 128 h 164"/>
              <a:gd name="T36" fmla="*/ 29 w 197"/>
              <a:gd name="T37" fmla="*/ 127 h 164"/>
              <a:gd name="T38" fmla="*/ 32 w 197"/>
              <a:gd name="T39" fmla="*/ 91 h 164"/>
              <a:gd name="T40" fmla="*/ 36 w 197"/>
              <a:gd name="T41" fmla="*/ 38 h 164"/>
              <a:gd name="T42" fmla="*/ 28 w 197"/>
              <a:gd name="T43" fmla="*/ 87 h 164"/>
              <a:gd name="T44" fmla="*/ 134 w 197"/>
              <a:gd name="T45" fmla="*/ 31 h 164"/>
              <a:gd name="T46" fmla="*/ 149 w 197"/>
              <a:gd name="T47" fmla="*/ 86 h 164"/>
              <a:gd name="T48" fmla="*/ 134 w 197"/>
              <a:gd name="T49" fmla="*/ 31 h 164"/>
              <a:gd name="T50" fmla="*/ 69 w 197"/>
              <a:gd name="T51" fmla="*/ 133 h 164"/>
              <a:gd name="T52" fmla="*/ 88 w 197"/>
              <a:gd name="T53" fmla="*/ 133 h 164"/>
              <a:gd name="T54" fmla="*/ 79 w 197"/>
              <a:gd name="T55" fmla="*/ 110 h 164"/>
              <a:gd name="T56" fmla="*/ 65 w 197"/>
              <a:gd name="T57" fmla="*/ 124 h 164"/>
              <a:gd name="T58" fmla="*/ 75 w 197"/>
              <a:gd name="T59" fmla="*/ 120 h 164"/>
              <a:gd name="T60" fmla="*/ 82 w 197"/>
              <a:gd name="T61" fmla="*/ 120 h 164"/>
              <a:gd name="T62" fmla="*/ 82 w 197"/>
              <a:gd name="T63" fmla="*/ 128 h 164"/>
              <a:gd name="T64" fmla="*/ 74 w 197"/>
              <a:gd name="T65" fmla="*/ 127 h 164"/>
              <a:gd name="T66" fmla="*/ 81 w 197"/>
              <a:gd name="T67" fmla="*/ 91 h 164"/>
              <a:gd name="T68" fmla="*/ 85 w 197"/>
              <a:gd name="T69" fmla="*/ 38 h 164"/>
              <a:gd name="T70" fmla="*/ 77 w 197"/>
              <a:gd name="T71" fmla="*/ 87 h 164"/>
              <a:gd name="T72" fmla="*/ 148 w 197"/>
              <a:gd name="T73" fmla="*/ 109 h 164"/>
              <a:gd name="T74" fmla="*/ 148 w 197"/>
              <a:gd name="T75" fmla="*/ 128 h 164"/>
              <a:gd name="T76" fmla="*/ 167 w 197"/>
              <a:gd name="T77" fmla="*/ 128 h 164"/>
              <a:gd name="T78" fmla="*/ 168 w 197"/>
              <a:gd name="T79" fmla="*/ 109 h 164"/>
              <a:gd name="T80" fmla="*/ 158 w 197"/>
              <a:gd name="T81" fmla="*/ 105 h 164"/>
              <a:gd name="T82" fmla="*/ 154 w 197"/>
              <a:gd name="T83" fmla="*/ 114 h 164"/>
              <a:gd name="T84" fmla="*/ 163 w 197"/>
              <a:gd name="T85" fmla="*/ 118 h 164"/>
              <a:gd name="T86" fmla="*/ 154 w 197"/>
              <a:gd name="T87" fmla="*/ 122 h 164"/>
              <a:gd name="T88" fmla="*/ 154 w 197"/>
              <a:gd name="T89" fmla="*/ 114 h 1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97" h="164">
                <a:moveTo>
                  <a:pt x="159" y="6"/>
                </a:moveTo>
                <a:cubicBezTo>
                  <a:pt x="158" y="2"/>
                  <a:pt x="155" y="0"/>
                  <a:pt x="151" y="1"/>
                </a:cubicBezTo>
                <a:cubicBezTo>
                  <a:pt x="111" y="11"/>
                  <a:pt x="111" y="11"/>
                  <a:pt x="111" y="11"/>
                </a:cubicBezTo>
                <a:cubicBezTo>
                  <a:pt x="110" y="10"/>
                  <a:pt x="108" y="8"/>
                  <a:pt x="105" y="8"/>
                </a:cubicBezTo>
                <a:cubicBezTo>
                  <a:pt x="7" y="8"/>
                  <a:pt x="7" y="8"/>
                  <a:pt x="7" y="8"/>
                </a:cubicBezTo>
                <a:cubicBezTo>
                  <a:pt x="3" y="8"/>
                  <a:pt x="0" y="11"/>
                  <a:pt x="0" y="15"/>
                </a:cubicBezTo>
                <a:cubicBezTo>
                  <a:pt x="0" y="157"/>
                  <a:pt x="0" y="157"/>
                  <a:pt x="0" y="157"/>
                </a:cubicBezTo>
                <a:cubicBezTo>
                  <a:pt x="0" y="161"/>
                  <a:pt x="3" y="164"/>
                  <a:pt x="7" y="164"/>
                </a:cubicBezTo>
                <a:cubicBezTo>
                  <a:pt x="105" y="164"/>
                  <a:pt x="105" y="164"/>
                  <a:pt x="105" y="164"/>
                </a:cubicBezTo>
                <a:cubicBezTo>
                  <a:pt x="109" y="164"/>
                  <a:pt x="112" y="161"/>
                  <a:pt x="112" y="157"/>
                </a:cubicBezTo>
                <a:cubicBezTo>
                  <a:pt x="112" y="71"/>
                  <a:pt x="112" y="71"/>
                  <a:pt x="112" y="71"/>
                </a:cubicBezTo>
                <a:cubicBezTo>
                  <a:pt x="136" y="159"/>
                  <a:pt x="136" y="159"/>
                  <a:pt x="136" y="159"/>
                </a:cubicBezTo>
                <a:cubicBezTo>
                  <a:pt x="136" y="162"/>
                  <a:pt x="140" y="164"/>
                  <a:pt x="144" y="163"/>
                </a:cubicBezTo>
                <a:cubicBezTo>
                  <a:pt x="191" y="151"/>
                  <a:pt x="191" y="151"/>
                  <a:pt x="191" y="151"/>
                </a:cubicBezTo>
                <a:cubicBezTo>
                  <a:pt x="195" y="150"/>
                  <a:pt x="197" y="146"/>
                  <a:pt x="196" y="142"/>
                </a:cubicBezTo>
                <a:cubicBezTo>
                  <a:pt x="159" y="6"/>
                  <a:pt x="159" y="6"/>
                  <a:pt x="159" y="6"/>
                </a:cubicBezTo>
                <a:close/>
                <a:moveTo>
                  <a:pt x="52" y="150"/>
                </a:moveTo>
                <a:cubicBezTo>
                  <a:pt x="52" y="150"/>
                  <a:pt x="52" y="150"/>
                  <a:pt x="52" y="150"/>
                </a:cubicBezTo>
                <a:cubicBezTo>
                  <a:pt x="14" y="150"/>
                  <a:pt x="14" y="150"/>
                  <a:pt x="14" y="150"/>
                </a:cubicBezTo>
                <a:cubicBezTo>
                  <a:pt x="14" y="22"/>
                  <a:pt x="14" y="22"/>
                  <a:pt x="14" y="22"/>
                </a:cubicBezTo>
                <a:cubicBezTo>
                  <a:pt x="52" y="22"/>
                  <a:pt x="52" y="22"/>
                  <a:pt x="52" y="22"/>
                </a:cubicBezTo>
                <a:cubicBezTo>
                  <a:pt x="52" y="150"/>
                  <a:pt x="52" y="150"/>
                  <a:pt x="52" y="150"/>
                </a:cubicBezTo>
                <a:close/>
                <a:moveTo>
                  <a:pt x="99" y="150"/>
                </a:moveTo>
                <a:cubicBezTo>
                  <a:pt x="99" y="150"/>
                  <a:pt x="99" y="150"/>
                  <a:pt x="99" y="150"/>
                </a:cubicBezTo>
                <a:cubicBezTo>
                  <a:pt x="60" y="150"/>
                  <a:pt x="60" y="150"/>
                  <a:pt x="60" y="150"/>
                </a:cubicBezTo>
                <a:cubicBezTo>
                  <a:pt x="60" y="22"/>
                  <a:pt x="60" y="22"/>
                  <a:pt x="60" y="22"/>
                </a:cubicBezTo>
                <a:cubicBezTo>
                  <a:pt x="99" y="22"/>
                  <a:pt x="99" y="22"/>
                  <a:pt x="99" y="22"/>
                </a:cubicBezTo>
                <a:cubicBezTo>
                  <a:pt x="99" y="150"/>
                  <a:pt x="99" y="150"/>
                  <a:pt x="99" y="150"/>
                </a:cubicBezTo>
                <a:close/>
                <a:moveTo>
                  <a:pt x="147" y="149"/>
                </a:moveTo>
                <a:cubicBezTo>
                  <a:pt x="147" y="149"/>
                  <a:pt x="147" y="149"/>
                  <a:pt x="147" y="149"/>
                </a:cubicBezTo>
                <a:cubicBezTo>
                  <a:pt x="114" y="25"/>
                  <a:pt x="114" y="25"/>
                  <a:pt x="114" y="25"/>
                </a:cubicBezTo>
                <a:cubicBezTo>
                  <a:pt x="148" y="16"/>
                  <a:pt x="148" y="16"/>
                  <a:pt x="148" y="16"/>
                </a:cubicBezTo>
                <a:cubicBezTo>
                  <a:pt x="181" y="139"/>
                  <a:pt x="181" y="139"/>
                  <a:pt x="181" y="139"/>
                </a:cubicBezTo>
                <a:cubicBezTo>
                  <a:pt x="147" y="149"/>
                  <a:pt x="147" y="149"/>
                  <a:pt x="147" y="149"/>
                </a:cubicBezTo>
                <a:close/>
                <a:moveTo>
                  <a:pt x="23" y="133"/>
                </a:moveTo>
                <a:cubicBezTo>
                  <a:pt x="23" y="133"/>
                  <a:pt x="23" y="133"/>
                  <a:pt x="23" y="133"/>
                </a:cubicBezTo>
                <a:cubicBezTo>
                  <a:pt x="23" y="133"/>
                  <a:pt x="23" y="133"/>
                  <a:pt x="23" y="133"/>
                </a:cubicBezTo>
                <a:cubicBezTo>
                  <a:pt x="26" y="136"/>
                  <a:pt x="29" y="137"/>
                  <a:pt x="33" y="137"/>
                </a:cubicBezTo>
                <a:cubicBezTo>
                  <a:pt x="37" y="137"/>
                  <a:pt x="40" y="136"/>
                  <a:pt x="42" y="134"/>
                </a:cubicBezTo>
                <a:cubicBezTo>
                  <a:pt x="43" y="133"/>
                  <a:pt x="43" y="133"/>
                  <a:pt x="43" y="133"/>
                </a:cubicBezTo>
                <a:cubicBezTo>
                  <a:pt x="45" y="131"/>
                  <a:pt x="47" y="127"/>
                  <a:pt x="47" y="124"/>
                </a:cubicBezTo>
                <a:cubicBezTo>
                  <a:pt x="47" y="120"/>
                  <a:pt x="45" y="116"/>
                  <a:pt x="43" y="114"/>
                </a:cubicBezTo>
                <a:cubicBezTo>
                  <a:pt x="42" y="114"/>
                  <a:pt x="42" y="114"/>
                  <a:pt x="42" y="114"/>
                </a:cubicBezTo>
                <a:cubicBezTo>
                  <a:pt x="40" y="112"/>
                  <a:pt x="37" y="110"/>
                  <a:pt x="33" y="110"/>
                </a:cubicBezTo>
                <a:cubicBezTo>
                  <a:pt x="29" y="110"/>
                  <a:pt x="26" y="112"/>
                  <a:pt x="23" y="114"/>
                </a:cubicBezTo>
                <a:cubicBezTo>
                  <a:pt x="21" y="116"/>
                  <a:pt x="19" y="120"/>
                  <a:pt x="19" y="124"/>
                </a:cubicBezTo>
                <a:cubicBezTo>
                  <a:pt x="19" y="127"/>
                  <a:pt x="21" y="131"/>
                  <a:pt x="23" y="133"/>
                </a:cubicBezTo>
                <a:close/>
                <a:moveTo>
                  <a:pt x="29" y="120"/>
                </a:moveTo>
                <a:cubicBezTo>
                  <a:pt x="29" y="120"/>
                  <a:pt x="29" y="120"/>
                  <a:pt x="29" y="120"/>
                </a:cubicBezTo>
                <a:cubicBezTo>
                  <a:pt x="30" y="119"/>
                  <a:pt x="31" y="118"/>
                  <a:pt x="33" y="118"/>
                </a:cubicBezTo>
                <a:cubicBezTo>
                  <a:pt x="34" y="118"/>
                  <a:pt x="36" y="119"/>
                  <a:pt x="37" y="120"/>
                </a:cubicBezTo>
                <a:cubicBezTo>
                  <a:pt x="37" y="120"/>
                  <a:pt x="37" y="120"/>
                  <a:pt x="37" y="120"/>
                </a:cubicBezTo>
                <a:cubicBezTo>
                  <a:pt x="38" y="121"/>
                  <a:pt x="38" y="122"/>
                  <a:pt x="38" y="124"/>
                </a:cubicBezTo>
                <a:cubicBezTo>
                  <a:pt x="38" y="125"/>
                  <a:pt x="38" y="127"/>
                  <a:pt x="37" y="128"/>
                </a:cubicBezTo>
                <a:cubicBezTo>
                  <a:pt x="36" y="129"/>
                  <a:pt x="34" y="129"/>
                  <a:pt x="33" y="129"/>
                </a:cubicBezTo>
                <a:cubicBezTo>
                  <a:pt x="31" y="129"/>
                  <a:pt x="30" y="129"/>
                  <a:pt x="29" y="128"/>
                </a:cubicBezTo>
                <a:cubicBezTo>
                  <a:pt x="29" y="127"/>
                  <a:pt x="29" y="127"/>
                  <a:pt x="29" y="127"/>
                </a:cubicBezTo>
                <a:cubicBezTo>
                  <a:pt x="28" y="126"/>
                  <a:pt x="27" y="125"/>
                  <a:pt x="27" y="124"/>
                </a:cubicBezTo>
                <a:cubicBezTo>
                  <a:pt x="27" y="122"/>
                  <a:pt x="28" y="121"/>
                  <a:pt x="29" y="120"/>
                </a:cubicBezTo>
                <a:close/>
                <a:moveTo>
                  <a:pt x="32" y="91"/>
                </a:moveTo>
                <a:cubicBezTo>
                  <a:pt x="32" y="91"/>
                  <a:pt x="32" y="91"/>
                  <a:pt x="32" y="91"/>
                </a:cubicBezTo>
                <a:cubicBezTo>
                  <a:pt x="34" y="91"/>
                  <a:pt x="36" y="89"/>
                  <a:pt x="36" y="87"/>
                </a:cubicBezTo>
                <a:cubicBezTo>
                  <a:pt x="36" y="38"/>
                  <a:pt x="36" y="38"/>
                  <a:pt x="36" y="38"/>
                </a:cubicBezTo>
                <a:cubicBezTo>
                  <a:pt x="36" y="35"/>
                  <a:pt x="34" y="34"/>
                  <a:pt x="32" y="34"/>
                </a:cubicBezTo>
                <a:cubicBezTo>
                  <a:pt x="29" y="34"/>
                  <a:pt x="28" y="35"/>
                  <a:pt x="28" y="38"/>
                </a:cubicBezTo>
                <a:cubicBezTo>
                  <a:pt x="28" y="87"/>
                  <a:pt x="28" y="87"/>
                  <a:pt x="28" y="87"/>
                </a:cubicBezTo>
                <a:cubicBezTo>
                  <a:pt x="28" y="89"/>
                  <a:pt x="29" y="91"/>
                  <a:pt x="32" y="91"/>
                </a:cubicBezTo>
                <a:close/>
                <a:moveTo>
                  <a:pt x="134" y="31"/>
                </a:moveTo>
                <a:cubicBezTo>
                  <a:pt x="134" y="31"/>
                  <a:pt x="134" y="31"/>
                  <a:pt x="134" y="31"/>
                </a:cubicBezTo>
                <a:cubicBezTo>
                  <a:pt x="132" y="32"/>
                  <a:pt x="131" y="34"/>
                  <a:pt x="131" y="36"/>
                </a:cubicBezTo>
                <a:cubicBezTo>
                  <a:pt x="144" y="84"/>
                  <a:pt x="144" y="84"/>
                  <a:pt x="144" y="84"/>
                </a:cubicBezTo>
                <a:cubicBezTo>
                  <a:pt x="144" y="86"/>
                  <a:pt x="146" y="87"/>
                  <a:pt x="149" y="86"/>
                </a:cubicBezTo>
                <a:cubicBezTo>
                  <a:pt x="151" y="86"/>
                  <a:pt x="152" y="84"/>
                  <a:pt x="152" y="82"/>
                </a:cubicBezTo>
                <a:cubicBezTo>
                  <a:pt x="139" y="34"/>
                  <a:pt x="139" y="34"/>
                  <a:pt x="139" y="34"/>
                </a:cubicBezTo>
                <a:cubicBezTo>
                  <a:pt x="138" y="32"/>
                  <a:pt x="136" y="31"/>
                  <a:pt x="134" y="31"/>
                </a:cubicBezTo>
                <a:close/>
                <a:moveTo>
                  <a:pt x="69" y="133"/>
                </a:moveTo>
                <a:cubicBezTo>
                  <a:pt x="69" y="133"/>
                  <a:pt x="69" y="133"/>
                  <a:pt x="69" y="133"/>
                </a:cubicBezTo>
                <a:cubicBezTo>
                  <a:pt x="69" y="133"/>
                  <a:pt x="69" y="133"/>
                  <a:pt x="69" y="133"/>
                </a:cubicBezTo>
                <a:cubicBezTo>
                  <a:pt x="71" y="136"/>
                  <a:pt x="75" y="137"/>
                  <a:pt x="79" y="137"/>
                </a:cubicBezTo>
                <a:cubicBezTo>
                  <a:pt x="82" y="137"/>
                  <a:pt x="86" y="136"/>
                  <a:pt x="88" y="134"/>
                </a:cubicBezTo>
                <a:cubicBezTo>
                  <a:pt x="88" y="133"/>
                  <a:pt x="88" y="133"/>
                  <a:pt x="88" y="133"/>
                </a:cubicBezTo>
                <a:cubicBezTo>
                  <a:pt x="91" y="131"/>
                  <a:pt x="92" y="127"/>
                  <a:pt x="92" y="124"/>
                </a:cubicBezTo>
                <a:cubicBezTo>
                  <a:pt x="92" y="120"/>
                  <a:pt x="91" y="116"/>
                  <a:pt x="88" y="114"/>
                </a:cubicBezTo>
                <a:cubicBezTo>
                  <a:pt x="86" y="112"/>
                  <a:pt x="82" y="110"/>
                  <a:pt x="79" y="110"/>
                </a:cubicBezTo>
                <a:cubicBezTo>
                  <a:pt x="75" y="110"/>
                  <a:pt x="71" y="112"/>
                  <a:pt x="69" y="114"/>
                </a:cubicBezTo>
                <a:cubicBezTo>
                  <a:pt x="69" y="114"/>
                  <a:pt x="69" y="114"/>
                  <a:pt x="69" y="114"/>
                </a:cubicBezTo>
                <a:cubicBezTo>
                  <a:pt x="66" y="116"/>
                  <a:pt x="65" y="120"/>
                  <a:pt x="65" y="124"/>
                </a:cubicBezTo>
                <a:cubicBezTo>
                  <a:pt x="65" y="127"/>
                  <a:pt x="66" y="131"/>
                  <a:pt x="69" y="133"/>
                </a:cubicBezTo>
                <a:close/>
                <a:moveTo>
                  <a:pt x="75" y="120"/>
                </a:moveTo>
                <a:cubicBezTo>
                  <a:pt x="75" y="120"/>
                  <a:pt x="75" y="120"/>
                  <a:pt x="75" y="120"/>
                </a:cubicBezTo>
                <a:cubicBezTo>
                  <a:pt x="76" y="119"/>
                  <a:pt x="77" y="118"/>
                  <a:pt x="79" y="118"/>
                </a:cubicBezTo>
                <a:cubicBezTo>
                  <a:pt x="80" y="118"/>
                  <a:pt x="81" y="119"/>
                  <a:pt x="82" y="120"/>
                </a:cubicBezTo>
                <a:cubicBezTo>
                  <a:pt x="82" y="120"/>
                  <a:pt x="82" y="120"/>
                  <a:pt x="82" y="120"/>
                </a:cubicBezTo>
                <a:cubicBezTo>
                  <a:pt x="84" y="121"/>
                  <a:pt x="84" y="122"/>
                  <a:pt x="84" y="124"/>
                </a:cubicBezTo>
                <a:cubicBezTo>
                  <a:pt x="84" y="125"/>
                  <a:pt x="84" y="127"/>
                  <a:pt x="83" y="128"/>
                </a:cubicBezTo>
                <a:cubicBezTo>
                  <a:pt x="82" y="128"/>
                  <a:pt x="82" y="128"/>
                  <a:pt x="82" y="128"/>
                </a:cubicBezTo>
                <a:cubicBezTo>
                  <a:pt x="81" y="129"/>
                  <a:pt x="80" y="129"/>
                  <a:pt x="79" y="129"/>
                </a:cubicBezTo>
                <a:cubicBezTo>
                  <a:pt x="77" y="129"/>
                  <a:pt x="76" y="129"/>
                  <a:pt x="75" y="128"/>
                </a:cubicBezTo>
                <a:cubicBezTo>
                  <a:pt x="74" y="127"/>
                  <a:pt x="74" y="127"/>
                  <a:pt x="74" y="127"/>
                </a:cubicBezTo>
                <a:cubicBezTo>
                  <a:pt x="74" y="126"/>
                  <a:pt x="73" y="125"/>
                  <a:pt x="73" y="124"/>
                </a:cubicBezTo>
                <a:cubicBezTo>
                  <a:pt x="73" y="122"/>
                  <a:pt x="74" y="121"/>
                  <a:pt x="75" y="120"/>
                </a:cubicBezTo>
                <a:close/>
                <a:moveTo>
                  <a:pt x="81" y="91"/>
                </a:moveTo>
                <a:cubicBezTo>
                  <a:pt x="81" y="91"/>
                  <a:pt x="81" y="91"/>
                  <a:pt x="81" y="91"/>
                </a:cubicBezTo>
                <a:cubicBezTo>
                  <a:pt x="83" y="91"/>
                  <a:pt x="85" y="89"/>
                  <a:pt x="85" y="87"/>
                </a:cubicBezTo>
                <a:cubicBezTo>
                  <a:pt x="85" y="38"/>
                  <a:pt x="85" y="38"/>
                  <a:pt x="85" y="38"/>
                </a:cubicBezTo>
                <a:cubicBezTo>
                  <a:pt x="85" y="35"/>
                  <a:pt x="83" y="34"/>
                  <a:pt x="81" y="34"/>
                </a:cubicBezTo>
                <a:cubicBezTo>
                  <a:pt x="79" y="34"/>
                  <a:pt x="77" y="35"/>
                  <a:pt x="77" y="38"/>
                </a:cubicBezTo>
                <a:cubicBezTo>
                  <a:pt x="77" y="87"/>
                  <a:pt x="77" y="87"/>
                  <a:pt x="77" y="87"/>
                </a:cubicBezTo>
                <a:cubicBezTo>
                  <a:pt x="77" y="89"/>
                  <a:pt x="79" y="91"/>
                  <a:pt x="81" y="91"/>
                </a:cubicBezTo>
                <a:close/>
                <a:moveTo>
                  <a:pt x="148" y="109"/>
                </a:moveTo>
                <a:cubicBezTo>
                  <a:pt x="148" y="109"/>
                  <a:pt x="148" y="109"/>
                  <a:pt x="148" y="109"/>
                </a:cubicBezTo>
                <a:cubicBezTo>
                  <a:pt x="146" y="111"/>
                  <a:pt x="144" y="114"/>
                  <a:pt x="144" y="118"/>
                </a:cubicBezTo>
                <a:cubicBezTo>
                  <a:pt x="144" y="122"/>
                  <a:pt x="146" y="125"/>
                  <a:pt x="148" y="128"/>
                </a:cubicBezTo>
                <a:cubicBezTo>
                  <a:pt x="148" y="128"/>
                  <a:pt x="148" y="128"/>
                  <a:pt x="148" y="128"/>
                </a:cubicBezTo>
                <a:cubicBezTo>
                  <a:pt x="151" y="130"/>
                  <a:pt x="154" y="132"/>
                  <a:pt x="158" y="132"/>
                </a:cubicBezTo>
                <a:cubicBezTo>
                  <a:pt x="161" y="132"/>
                  <a:pt x="165" y="131"/>
                  <a:pt x="167" y="128"/>
                </a:cubicBezTo>
                <a:cubicBezTo>
                  <a:pt x="167" y="128"/>
                  <a:pt x="167" y="128"/>
                  <a:pt x="167" y="128"/>
                </a:cubicBezTo>
                <a:cubicBezTo>
                  <a:pt x="168" y="128"/>
                  <a:pt x="168" y="128"/>
                  <a:pt x="168" y="128"/>
                </a:cubicBezTo>
                <a:cubicBezTo>
                  <a:pt x="170" y="126"/>
                  <a:pt x="171" y="122"/>
                  <a:pt x="171" y="118"/>
                </a:cubicBezTo>
                <a:cubicBezTo>
                  <a:pt x="171" y="114"/>
                  <a:pt x="170" y="111"/>
                  <a:pt x="168" y="109"/>
                </a:cubicBezTo>
                <a:cubicBezTo>
                  <a:pt x="168" y="109"/>
                  <a:pt x="168" y="109"/>
                  <a:pt x="168" y="109"/>
                </a:cubicBezTo>
                <a:cubicBezTo>
                  <a:pt x="168" y="109"/>
                  <a:pt x="168" y="109"/>
                  <a:pt x="168" y="109"/>
                </a:cubicBezTo>
                <a:cubicBezTo>
                  <a:pt x="165" y="106"/>
                  <a:pt x="162" y="105"/>
                  <a:pt x="158" y="105"/>
                </a:cubicBezTo>
                <a:cubicBezTo>
                  <a:pt x="154" y="105"/>
                  <a:pt x="151" y="106"/>
                  <a:pt x="148" y="109"/>
                </a:cubicBezTo>
                <a:close/>
                <a:moveTo>
                  <a:pt x="154" y="114"/>
                </a:moveTo>
                <a:cubicBezTo>
                  <a:pt x="154" y="114"/>
                  <a:pt x="154" y="114"/>
                  <a:pt x="154" y="114"/>
                </a:cubicBezTo>
                <a:cubicBezTo>
                  <a:pt x="155" y="113"/>
                  <a:pt x="156" y="113"/>
                  <a:pt x="158" y="113"/>
                </a:cubicBezTo>
                <a:cubicBezTo>
                  <a:pt x="159" y="113"/>
                  <a:pt x="161" y="113"/>
                  <a:pt x="162" y="114"/>
                </a:cubicBezTo>
                <a:cubicBezTo>
                  <a:pt x="163" y="115"/>
                  <a:pt x="163" y="117"/>
                  <a:pt x="163" y="118"/>
                </a:cubicBezTo>
                <a:cubicBezTo>
                  <a:pt x="163" y="120"/>
                  <a:pt x="163" y="121"/>
                  <a:pt x="162" y="122"/>
                </a:cubicBezTo>
                <a:cubicBezTo>
                  <a:pt x="161" y="123"/>
                  <a:pt x="159" y="124"/>
                  <a:pt x="158" y="124"/>
                </a:cubicBezTo>
                <a:cubicBezTo>
                  <a:pt x="156" y="124"/>
                  <a:pt x="155" y="123"/>
                  <a:pt x="154" y="122"/>
                </a:cubicBezTo>
                <a:cubicBezTo>
                  <a:pt x="154" y="122"/>
                  <a:pt x="154" y="122"/>
                  <a:pt x="154" y="122"/>
                </a:cubicBezTo>
                <a:cubicBezTo>
                  <a:pt x="153" y="121"/>
                  <a:pt x="152" y="120"/>
                  <a:pt x="152" y="118"/>
                </a:cubicBezTo>
                <a:cubicBezTo>
                  <a:pt x="152" y="117"/>
                  <a:pt x="153" y="115"/>
                  <a:pt x="154" y="114"/>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lumMod val="85000"/>
                  <a:lumOff val="15000"/>
                </a:schemeClr>
              </a:solidFill>
            </a:endParaRPr>
          </a:p>
        </p:txBody>
      </p:sp>
      <p:sp>
        <p:nvSpPr>
          <p:cNvPr id="9" name="Freeform 12">
            <a:extLst>
              <a:ext uri="{FF2B5EF4-FFF2-40B4-BE49-F238E27FC236}">
                <a16:creationId xmlns:a16="http://schemas.microsoft.com/office/drawing/2014/main" id="{D9835DFF-CE81-962D-5C40-BD4091B22FA3}"/>
              </a:ext>
            </a:extLst>
          </p:cNvPr>
          <p:cNvSpPr>
            <a:spLocks noEditPoints="1"/>
          </p:cNvSpPr>
          <p:nvPr/>
        </p:nvSpPr>
        <p:spPr bwMode="auto">
          <a:xfrm>
            <a:off x="2843808" y="1850876"/>
            <a:ext cx="140692" cy="202184"/>
          </a:xfrm>
          <a:custGeom>
            <a:avLst/>
            <a:gdLst>
              <a:gd name="T0" fmla="*/ 3 w 121"/>
              <a:gd name="T1" fmla="*/ 119 h 174"/>
              <a:gd name="T2" fmla="*/ 23 w 121"/>
              <a:gd name="T3" fmla="*/ 115 h 174"/>
              <a:gd name="T4" fmla="*/ 38 w 121"/>
              <a:gd name="T5" fmla="*/ 74 h 174"/>
              <a:gd name="T6" fmla="*/ 38 w 121"/>
              <a:gd name="T7" fmla="*/ 74 h 174"/>
              <a:gd name="T8" fmla="*/ 38 w 121"/>
              <a:gd name="T9" fmla="*/ 29 h 174"/>
              <a:gd name="T10" fmla="*/ 54 w 121"/>
              <a:gd name="T11" fmla="*/ 21 h 174"/>
              <a:gd name="T12" fmla="*/ 60 w 121"/>
              <a:gd name="T13" fmla="*/ 0 h 174"/>
              <a:gd name="T14" fmla="*/ 67 w 121"/>
              <a:gd name="T15" fmla="*/ 21 h 174"/>
              <a:gd name="T16" fmla="*/ 92 w 121"/>
              <a:gd name="T17" fmla="*/ 51 h 174"/>
              <a:gd name="T18" fmla="*/ 82 w 121"/>
              <a:gd name="T19" fmla="*/ 74 h 174"/>
              <a:gd name="T20" fmla="*/ 98 w 121"/>
              <a:gd name="T21" fmla="*/ 115 h 174"/>
              <a:gd name="T22" fmla="*/ 117 w 121"/>
              <a:gd name="T23" fmla="*/ 119 h 174"/>
              <a:gd name="T24" fmla="*/ 102 w 121"/>
              <a:gd name="T25" fmla="*/ 124 h 174"/>
              <a:gd name="T26" fmla="*/ 116 w 121"/>
              <a:gd name="T27" fmla="*/ 159 h 174"/>
              <a:gd name="T28" fmla="*/ 120 w 121"/>
              <a:gd name="T29" fmla="*/ 168 h 174"/>
              <a:gd name="T30" fmla="*/ 113 w 121"/>
              <a:gd name="T31" fmla="*/ 171 h 174"/>
              <a:gd name="T32" fmla="*/ 108 w 121"/>
              <a:gd name="T33" fmla="*/ 162 h 174"/>
              <a:gd name="T34" fmla="*/ 87 w 121"/>
              <a:gd name="T35" fmla="*/ 124 h 174"/>
              <a:gd name="T36" fmla="*/ 67 w 121"/>
              <a:gd name="T37" fmla="*/ 129 h 174"/>
              <a:gd name="T38" fmla="*/ 54 w 121"/>
              <a:gd name="T39" fmla="*/ 129 h 174"/>
              <a:gd name="T40" fmla="*/ 34 w 121"/>
              <a:gd name="T41" fmla="*/ 124 h 174"/>
              <a:gd name="T42" fmla="*/ 13 w 121"/>
              <a:gd name="T43" fmla="*/ 162 h 174"/>
              <a:gd name="T44" fmla="*/ 8 w 121"/>
              <a:gd name="T45" fmla="*/ 171 h 174"/>
              <a:gd name="T46" fmla="*/ 1 w 121"/>
              <a:gd name="T47" fmla="*/ 168 h 174"/>
              <a:gd name="T48" fmla="*/ 5 w 121"/>
              <a:gd name="T49" fmla="*/ 159 h 174"/>
              <a:gd name="T50" fmla="*/ 19 w 121"/>
              <a:gd name="T51" fmla="*/ 124 h 174"/>
              <a:gd name="T52" fmla="*/ 54 w 121"/>
              <a:gd name="T53" fmla="*/ 115 h 174"/>
              <a:gd name="T54" fmla="*/ 54 w 121"/>
              <a:gd name="T55" fmla="*/ 110 h 174"/>
              <a:gd name="T56" fmla="*/ 67 w 121"/>
              <a:gd name="T57" fmla="*/ 110 h 174"/>
              <a:gd name="T58" fmla="*/ 83 w 121"/>
              <a:gd name="T59" fmla="*/ 115 h 174"/>
              <a:gd name="T60" fmla="*/ 54 w 121"/>
              <a:gd name="T61" fmla="*/ 82 h 174"/>
              <a:gd name="T62" fmla="*/ 54 w 121"/>
              <a:gd name="T63" fmla="*/ 115 h 174"/>
              <a:gd name="T64" fmla="*/ 73 w 121"/>
              <a:gd name="T65" fmla="*/ 39 h 174"/>
              <a:gd name="T66" fmla="*/ 48 w 121"/>
              <a:gd name="T67" fmla="*/ 39 h 174"/>
              <a:gd name="T68" fmla="*/ 48 w 121"/>
              <a:gd name="T69" fmla="*/ 64 h 174"/>
              <a:gd name="T70" fmla="*/ 68 w 121"/>
              <a:gd name="T71" fmla="*/ 68 h 174"/>
              <a:gd name="T72" fmla="*/ 73 w 121"/>
              <a:gd name="T73" fmla="*/ 64 h 174"/>
              <a:gd name="T74" fmla="*/ 73 w 121"/>
              <a:gd name="T75" fmla="*/ 39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21" h="174">
                <a:moveTo>
                  <a:pt x="8" y="124"/>
                </a:moveTo>
                <a:cubicBezTo>
                  <a:pt x="5" y="124"/>
                  <a:pt x="3" y="122"/>
                  <a:pt x="3" y="119"/>
                </a:cubicBezTo>
                <a:cubicBezTo>
                  <a:pt x="3" y="117"/>
                  <a:pt x="5" y="115"/>
                  <a:pt x="8" y="115"/>
                </a:cubicBezTo>
                <a:cubicBezTo>
                  <a:pt x="23" y="115"/>
                  <a:pt x="23" y="115"/>
                  <a:pt x="23" y="115"/>
                </a:cubicBezTo>
                <a:cubicBezTo>
                  <a:pt x="42" y="77"/>
                  <a:pt x="42" y="77"/>
                  <a:pt x="42" y="77"/>
                </a:cubicBezTo>
                <a:cubicBezTo>
                  <a:pt x="41" y="76"/>
                  <a:pt x="40" y="75"/>
                  <a:pt x="38" y="74"/>
                </a:cubicBezTo>
                <a:cubicBezTo>
                  <a:pt x="38" y="74"/>
                  <a:pt x="38" y="74"/>
                  <a:pt x="38" y="74"/>
                </a:cubicBezTo>
                <a:cubicBezTo>
                  <a:pt x="38" y="74"/>
                  <a:pt x="38" y="74"/>
                  <a:pt x="38" y="74"/>
                </a:cubicBezTo>
                <a:cubicBezTo>
                  <a:pt x="33" y="68"/>
                  <a:pt x="29" y="60"/>
                  <a:pt x="29" y="51"/>
                </a:cubicBezTo>
                <a:cubicBezTo>
                  <a:pt x="29" y="43"/>
                  <a:pt x="33" y="35"/>
                  <a:pt x="38" y="29"/>
                </a:cubicBezTo>
                <a:cubicBezTo>
                  <a:pt x="39" y="29"/>
                  <a:pt x="39" y="29"/>
                  <a:pt x="39" y="29"/>
                </a:cubicBezTo>
                <a:cubicBezTo>
                  <a:pt x="43" y="25"/>
                  <a:pt x="48" y="22"/>
                  <a:pt x="54" y="21"/>
                </a:cubicBezTo>
                <a:cubicBezTo>
                  <a:pt x="54" y="7"/>
                  <a:pt x="54" y="7"/>
                  <a:pt x="54" y="7"/>
                </a:cubicBezTo>
                <a:cubicBezTo>
                  <a:pt x="54" y="3"/>
                  <a:pt x="57" y="0"/>
                  <a:pt x="60" y="0"/>
                </a:cubicBezTo>
                <a:cubicBezTo>
                  <a:pt x="64" y="0"/>
                  <a:pt x="67" y="3"/>
                  <a:pt x="67" y="7"/>
                </a:cubicBezTo>
                <a:cubicBezTo>
                  <a:pt x="67" y="21"/>
                  <a:pt x="67" y="21"/>
                  <a:pt x="67" y="21"/>
                </a:cubicBezTo>
                <a:cubicBezTo>
                  <a:pt x="73" y="22"/>
                  <a:pt x="78" y="25"/>
                  <a:pt x="82" y="29"/>
                </a:cubicBezTo>
                <a:cubicBezTo>
                  <a:pt x="88" y="35"/>
                  <a:pt x="92" y="43"/>
                  <a:pt x="92" y="51"/>
                </a:cubicBezTo>
                <a:cubicBezTo>
                  <a:pt x="92" y="60"/>
                  <a:pt x="88" y="68"/>
                  <a:pt x="82" y="74"/>
                </a:cubicBezTo>
                <a:cubicBezTo>
                  <a:pt x="82" y="74"/>
                  <a:pt x="82" y="74"/>
                  <a:pt x="82" y="74"/>
                </a:cubicBezTo>
                <a:cubicBezTo>
                  <a:pt x="81" y="75"/>
                  <a:pt x="80" y="76"/>
                  <a:pt x="79" y="77"/>
                </a:cubicBezTo>
                <a:cubicBezTo>
                  <a:pt x="98" y="115"/>
                  <a:pt x="98" y="115"/>
                  <a:pt x="98" y="115"/>
                </a:cubicBezTo>
                <a:cubicBezTo>
                  <a:pt x="113" y="115"/>
                  <a:pt x="113" y="115"/>
                  <a:pt x="113" y="115"/>
                </a:cubicBezTo>
                <a:cubicBezTo>
                  <a:pt x="116" y="115"/>
                  <a:pt x="117" y="117"/>
                  <a:pt x="117" y="119"/>
                </a:cubicBezTo>
                <a:cubicBezTo>
                  <a:pt x="117" y="122"/>
                  <a:pt x="116" y="124"/>
                  <a:pt x="113" y="124"/>
                </a:cubicBezTo>
                <a:cubicBezTo>
                  <a:pt x="102" y="124"/>
                  <a:pt x="102" y="124"/>
                  <a:pt x="102" y="124"/>
                </a:cubicBezTo>
                <a:cubicBezTo>
                  <a:pt x="116" y="153"/>
                  <a:pt x="116" y="153"/>
                  <a:pt x="116" y="153"/>
                </a:cubicBezTo>
                <a:cubicBezTo>
                  <a:pt x="117" y="155"/>
                  <a:pt x="117" y="157"/>
                  <a:pt x="116" y="159"/>
                </a:cubicBezTo>
                <a:cubicBezTo>
                  <a:pt x="117" y="162"/>
                  <a:pt x="117" y="162"/>
                  <a:pt x="117" y="162"/>
                </a:cubicBezTo>
                <a:cubicBezTo>
                  <a:pt x="120" y="168"/>
                  <a:pt x="120" y="168"/>
                  <a:pt x="120" y="168"/>
                </a:cubicBezTo>
                <a:cubicBezTo>
                  <a:pt x="121" y="170"/>
                  <a:pt x="120" y="172"/>
                  <a:pt x="118" y="173"/>
                </a:cubicBezTo>
                <a:cubicBezTo>
                  <a:pt x="116" y="174"/>
                  <a:pt x="114" y="173"/>
                  <a:pt x="113" y="171"/>
                </a:cubicBezTo>
                <a:cubicBezTo>
                  <a:pt x="110" y="165"/>
                  <a:pt x="110" y="165"/>
                  <a:pt x="110" y="165"/>
                </a:cubicBezTo>
                <a:cubicBezTo>
                  <a:pt x="108" y="162"/>
                  <a:pt x="108" y="162"/>
                  <a:pt x="108" y="162"/>
                </a:cubicBezTo>
                <a:cubicBezTo>
                  <a:pt x="106" y="162"/>
                  <a:pt x="104" y="160"/>
                  <a:pt x="103" y="158"/>
                </a:cubicBezTo>
                <a:cubicBezTo>
                  <a:pt x="87" y="124"/>
                  <a:pt x="87" y="124"/>
                  <a:pt x="87" y="124"/>
                </a:cubicBezTo>
                <a:cubicBezTo>
                  <a:pt x="67" y="124"/>
                  <a:pt x="67" y="124"/>
                  <a:pt x="67" y="124"/>
                </a:cubicBezTo>
                <a:cubicBezTo>
                  <a:pt x="67" y="129"/>
                  <a:pt x="67" y="129"/>
                  <a:pt x="67" y="129"/>
                </a:cubicBezTo>
                <a:cubicBezTo>
                  <a:pt x="67" y="132"/>
                  <a:pt x="64" y="136"/>
                  <a:pt x="60" y="136"/>
                </a:cubicBezTo>
                <a:cubicBezTo>
                  <a:pt x="57" y="136"/>
                  <a:pt x="54" y="132"/>
                  <a:pt x="54" y="129"/>
                </a:cubicBezTo>
                <a:cubicBezTo>
                  <a:pt x="54" y="124"/>
                  <a:pt x="54" y="124"/>
                  <a:pt x="54" y="124"/>
                </a:cubicBezTo>
                <a:cubicBezTo>
                  <a:pt x="34" y="124"/>
                  <a:pt x="34" y="124"/>
                  <a:pt x="34" y="124"/>
                </a:cubicBezTo>
                <a:cubicBezTo>
                  <a:pt x="17" y="158"/>
                  <a:pt x="17" y="158"/>
                  <a:pt x="17" y="158"/>
                </a:cubicBezTo>
                <a:cubicBezTo>
                  <a:pt x="16" y="160"/>
                  <a:pt x="15" y="162"/>
                  <a:pt x="13" y="162"/>
                </a:cubicBezTo>
                <a:cubicBezTo>
                  <a:pt x="11" y="165"/>
                  <a:pt x="11" y="165"/>
                  <a:pt x="11" y="165"/>
                </a:cubicBezTo>
                <a:cubicBezTo>
                  <a:pt x="8" y="171"/>
                  <a:pt x="8" y="171"/>
                  <a:pt x="8" y="171"/>
                </a:cubicBezTo>
                <a:cubicBezTo>
                  <a:pt x="7" y="173"/>
                  <a:pt x="5" y="174"/>
                  <a:pt x="3" y="173"/>
                </a:cubicBezTo>
                <a:cubicBezTo>
                  <a:pt x="1" y="172"/>
                  <a:pt x="0" y="170"/>
                  <a:pt x="1" y="168"/>
                </a:cubicBezTo>
                <a:cubicBezTo>
                  <a:pt x="4" y="162"/>
                  <a:pt x="4" y="162"/>
                  <a:pt x="4" y="162"/>
                </a:cubicBezTo>
                <a:cubicBezTo>
                  <a:pt x="5" y="159"/>
                  <a:pt x="5" y="159"/>
                  <a:pt x="5" y="159"/>
                </a:cubicBezTo>
                <a:cubicBezTo>
                  <a:pt x="4" y="157"/>
                  <a:pt x="4" y="155"/>
                  <a:pt x="5" y="153"/>
                </a:cubicBezTo>
                <a:cubicBezTo>
                  <a:pt x="19" y="124"/>
                  <a:pt x="19" y="124"/>
                  <a:pt x="19" y="124"/>
                </a:cubicBezTo>
                <a:cubicBezTo>
                  <a:pt x="8" y="124"/>
                  <a:pt x="8" y="124"/>
                  <a:pt x="8" y="124"/>
                </a:cubicBezTo>
                <a:close/>
                <a:moveTo>
                  <a:pt x="54" y="115"/>
                </a:moveTo>
                <a:cubicBezTo>
                  <a:pt x="54" y="115"/>
                  <a:pt x="54" y="115"/>
                  <a:pt x="54" y="115"/>
                </a:cubicBezTo>
                <a:cubicBezTo>
                  <a:pt x="54" y="110"/>
                  <a:pt x="54" y="110"/>
                  <a:pt x="54" y="110"/>
                </a:cubicBezTo>
                <a:cubicBezTo>
                  <a:pt x="54" y="107"/>
                  <a:pt x="57" y="103"/>
                  <a:pt x="60" y="103"/>
                </a:cubicBezTo>
                <a:cubicBezTo>
                  <a:pt x="64" y="103"/>
                  <a:pt x="67" y="107"/>
                  <a:pt x="67" y="110"/>
                </a:cubicBezTo>
                <a:cubicBezTo>
                  <a:pt x="67" y="115"/>
                  <a:pt x="67" y="115"/>
                  <a:pt x="67" y="115"/>
                </a:cubicBezTo>
                <a:cubicBezTo>
                  <a:pt x="83" y="115"/>
                  <a:pt x="83" y="115"/>
                  <a:pt x="83" y="115"/>
                </a:cubicBezTo>
                <a:cubicBezTo>
                  <a:pt x="67" y="82"/>
                  <a:pt x="67" y="82"/>
                  <a:pt x="67" y="82"/>
                </a:cubicBezTo>
                <a:cubicBezTo>
                  <a:pt x="63" y="83"/>
                  <a:pt x="58" y="83"/>
                  <a:pt x="54" y="82"/>
                </a:cubicBezTo>
                <a:cubicBezTo>
                  <a:pt x="38" y="115"/>
                  <a:pt x="38" y="115"/>
                  <a:pt x="38" y="115"/>
                </a:cubicBezTo>
                <a:cubicBezTo>
                  <a:pt x="54" y="115"/>
                  <a:pt x="54" y="115"/>
                  <a:pt x="54" y="115"/>
                </a:cubicBezTo>
                <a:close/>
                <a:moveTo>
                  <a:pt x="73" y="39"/>
                </a:moveTo>
                <a:cubicBezTo>
                  <a:pt x="73" y="39"/>
                  <a:pt x="73" y="39"/>
                  <a:pt x="73" y="39"/>
                </a:cubicBezTo>
                <a:cubicBezTo>
                  <a:pt x="66" y="32"/>
                  <a:pt x="55" y="32"/>
                  <a:pt x="48" y="39"/>
                </a:cubicBezTo>
                <a:cubicBezTo>
                  <a:pt x="48" y="39"/>
                  <a:pt x="48" y="39"/>
                  <a:pt x="48" y="39"/>
                </a:cubicBezTo>
                <a:cubicBezTo>
                  <a:pt x="45" y="42"/>
                  <a:pt x="43" y="47"/>
                  <a:pt x="43" y="51"/>
                </a:cubicBezTo>
                <a:cubicBezTo>
                  <a:pt x="43" y="56"/>
                  <a:pt x="45" y="61"/>
                  <a:pt x="48" y="64"/>
                </a:cubicBezTo>
                <a:cubicBezTo>
                  <a:pt x="53" y="69"/>
                  <a:pt x="61" y="71"/>
                  <a:pt x="67" y="68"/>
                </a:cubicBezTo>
                <a:cubicBezTo>
                  <a:pt x="68" y="68"/>
                  <a:pt x="68" y="68"/>
                  <a:pt x="68" y="68"/>
                </a:cubicBezTo>
                <a:cubicBezTo>
                  <a:pt x="69" y="67"/>
                  <a:pt x="71" y="66"/>
                  <a:pt x="73" y="64"/>
                </a:cubicBezTo>
                <a:cubicBezTo>
                  <a:pt x="73" y="64"/>
                  <a:pt x="73" y="64"/>
                  <a:pt x="73" y="64"/>
                </a:cubicBezTo>
                <a:cubicBezTo>
                  <a:pt x="76" y="61"/>
                  <a:pt x="78" y="56"/>
                  <a:pt x="78" y="51"/>
                </a:cubicBezTo>
                <a:cubicBezTo>
                  <a:pt x="78" y="47"/>
                  <a:pt x="76" y="42"/>
                  <a:pt x="73" y="39"/>
                </a:cubicBezTo>
                <a:cubicBezTo>
                  <a:pt x="73" y="39"/>
                  <a:pt x="73" y="39"/>
                  <a:pt x="73" y="39"/>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solidFill>
                <a:schemeClr val="tx1">
                  <a:lumMod val="85000"/>
                  <a:lumOff val="15000"/>
                </a:schemeClr>
              </a:solidFill>
            </a:endParaRPr>
          </a:p>
        </p:txBody>
      </p:sp>
    </p:spTree>
    <p:extLst>
      <p:ext uri="{BB962C8B-B14F-4D97-AF65-F5344CB8AC3E}">
        <p14:creationId xmlns:p14="http://schemas.microsoft.com/office/powerpoint/2010/main" val="273331360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8571066"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3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400" b="1" kern="0" spc="-60" dirty="0">
                <a:solidFill>
                  <a:srgbClr val="000000"/>
                </a:solidFill>
                <a:effectLst/>
                <a:latin typeface="나눔고딕" panose="020D0604000000000000" pitchFamily="50" charset="-127"/>
                <a:ea typeface="나눔고딕" panose="020D0604000000000000" pitchFamily="50" charset="-127"/>
              </a:rPr>
              <a:t>Scope 3 reduction in the logistics transformation activities </a:t>
            </a:r>
            <a:r>
              <a:rPr lang="en-US" altLang="ko-KR" sz="1300" b="1" dirty="0">
                <a:solidFill>
                  <a:schemeClr val="tx1">
                    <a:lumMod val="85000"/>
                    <a:lumOff val="15000"/>
                  </a:schemeClr>
                </a:solidFill>
                <a:latin typeface="나눔고딕" panose="020D0604000000000000" pitchFamily="50" charset="-127"/>
                <a:ea typeface="나눔고딕" panose="020D0604000000000000" pitchFamily="50" charset="-127"/>
              </a:rPr>
              <a:t>–</a:t>
            </a:r>
            <a:r>
              <a:rPr lang="ko-KR" altLang="en-US" sz="13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300" b="1" dirty="0">
                <a:solidFill>
                  <a:schemeClr val="tx1">
                    <a:lumMod val="85000"/>
                    <a:lumOff val="15000"/>
                  </a:schemeClr>
                </a:solidFill>
                <a:latin typeface="나눔고딕" panose="020D0604000000000000" pitchFamily="50" charset="-127"/>
                <a:ea typeface="나눔고딕" panose="020D0604000000000000" pitchFamily="50" charset="-127"/>
              </a:rPr>
              <a:t>Upstream &amp; Downstream Transportation-Distribution</a:t>
            </a:r>
            <a:endParaRPr lang="en-US" altLang="zh-CN" sz="13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1048389629"/>
              </p:ext>
            </p:extLst>
          </p:nvPr>
        </p:nvGraphicFramePr>
        <p:xfrm>
          <a:off x="251520" y="636205"/>
          <a:ext cx="8640960" cy="4389120"/>
        </p:xfrm>
        <a:graphic>
          <a:graphicData uri="http://schemas.openxmlformats.org/drawingml/2006/table">
            <a:tbl>
              <a:tblPr firstRow="1" bandRow="1">
                <a:tableStyleId>{5940675A-B579-460E-94D1-54222C63F5DA}</a:tableStyleId>
              </a:tblPr>
              <a:tblGrid>
                <a:gridCol w="3888432">
                  <a:extLst>
                    <a:ext uri="{9D8B030D-6E8A-4147-A177-3AD203B41FA5}">
                      <a16:colId xmlns:a16="http://schemas.microsoft.com/office/drawing/2014/main" val="20000"/>
                    </a:ext>
                  </a:extLst>
                </a:gridCol>
                <a:gridCol w="4752528">
                  <a:extLst>
                    <a:ext uri="{9D8B030D-6E8A-4147-A177-3AD203B41FA5}">
                      <a16:colId xmlns:a16="http://schemas.microsoft.com/office/drawing/2014/main" val="2446653076"/>
                    </a:ext>
                  </a:extLst>
                </a:gridCol>
              </a:tblGrid>
              <a:tr h="427559">
                <a:tc gridSpan="2">
                  <a:txBody>
                    <a:bodyPr/>
                    <a:lstStyle/>
                    <a:p>
                      <a:pPr marL="171450" indent="-171450" algn="l" latinLnBrk="1">
                        <a:buFont typeface="Wingdings" panose="05000000000000000000" pitchFamily="2" charset="2"/>
                        <a:buChar char="ü"/>
                      </a:pPr>
                      <a:r>
                        <a:rPr lang="en-US" altLang="ko-KR" sz="1200" dirty="0">
                          <a:latin typeface="나눔고딕" panose="020D0604000000000000" pitchFamily="50" charset="-127"/>
                          <a:ea typeface="나눔고딕" panose="020D0604000000000000" pitchFamily="50" charset="-127"/>
                        </a:rPr>
                        <a:t>Upstream &amp; Downstream Transportation - All activities in distribution and storage</a:t>
                      </a:r>
                    </a:p>
                    <a:p>
                      <a:pPr marL="171450" indent="-171450" algn="l" latinLnBrk="1">
                        <a:buFont typeface="Wingdings" panose="05000000000000000000" pitchFamily="2" charset="2"/>
                        <a:buChar char="ü"/>
                      </a:pPr>
                      <a:r>
                        <a:rPr lang="en-US" altLang="ko-KR" sz="1200" dirty="0">
                          <a:latin typeface="나눔고딕" panose="020D0604000000000000" pitchFamily="50" charset="-127"/>
                          <a:ea typeface="나눔고딕" panose="020D0604000000000000" pitchFamily="50" charset="-127"/>
                        </a:rPr>
                        <a:t>Mitigation measures such as transportation alternatives and fuel substitution can reduce greenhouse gas emissions</a:t>
                      </a:r>
                      <a:endParaRPr lang="ko-KR" altLang="en-US" sz="1200" dirty="0">
                        <a:latin typeface="나눔고딕" panose="020D0604000000000000" pitchFamily="50" charset="-127"/>
                        <a:ea typeface="나눔고딕" panose="020D0604000000000000" pitchFamily="50" charset="-127"/>
                      </a:endParaRPr>
                    </a:p>
                  </a:txBody>
                  <a:tcPr anchor="ctr"/>
                </a:tc>
                <a:tc hMerge="1">
                  <a:txBody>
                    <a:bodyPr/>
                    <a:lstStyle/>
                    <a:p>
                      <a:pPr latinLnBrk="1"/>
                      <a:endParaRPr lang="ko-KR" altLang="en-US"/>
                    </a:p>
                  </a:txBody>
                  <a:tcPr/>
                </a:tc>
                <a:extLst>
                  <a:ext uri="{0D108BD9-81ED-4DB2-BD59-A6C34878D82A}">
                    <a16:rowId xmlns:a16="http://schemas.microsoft.com/office/drawing/2014/main" val="10000"/>
                  </a:ext>
                </a:extLst>
              </a:tr>
              <a:tr h="2269639">
                <a:tc>
                  <a:txBody>
                    <a:bodyPr/>
                    <a:lstStyle/>
                    <a:p>
                      <a:pPr marL="0" indent="0" algn="l" latinLnBrk="1">
                        <a:buFont typeface="Wingdings" panose="05000000000000000000" pitchFamily="2" charset="2"/>
                        <a:buNone/>
                      </a:pPr>
                      <a:endParaRPr lang="en-US" altLang="ko-KR" sz="6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r>
                        <a:rPr lang="en-US" altLang="ko-KR" sz="600" b="1" dirty="0">
                          <a:latin typeface="나눔고딕" panose="020D0604000000000000" pitchFamily="50" charset="-127"/>
                          <a:ea typeface="나눔고딕" panose="020D0604000000000000" pitchFamily="50" charset="-127"/>
                        </a:rPr>
                        <a:t>           </a:t>
                      </a:r>
                    </a:p>
                  </a:txBody>
                  <a:tcPr anchor="ctr"/>
                </a:tc>
                <a:tc rowSpan="2">
                  <a:txBody>
                    <a:bodyPr/>
                    <a:lstStyle/>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300" b="1" dirty="0">
                        <a:latin typeface="나눔고딕" panose="020D0604000000000000" pitchFamily="50" charset="-127"/>
                        <a:ea typeface="나눔고딕" panose="020D0604000000000000" pitchFamily="50" charset="-127"/>
                      </a:endParaRP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300" b="1" dirty="0">
                          <a:latin typeface="나눔고딕" panose="020D0604000000000000" pitchFamily="50" charset="-127"/>
                          <a:ea typeface="나눔고딕" panose="020D0604000000000000" pitchFamily="50" charset="-127"/>
                        </a:rPr>
                        <a:t>       [ !K7 Music logistics transition activities ]</a:t>
                      </a:r>
                    </a:p>
                    <a:p>
                      <a:pPr marL="0" marR="0" lvl="0" indent="0" algn="l"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endParaRPr lang="en-US" altLang="ko-KR" sz="1300" b="1" dirty="0">
                        <a:latin typeface="나눔고딕" panose="020D0604000000000000" pitchFamily="50" charset="-127"/>
                        <a:ea typeface="나눔고딕" panose="020D0604000000000000" pitchFamily="50" charset="-127"/>
                      </a:endParaRPr>
                    </a:p>
                    <a:p>
                      <a:pPr marL="285750" indent="-285750" algn="l" latinLnBrk="1">
                        <a:buFont typeface="Wingdings" panose="05000000000000000000" pitchFamily="2" charset="2"/>
                        <a:buChar char="ü"/>
                      </a:pPr>
                      <a:r>
                        <a:rPr lang="en-US" altLang="ko-KR" sz="1100" b="0" dirty="0">
                          <a:latin typeface="나눔고딕" panose="020D0604000000000000" pitchFamily="50" charset="-127"/>
                          <a:ea typeface="나눔고딕" panose="020D0604000000000000" pitchFamily="50" charset="-127"/>
                        </a:rPr>
                        <a:t>Multinational music company with bases in Berlin, London, and New York needs intercontinental transportation to sell records</a:t>
                      </a:r>
                    </a:p>
                    <a:p>
                      <a:pPr marL="285750" indent="-285750" algn="l" latinLnBrk="1">
                        <a:buFont typeface="Wingdings" panose="05000000000000000000" pitchFamily="2" charset="2"/>
                        <a:buChar char="ü"/>
                      </a:pPr>
                      <a:r>
                        <a:rPr lang="en-US" altLang="ko-KR" sz="1100" b="0" dirty="0">
                          <a:latin typeface="나눔고딕" panose="020D0604000000000000" pitchFamily="50" charset="-127"/>
                          <a:ea typeface="나눔고딕" panose="020D0604000000000000" pitchFamily="50" charset="-127"/>
                        </a:rPr>
                        <a:t>Starting in 2019, most shipments from its Austrian warehouse to North America will be called from airfreight to ocean freight, reducing GHG emissions.</a:t>
                      </a:r>
                    </a:p>
                    <a:p>
                      <a:pPr marL="285750" indent="-285750" algn="l" latinLnBrk="1">
                        <a:buFont typeface="Wingdings" panose="05000000000000000000" pitchFamily="2" charset="2"/>
                        <a:buChar char="ü"/>
                      </a:pPr>
                      <a:r>
                        <a:rPr lang="en-US" altLang="ko-KR" sz="1100" b="0" dirty="0">
                          <a:latin typeface="나눔고딕" panose="020D0604000000000000" pitchFamily="50" charset="-127"/>
                          <a:ea typeface="나눔고딕" panose="020D0604000000000000" pitchFamily="50" charset="-127"/>
                        </a:rPr>
                        <a:t>Key warehouse partner KDG warehouse uses electricity with no CO</a:t>
                      </a:r>
                      <a:r>
                        <a:rPr lang="en-US" altLang="ko-KR" sz="1100" b="0" dirty="0">
                          <a:latin typeface="맑은 고딕" panose="020B0503020000020004" pitchFamily="50" charset="-127"/>
                          <a:ea typeface="맑은 고딕" panose="020B0503020000020004" pitchFamily="50" charset="-127"/>
                        </a:rPr>
                        <a:t>₂ </a:t>
                      </a:r>
                      <a:r>
                        <a:rPr lang="en-US" altLang="ko-KR" sz="1100" b="0" dirty="0">
                          <a:latin typeface="나눔고딕" panose="020D0604000000000000" pitchFamily="50" charset="-127"/>
                          <a:ea typeface="나눔고딕" panose="020D0604000000000000" pitchFamily="50" charset="-127"/>
                        </a:rPr>
                        <a:t>emissions or radioactive waste technology</a:t>
                      </a:r>
                    </a:p>
                    <a:p>
                      <a:pPr marL="285750" indent="-285750" algn="l" latinLnBrk="1">
                        <a:buFont typeface="Wingdings" panose="05000000000000000000" pitchFamily="2" charset="2"/>
                        <a:buChar char="ü"/>
                      </a:pPr>
                      <a:r>
                        <a:rPr lang="en-US" altLang="ko-KR" sz="1100" b="0" dirty="0">
                          <a:latin typeface="나눔고딕" panose="020D0604000000000000" pitchFamily="50" charset="-127"/>
                          <a:ea typeface="나눔고딕" panose="020D0604000000000000" pitchFamily="50" charset="-127"/>
                        </a:rPr>
                        <a:t>All shipments are packaged in highly recycled cardboard boxes</a:t>
                      </a:r>
                    </a:p>
                    <a:p>
                      <a:pPr marL="285750" indent="-285750" algn="l" latinLnBrk="1">
                        <a:buFont typeface="Wingdings" panose="05000000000000000000" pitchFamily="2" charset="2"/>
                        <a:buChar char="ü"/>
                      </a:pPr>
                      <a:r>
                        <a:rPr lang="en-US" altLang="ko-KR" sz="1100" b="0" dirty="0">
                          <a:latin typeface="나눔고딕" panose="020D0604000000000000" pitchFamily="50" charset="-127"/>
                          <a:ea typeface="나눔고딕" panose="020D0604000000000000" pitchFamily="50" charset="-127"/>
                        </a:rPr>
                        <a:t>Shared use and reuse of standardized pallets certified by the European Pallet Association</a:t>
                      </a:r>
                    </a:p>
                    <a:p>
                      <a:pPr marL="0" indent="0" algn="l" latinLnBrk="1">
                        <a:buFont typeface="Wingdings" panose="05000000000000000000" pitchFamily="2" charset="2"/>
                        <a:buNone/>
                      </a:pPr>
                      <a:endParaRPr lang="en-US" altLang="ko-KR" sz="11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r>
                        <a:rPr lang="ko-KR" altLang="en-US" sz="1100" b="0" dirty="0">
                          <a:latin typeface="나눔고딕" panose="020D0604000000000000" pitchFamily="50" charset="-127"/>
                          <a:ea typeface="나눔고딕" panose="020D0604000000000000" pitchFamily="50" charset="-127"/>
                        </a:rPr>
                        <a:t> </a:t>
                      </a:r>
                      <a:endParaRPr lang="en-US" altLang="ko-KR" sz="1100" b="0"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r>
                        <a:rPr lang="en-US" altLang="ko-KR" sz="800" dirty="0">
                          <a:latin typeface="나눔고딕" panose="020D0604000000000000" pitchFamily="50" charset="-127"/>
                          <a:ea typeface="나눔고딕" panose="020D0604000000000000" pitchFamily="50" charset="-127"/>
                        </a:rPr>
                        <a:t>Source : !K7 Music | Carbon </a:t>
                      </a:r>
                      <a:r>
                        <a:rPr lang="en-US" altLang="ko-KR" sz="800" dirty="0" err="1">
                          <a:latin typeface="나눔고딕" panose="020D0604000000000000" pitchFamily="50" charset="-127"/>
                          <a:ea typeface="나눔고딕" panose="020D0604000000000000" pitchFamily="50" charset="-127"/>
                        </a:rPr>
                        <a:t>Emissionsand</a:t>
                      </a:r>
                      <a:r>
                        <a:rPr lang="en-US" altLang="ko-KR" sz="800" dirty="0">
                          <a:latin typeface="나눔고딕" panose="020D0604000000000000" pitchFamily="50" charset="-127"/>
                          <a:ea typeface="나눔고딕" panose="020D0604000000000000" pitchFamily="50" charset="-127"/>
                        </a:rPr>
                        <a:t> Sustainability Report| https://k7.com/carbon-</a:t>
                      </a:r>
                    </a:p>
                    <a:p>
                      <a:pPr marL="0" indent="0" algn="l" latinLnBrk="1">
                        <a:buFont typeface="Wingdings" panose="05000000000000000000" pitchFamily="2" charset="2"/>
                        <a:buNone/>
                      </a:pPr>
                      <a:r>
                        <a:rPr lang="en-US" altLang="ko-KR" sz="800" dirty="0">
                          <a:latin typeface="나눔고딕" panose="020D0604000000000000" pitchFamily="50" charset="-127"/>
                          <a:ea typeface="나눔고딕" panose="020D0604000000000000" pitchFamily="50" charset="-127"/>
                        </a:rPr>
                        <a:t>              emissions-and-sustainability-report/</a:t>
                      </a:r>
                      <a:endParaRPr lang="en-US" altLang="ko-KR" sz="800" b="1" dirty="0">
                        <a:latin typeface="나눔고딕" panose="020D0604000000000000" pitchFamily="50" charset="-127"/>
                        <a:ea typeface="나눔고딕" panose="020D0604000000000000" pitchFamily="50" charset="-127"/>
                      </a:endParaRPr>
                    </a:p>
                  </a:txBody>
                  <a:tcPr anchor="ctr"/>
                </a:tc>
                <a:extLst>
                  <a:ext uri="{0D108BD9-81ED-4DB2-BD59-A6C34878D82A}">
                    <a16:rowId xmlns:a16="http://schemas.microsoft.com/office/drawing/2014/main" val="1459970572"/>
                  </a:ext>
                </a:extLst>
              </a:tr>
              <a:tr h="1254997">
                <a:tc>
                  <a:txBody>
                    <a:bodyPr/>
                    <a:lstStyle/>
                    <a:p>
                      <a:pPr marL="0" indent="0" algn="l" latinLnBrk="1">
                        <a:buFont typeface="Wingdings" panose="05000000000000000000" pitchFamily="2" charset="2"/>
                        <a:buNone/>
                      </a:pPr>
                      <a:endParaRPr lang="en-US" altLang="ko-KR" sz="1000" b="1" dirty="0">
                        <a:latin typeface="나눔고딕" panose="020D0604000000000000" pitchFamily="50" charset="-127"/>
                        <a:ea typeface="나눔고딕" panose="020D0604000000000000" pitchFamily="50" charset="-127"/>
                      </a:endParaRPr>
                    </a:p>
                  </a:txBody>
                  <a:tcPr anchor="ctr"/>
                </a:tc>
                <a:tc vMerge="1">
                  <a:txBody>
                    <a:bodyPr/>
                    <a:lstStyle/>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txBody>
                  <a:tcPr anchor="ctr"/>
                </a:tc>
                <a:extLst>
                  <a:ext uri="{0D108BD9-81ED-4DB2-BD59-A6C34878D82A}">
                    <a16:rowId xmlns:a16="http://schemas.microsoft.com/office/drawing/2014/main" val="1462700781"/>
                  </a:ext>
                </a:extLst>
              </a:tr>
            </a:tbl>
          </a:graphicData>
        </a:graphic>
      </p:graphicFrame>
      <p:sp>
        <p:nvSpPr>
          <p:cNvPr id="11" name="화살표: 오른쪽 10">
            <a:extLst>
              <a:ext uri="{FF2B5EF4-FFF2-40B4-BE49-F238E27FC236}">
                <a16:creationId xmlns:a16="http://schemas.microsoft.com/office/drawing/2014/main" id="{F69E4C24-534B-50AF-5981-C218D93D2231}"/>
              </a:ext>
            </a:extLst>
          </p:cNvPr>
          <p:cNvSpPr/>
          <p:nvPr/>
        </p:nvSpPr>
        <p:spPr>
          <a:xfrm>
            <a:off x="1907704" y="1634852"/>
            <a:ext cx="479729" cy="353992"/>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n w="0"/>
              <a:solidFill>
                <a:schemeClr val="tx1"/>
              </a:solidFill>
              <a:effectLst>
                <a:outerShdw blurRad="38100" dist="19050" dir="2700000" algn="tl" rotWithShape="0">
                  <a:schemeClr val="dk1">
                    <a:alpha val="40000"/>
                  </a:schemeClr>
                </a:outerShdw>
              </a:effectLst>
            </a:endParaRPr>
          </a:p>
        </p:txBody>
      </p:sp>
      <p:graphicFrame>
        <p:nvGraphicFramePr>
          <p:cNvPr id="49" name="표 35">
            <a:extLst>
              <a:ext uri="{FF2B5EF4-FFF2-40B4-BE49-F238E27FC236}">
                <a16:creationId xmlns:a16="http://schemas.microsoft.com/office/drawing/2014/main" id="{19EB16CB-A2B3-3523-41C6-F03066F678A5}"/>
              </a:ext>
            </a:extLst>
          </p:cNvPr>
          <p:cNvGraphicFramePr>
            <a:graphicFrameLocks noGrp="1"/>
          </p:cNvGraphicFramePr>
          <p:nvPr>
            <p:extLst>
              <p:ext uri="{D42A27DB-BD31-4B8C-83A1-F6EECF244321}">
                <p14:modId xmlns:p14="http://schemas.microsoft.com/office/powerpoint/2010/main" val="1303545110"/>
              </p:ext>
            </p:extLst>
          </p:nvPr>
        </p:nvGraphicFramePr>
        <p:xfrm>
          <a:off x="4225710" y="3507058"/>
          <a:ext cx="4582696" cy="1008114"/>
        </p:xfrm>
        <a:graphic>
          <a:graphicData uri="http://schemas.openxmlformats.org/drawingml/2006/table">
            <a:tbl>
              <a:tblPr firstRow="1" bandRow="1">
                <a:tableStyleId>{5C22544A-7EE6-4342-B048-85BDC9FD1C3A}</a:tableStyleId>
              </a:tblPr>
              <a:tblGrid>
                <a:gridCol w="922354">
                  <a:extLst>
                    <a:ext uri="{9D8B030D-6E8A-4147-A177-3AD203B41FA5}">
                      <a16:colId xmlns:a16="http://schemas.microsoft.com/office/drawing/2014/main" val="3407993721"/>
                    </a:ext>
                  </a:extLst>
                </a:gridCol>
                <a:gridCol w="1741942">
                  <a:extLst>
                    <a:ext uri="{9D8B030D-6E8A-4147-A177-3AD203B41FA5}">
                      <a16:colId xmlns:a16="http://schemas.microsoft.com/office/drawing/2014/main" val="1783824068"/>
                    </a:ext>
                  </a:extLst>
                </a:gridCol>
                <a:gridCol w="1918400">
                  <a:extLst>
                    <a:ext uri="{9D8B030D-6E8A-4147-A177-3AD203B41FA5}">
                      <a16:colId xmlns:a16="http://schemas.microsoft.com/office/drawing/2014/main" val="2163748283"/>
                    </a:ext>
                  </a:extLst>
                </a:gridCol>
              </a:tblGrid>
              <a:tr h="336038">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Year</a:t>
                      </a:r>
                      <a:endParaRPr lang="ko-KR" altLang="en-US" sz="110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Number of cargo units</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algn="ctr" latinLnBrk="1">
                        <a:lnSpc>
                          <a:spcPct val="150000"/>
                        </a:lnSpc>
                      </a:pPr>
                      <a:r>
                        <a:rPr lang="en-US" altLang="ko-KR" sz="1100" b="1" dirty="0">
                          <a:latin typeface="나눔고딕" panose="020D0604000000000000" pitchFamily="50" charset="-127"/>
                          <a:ea typeface="나눔고딕" panose="020D0604000000000000" pitchFamily="50" charset="-127"/>
                        </a:rPr>
                        <a:t>GHG Reductions</a:t>
                      </a:r>
                      <a:r>
                        <a:rPr lang="ko-KR" altLang="en-US" sz="1100" b="1" dirty="0">
                          <a:latin typeface="나눔고딕" panose="020D0604000000000000" pitchFamily="50" charset="-127"/>
                          <a:ea typeface="나눔고딕" panose="020D0604000000000000" pitchFamily="50" charset="-127"/>
                        </a:rPr>
                        <a:t> </a:t>
                      </a:r>
                      <a:r>
                        <a:rPr lang="en-US" altLang="ko-KR" sz="1100" b="1" dirty="0">
                          <a:latin typeface="나눔고딕" panose="020D0604000000000000" pitchFamily="50" charset="-127"/>
                          <a:ea typeface="나눔고딕" panose="020D0604000000000000" pitchFamily="50" charset="-127"/>
                        </a:rPr>
                        <a:t>(</a:t>
                      </a:r>
                      <a:r>
                        <a:rPr lang="en-US" altLang="ko-KR" sz="1100" b="1" dirty="0" err="1">
                          <a:latin typeface="나눔고딕" panose="020D0604000000000000" pitchFamily="50" charset="-127"/>
                          <a:ea typeface="나눔고딕" panose="020D0604000000000000" pitchFamily="50" charset="-127"/>
                        </a:rPr>
                        <a:t>tCO</a:t>
                      </a:r>
                      <a:r>
                        <a:rPr lang="en-US" altLang="ko-KR" sz="1100" b="1" dirty="0" err="1">
                          <a:latin typeface="맑은 고딕" panose="020B0503020000020004" pitchFamily="50" charset="-127"/>
                          <a:ea typeface="맑은 고딕" panose="020B0503020000020004" pitchFamily="50" charset="-127"/>
                        </a:rPr>
                        <a:t>₂</a:t>
                      </a:r>
                      <a:r>
                        <a:rPr lang="en-US" altLang="ko-KR" sz="1100" b="1" dirty="0" err="1">
                          <a:latin typeface="나눔고딕" panose="020D0604000000000000" pitchFamily="50" charset="-127"/>
                          <a:ea typeface="나눔고딕" panose="020D0604000000000000" pitchFamily="50" charset="-127"/>
                        </a:rPr>
                        <a:t>e</a:t>
                      </a:r>
                      <a:r>
                        <a:rPr lang="en-US" altLang="ko-KR" sz="1100" b="1" dirty="0">
                          <a:latin typeface="나눔고딕" panose="020D0604000000000000" pitchFamily="50" charset="-127"/>
                          <a:ea typeface="나눔고딕" panose="020D0604000000000000" pitchFamily="50" charset="-127"/>
                        </a:rPr>
                        <a:t>)</a:t>
                      </a:r>
                      <a:endParaRPr lang="ko-KR" altLang="en-US" sz="1100" b="1"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3390176579"/>
                  </a:ext>
                </a:extLst>
              </a:tr>
              <a:tr h="336038">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2019</a:t>
                      </a:r>
                      <a:endParaRPr lang="ko-KR" altLang="en-US" sz="110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15,737</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38</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818391040"/>
                  </a:ext>
                </a:extLst>
              </a:tr>
              <a:tr h="336038">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2020</a:t>
                      </a:r>
                      <a:endParaRPr lang="ko-KR" altLang="en-US" sz="1100" dirty="0">
                        <a:latin typeface="나눔고딕" panose="020D0604000000000000" pitchFamily="50" charset="-127"/>
                        <a:ea typeface="나눔고딕" panose="020D0604000000000000" pitchFamily="50" charset="-127"/>
                      </a:endParaRPr>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18,426</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gn="ctr" latinLnBrk="1">
                        <a:lnSpc>
                          <a:spcPct val="150000"/>
                        </a:lnSpc>
                      </a:pPr>
                      <a:r>
                        <a:rPr lang="en-US" altLang="ko-KR" sz="1100" dirty="0">
                          <a:latin typeface="나눔고딕" panose="020D0604000000000000" pitchFamily="50" charset="-127"/>
                          <a:ea typeface="나눔고딕" panose="020D0604000000000000" pitchFamily="50" charset="-127"/>
                        </a:rPr>
                        <a:t>45</a:t>
                      </a:r>
                      <a:endParaRPr lang="ko-KR" altLang="en-US" sz="1100" dirty="0">
                        <a:latin typeface="나눔고딕" panose="020D0604000000000000" pitchFamily="50" charset="-127"/>
                        <a:ea typeface="나눔고딕" panose="020D0604000000000000" pitchFamily="50" charset="-127"/>
                      </a:endParaRPr>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226553683"/>
                  </a:ext>
                </a:extLst>
              </a:tr>
            </a:tbl>
          </a:graphicData>
        </a:graphic>
      </p:graphicFrame>
      <p:pic>
        <p:nvPicPr>
          <p:cNvPr id="7" name="그림 6">
            <a:extLst>
              <a:ext uri="{FF2B5EF4-FFF2-40B4-BE49-F238E27FC236}">
                <a16:creationId xmlns:a16="http://schemas.microsoft.com/office/drawing/2014/main" id="{0ADA5728-6C15-A71C-BAEE-C75067D5F40F}"/>
              </a:ext>
            </a:extLst>
          </p:cNvPr>
          <p:cNvPicPr>
            <a:picLocks noChangeAspect="1"/>
          </p:cNvPicPr>
          <p:nvPr/>
        </p:nvPicPr>
        <p:blipFill>
          <a:blip r:embed="rId3"/>
          <a:stretch>
            <a:fillRect/>
          </a:stretch>
        </p:blipFill>
        <p:spPr>
          <a:xfrm>
            <a:off x="372936" y="1346820"/>
            <a:ext cx="1462760" cy="864097"/>
          </a:xfrm>
          <a:prstGeom prst="rect">
            <a:avLst/>
          </a:prstGeom>
        </p:spPr>
      </p:pic>
      <p:pic>
        <p:nvPicPr>
          <p:cNvPr id="14" name="그림 13">
            <a:extLst>
              <a:ext uri="{FF2B5EF4-FFF2-40B4-BE49-F238E27FC236}">
                <a16:creationId xmlns:a16="http://schemas.microsoft.com/office/drawing/2014/main" id="{83395E84-014C-4B6C-C98E-067E11E1556B}"/>
              </a:ext>
            </a:extLst>
          </p:cNvPr>
          <p:cNvPicPr>
            <a:picLocks noChangeAspect="1"/>
          </p:cNvPicPr>
          <p:nvPr/>
        </p:nvPicPr>
        <p:blipFill>
          <a:blip r:embed="rId4"/>
          <a:stretch>
            <a:fillRect/>
          </a:stretch>
        </p:blipFill>
        <p:spPr>
          <a:xfrm>
            <a:off x="2483768" y="1346821"/>
            <a:ext cx="1526145" cy="864096"/>
          </a:xfrm>
          <a:prstGeom prst="rect">
            <a:avLst/>
          </a:prstGeom>
        </p:spPr>
      </p:pic>
      <p:pic>
        <p:nvPicPr>
          <p:cNvPr id="5" name="그림 4">
            <a:extLst>
              <a:ext uri="{FF2B5EF4-FFF2-40B4-BE49-F238E27FC236}">
                <a16:creationId xmlns:a16="http://schemas.microsoft.com/office/drawing/2014/main" id="{A729E4ED-F3E7-A75B-443D-E14BEF556E36}"/>
              </a:ext>
            </a:extLst>
          </p:cNvPr>
          <p:cNvPicPr>
            <a:picLocks noChangeAspect="1"/>
          </p:cNvPicPr>
          <p:nvPr/>
        </p:nvPicPr>
        <p:blipFill>
          <a:blip r:embed="rId5"/>
          <a:stretch>
            <a:fillRect/>
          </a:stretch>
        </p:blipFill>
        <p:spPr>
          <a:xfrm>
            <a:off x="399130" y="2426940"/>
            <a:ext cx="1454953" cy="792088"/>
          </a:xfrm>
          <a:prstGeom prst="rect">
            <a:avLst/>
          </a:prstGeom>
        </p:spPr>
      </p:pic>
      <p:pic>
        <p:nvPicPr>
          <p:cNvPr id="6" name="그림 5">
            <a:extLst>
              <a:ext uri="{FF2B5EF4-FFF2-40B4-BE49-F238E27FC236}">
                <a16:creationId xmlns:a16="http://schemas.microsoft.com/office/drawing/2014/main" id="{3A066E01-030B-B9A2-A68B-F80DA3762F1C}"/>
              </a:ext>
            </a:extLst>
          </p:cNvPr>
          <p:cNvPicPr>
            <a:picLocks noChangeAspect="1"/>
          </p:cNvPicPr>
          <p:nvPr/>
        </p:nvPicPr>
        <p:blipFill>
          <a:blip r:embed="rId6"/>
          <a:stretch>
            <a:fillRect/>
          </a:stretch>
        </p:blipFill>
        <p:spPr>
          <a:xfrm>
            <a:off x="2473794" y="2426940"/>
            <a:ext cx="1522142" cy="792088"/>
          </a:xfrm>
          <a:prstGeom prst="rect">
            <a:avLst/>
          </a:prstGeom>
        </p:spPr>
      </p:pic>
      <p:sp>
        <p:nvSpPr>
          <p:cNvPr id="8" name="화살표: 오른쪽 7">
            <a:extLst>
              <a:ext uri="{FF2B5EF4-FFF2-40B4-BE49-F238E27FC236}">
                <a16:creationId xmlns:a16="http://schemas.microsoft.com/office/drawing/2014/main" id="{C7C47286-B686-C7BD-628B-A6AEE2748269}"/>
              </a:ext>
            </a:extLst>
          </p:cNvPr>
          <p:cNvSpPr/>
          <p:nvPr/>
        </p:nvSpPr>
        <p:spPr>
          <a:xfrm>
            <a:off x="1924074" y="2642964"/>
            <a:ext cx="479729" cy="353992"/>
          </a:xfrm>
          <a:prstGeom prst="rightArrow">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ln w="0"/>
              <a:solidFill>
                <a:schemeClr val="tx1"/>
              </a:solidFill>
              <a:effectLst>
                <a:outerShdw blurRad="38100" dist="19050" dir="2700000" algn="tl" rotWithShape="0">
                  <a:schemeClr val="dk1">
                    <a:alpha val="40000"/>
                  </a:schemeClr>
                </a:outerShdw>
              </a:effectLst>
            </a:endParaRPr>
          </a:p>
        </p:txBody>
      </p:sp>
      <p:sp>
        <p:nvSpPr>
          <p:cNvPr id="9" name="TextBox 8">
            <a:extLst>
              <a:ext uri="{FF2B5EF4-FFF2-40B4-BE49-F238E27FC236}">
                <a16:creationId xmlns:a16="http://schemas.microsoft.com/office/drawing/2014/main" id="{943C1A27-0188-561E-7727-0D68729ABCC7}"/>
              </a:ext>
            </a:extLst>
          </p:cNvPr>
          <p:cNvSpPr txBox="1"/>
          <p:nvPr/>
        </p:nvSpPr>
        <p:spPr>
          <a:xfrm>
            <a:off x="323528" y="3435052"/>
            <a:ext cx="3744416" cy="430887"/>
          </a:xfrm>
          <a:prstGeom prst="rect">
            <a:avLst/>
          </a:prstGeom>
          <a:noFill/>
        </p:spPr>
        <p:txBody>
          <a:bodyPr wrap="square" rtlCol="0">
            <a:spAutoFit/>
          </a:bodyPr>
          <a:lstStyle/>
          <a:p>
            <a:r>
              <a:rPr lang="en-US" altLang="ko-KR" sz="1100" b="1" dirty="0">
                <a:latin typeface="나눔고딕" panose="020D0604000000000000" pitchFamily="50" charset="-127"/>
                <a:ea typeface="나눔고딕" panose="020D0604000000000000" pitchFamily="50" charset="-127"/>
              </a:rPr>
              <a:t> [Alternative fuels</a:t>
            </a:r>
            <a:r>
              <a:rPr lang="ko-KR" altLang="en-US" sz="1100" b="1" dirty="0">
                <a:latin typeface="나눔고딕" panose="020D0604000000000000" pitchFamily="50" charset="-127"/>
                <a:ea typeface="나눔고딕" panose="020D0604000000000000" pitchFamily="50" charset="-127"/>
              </a:rPr>
              <a:t> </a:t>
            </a:r>
            <a:r>
              <a:rPr lang="en-US" altLang="ko-KR" sz="1100" b="1" dirty="0">
                <a:latin typeface="나눔고딕" panose="020D0604000000000000" pitchFamily="50" charset="-127"/>
                <a:ea typeface="나눔고딕" panose="020D0604000000000000" pitchFamily="50" charset="-127"/>
              </a:rPr>
              <a:t>– EU SAF (Sustainable Aviation Fuel)</a:t>
            </a:r>
          </a:p>
          <a:p>
            <a:r>
              <a:rPr lang="en-US" altLang="ko-KR" sz="1100" b="1" dirty="0">
                <a:latin typeface="나눔고딕" panose="020D0604000000000000" pitchFamily="50" charset="-127"/>
                <a:ea typeface="나눔고딕" panose="020D0604000000000000" pitchFamily="50" charset="-127"/>
              </a:rPr>
              <a:t>  Increase mandatory usage</a:t>
            </a:r>
            <a:r>
              <a:rPr lang="ko-KR" altLang="en-US" sz="1100" b="1" dirty="0">
                <a:latin typeface="나눔고딕" panose="020D0604000000000000" pitchFamily="50" charset="-127"/>
                <a:ea typeface="나눔고딕" panose="020D0604000000000000" pitchFamily="50" charset="-127"/>
              </a:rPr>
              <a:t> </a:t>
            </a:r>
            <a:r>
              <a:rPr lang="en-US" altLang="ko-KR" sz="1100" b="1" dirty="0">
                <a:latin typeface="나눔고딕" panose="020D0604000000000000" pitchFamily="50" charset="-127"/>
                <a:ea typeface="나눔고딕" panose="020D0604000000000000" pitchFamily="50" charset="-127"/>
              </a:rPr>
              <a:t>]</a:t>
            </a:r>
            <a:endParaRPr lang="ko-KR" altLang="en-US" sz="1100" b="1" dirty="0">
              <a:latin typeface="나눔고딕" panose="020D0604000000000000" pitchFamily="50" charset="-127"/>
              <a:ea typeface="나눔고딕" panose="020D0604000000000000" pitchFamily="50" charset="-127"/>
            </a:endParaRPr>
          </a:p>
        </p:txBody>
      </p:sp>
      <p:sp>
        <p:nvSpPr>
          <p:cNvPr id="10" name="TextBox 9">
            <a:extLst>
              <a:ext uri="{FF2B5EF4-FFF2-40B4-BE49-F238E27FC236}">
                <a16:creationId xmlns:a16="http://schemas.microsoft.com/office/drawing/2014/main" id="{4073898A-0AC7-015B-CF40-32FADD001848}"/>
              </a:ext>
            </a:extLst>
          </p:cNvPr>
          <p:cNvSpPr txBox="1"/>
          <p:nvPr/>
        </p:nvSpPr>
        <p:spPr>
          <a:xfrm>
            <a:off x="1187624" y="1058788"/>
            <a:ext cx="2304256" cy="292388"/>
          </a:xfrm>
          <a:prstGeom prst="rect">
            <a:avLst/>
          </a:prstGeom>
          <a:noFill/>
        </p:spPr>
        <p:txBody>
          <a:bodyPr wrap="square" rtlCol="0">
            <a:spAutoFit/>
          </a:bodyPr>
          <a:lstStyle/>
          <a:p>
            <a:r>
              <a:rPr lang="en-US" altLang="ko-KR" sz="1300" b="1" dirty="0">
                <a:latin typeface="나눔고딕" panose="020D0604000000000000" pitchFamily="50" charset="-127"/>
                <a:ea typeface="나눔고딕" panose="020D0604000000000000" pitchFamily="50" charset="-127"/>
              </a:rPr>
              <a:t>[ </a:t>
            </a:r>
            <a:r>
              <a:rPr lang="en-US" altLang="ko-KR" sz="1300" b="1" kern="0" spc="-60" dirty="0">
                <a:solidFill>
                  <a:srgbClr val="000000"/>
                </a:solidFill>
                <a:effectLst/>
                <a:latin typeface="나눔고딕" panose="020D0604000000000000" pitchFamily="50" charset="-127"/>
                <a:ea typeface="나눔고딕" panose="020D0604000000000000" pitchFamily="50" charset="-127"/>
              </a:rPr>
              <a:t>Transportation alternatives </a:t>
            </a:r>
            <a:r>
              <a:rPr lang="en-US" altLang="ko-KR" sz="1300" b="1" dirty="0">
                <a:latin typeface="나눔고딕" panose="020D0604000000000000" pitchFamily="50" charset="-127"/>
                <a:ea typeface="나눔고딕" panose="020D0604000000000000" pitchFamily="50" charset="-127"/>
              </a:rPr>
              <a:t>]</a:t>
            </a:r>
          </a:p>
        </p:txBody>
      </p:sp>
      <p:pic>
        <p:nvPicPr>
          <p:cNvPr id="13" name="그림 12">
            <a:extLst>
              <a:ext uri="{FF2B5EF4-FFF2-40B4-BE49-F238E27FC236}">
                <a16:creationId xmlns:a16="http://schemas.microsoft.com/office/drawing/2014/main" id="{350E3373-D5A9-7FCB-744B-A454766A6397}"/>
              </a:ext>
            </a:extLst>
          </p:cNvPr>
          <p:cNvPicPr>
            <a:picLocks noChangeAspect="1"/>
          </p:cNvPicPr>
          <p:nvPr/>
        </p:nvPicPr>
        <p:blipFill>
          <a:blip r:embed="rId7"/>
          <a:stretch>
            <a:fillRect/>
          </a:stretch>
        </p:blipFill>
        <p:spPr>
          <a:xfrm>
            <a:off x="323528" y="3867100"/>
            <a:ext cx="3744416" cy="792088"/>
          </a:xfrm>
          <a:prstGeom prst="rect">
            <a:avLst/>
          </a:prstGeom>
        </p:spPr>
      </p:pic>
      <p:sp>
        <p:nvSpPr>
          <p:cNvPr id="15" name="TextBox 14">
            <a:extLst>
              <a:ext uri="{FF2B5EF4-FFF2-40B4-BE49-F238E27FC236}">
                <a16:creationId xmlns:a16="http://schemas.microsoft.com/office/drawing/2014/main" id="{D3B02D43-6144-C06A-56CF-0DF75EA8F148}"/>
              </a:ext>
            </a:extLst>
          </p:cNvPr>
          <p:cNvSpPr txBox="1"/>
          <p:nvPr/>
        </p:nvSpPr>
        <p:spPr>
          <a:xfrm>
            <a:off x="323528" y="4603730"/>
            <a:ext cx="3744416" cy="415498"/>
          </a:xfrm>
          <a:prstGeom prst="rect">
            <a:avLst/>
          </a:prstGeom>
          <a:noFill/>
        </p:spPr>
        <p:txBody>
          <a:bodyPr wrap="square" rtlCol="0">
            <a:spAutoFit/>
          </a:bodyPr>
          <a:lstStyle/>
          <a:p>
            <a:r>
              <a:rPr lang="en-US" altLang="ko-KR" sz="700" dirty="0">
                <a:latin typeface="나눔고딕" panose="020D0604000000000000" pitchFamily="50" charset="-127"/>
                <a:ea typeface="나눔고딕" panose="020D0604000000000000" pitchFamily="50" charset="-127"/>
              </a:rPr>
              <a:t>※ </a:t>
            </a:r>
            <a:r>
              <a:rPr lang="en-US" altLang="ko-KR" sz="700" b="0" i="0" dirty="0">
                <a:solidFill>
                  <a:srgbClr val="000000"/>
                </a:solidFill>
                <a:effectLst/>
                <a:latin typeface="나눔고딕" panose="020D0604000000000000" pitchFamily="50" charset="-127"/>
                <a:ea typeface="나눔고딕" panose="020D0604000000000000" pitchFamily="50" charset="-127"/>
              </a:rPr>
              <a:t>SAF Production Method : Produced by combining animal fat, waste</a:t>
            </a:r>
          </a:p>
          <a:p>
            <a:r>
              <a:rPr lang="en-US" altLang="ko-KR" sz="700" dirty="0">
                <a:solidFill>
                  <a:srgbClr val="000000"/>
                </a:solidFill>
                <a:latin typeface="나눔고딕" panose="020D0604000000000000" pitchFamily="50" charset="-127"/>
                <a:ea typeface="나눔고딕" panose="020D0604000000000000" pitchFamily="50" charset="-127"/>
              </a:rPr>
              <a:t>   </a:t>
            </a:r>
            <a:r>
              <a:rPr lang="en-US" altLang="ko-KR" sz="700" b="0" i="0" dirty="0">
                <a:solidFill>
                  <a:srgbClr val="000000"/>
                </a:solidFill>
                <a:effectLst/>
                <a:latin typeface="나눔고딕" panose="020D0604000000000000" pitchFamily="50" charset="-127"/>
                <a:ea typeface="나눔고딕" panose="020D0604000000000000" pitchFamily="50" charset="-127"/>
              </a:rPr>
              <a:t> cooking oil, gas generated from waste, carbon dioxide collected &amp; </a:t>
            </a:r>
          </a:p>
          <a:p>
            <a:r>
              <a:rPr lang="en-US" altLang="ko-KR" sz="700" dirty="0">
                <a:solidFill>
                  <a:srgbClr val="000000"/>
                </a:solidFill>
                <a:latin typeface="나눔고딕" panose="020D0604000000000000" pitchFamily="50" charset="-127"/>
                <a:ea typeface="나눔고딕" panose="020D0604000000000000" pitchFamily="50" charset="-127"/>
              </a:rPr>
              <a:t>    </a:t>
            </a:r>
            <a:r>
              <a:rPr lang="en-US" altLang="ko-KR" sz="700" b="0" i="0" dirty="0">
                <a:solidFill>
                  <a:srgbClr val="000000"/>
                </a:solidFill>
                <a:effectLst/>
                <a:latin typeface="나눔고딕" panose="020D0604000000000000" pitchFamily="50" charset="-127"/>
                <a:ea typeface="나눔고딕" panose="020D0604000000000000" pitchFamily="50" charset="-127"/>
              </a:rPr>
              <a:t>hydrogen</a:t>
            </a:r>
            <a:endParaRPr lang="ko-KR" altLang="en-US" sz="700" dirty="0">
              <a:latin typeface="나눔고딕" panose="020D0604000000000000" pitchFamily="50" charset="-127"/>
              <a:ea typeface="나눔고딕" panose="020D0604000000000000" pitchFamily="50" charset="-127"/>
            </a:endParaRPr>
          </a:p>
        </p:txBody>
      </p:sp>
      <p:sp>
        <p:nvSpPr>
          <p:cNvPr id="3" name="TextBox 2">
            <a:extLst>
              <a:ext uri="{FF2B5EF4-FFF2-40B4-BE49-F238E27FC236}">
                <a16:creationId xmlns:a16="http://schemas.microsoft.com/office/drawing/2014/main" id="{D9EC3CFE-195C-0E05-E203-9045F2D6587E}"/>
              </a:ext>
            </a:extLst>
          </p:cNvPr>
          <p:cNvSpPr txBox="1"/>
          <p:nvPr/>
        </p:nvSpPr>
        <p:spPr>
          <a:xfrm>
            <a:off x="2915816" y="2111789"/>
            <a:ext cx="792088" cy="243143"/>
          </a:xfrm>
          <a:prstGeom prst="rect">
            <a:avLst/>
          </a:prstGeom>
          <a:noFill/>
        </p:spPr>
        <p:txBody>
          <a:bodyPr wrap="square" rtlCol="0">
            <a:spAutoFit/>
          </a:bodyPr>
          <a:lstStyle/>
          <a:p>
            <a:pPr marL="0" marR="0" indent="0" algn="just" fontAlgn="base" latinLnBrk="1">
              <a:lnSpc>
                <a:spcPct val="160000"/>
              </a:lnSpc>
              <a:spcBef>
                <a:spcPts val="0"/>
              </a:spcBef>
              <a:spcAft>
                <a:spcPts val="0"/>
              </a:spcAft>
            </a:pPr>
            <a:r>
              <a:rPr lang="en-US" altLang="ko-KR" sz="700" kern="0" spc="-60" dirty="0">
                <a:solidFill>
                  <a:srgbClr val="000000"/>
                </a:solidFill>
                <a:effectLst/>
                <a:latin typeface="나눔고딕" panose="020D0604000000000000" pitchFamily="50" charset="-127"/>
                <a:ea typeface="나눔고딕" panose="020D0604000000000000" pitchFamily="50" charset="-127"/>
              </a:rPr>
              <a:t>Sea Freight</a:t>
            </a:r>
          </a:p>
        </p:txBody>
      </p:sp>
      <p:sp>
        <p:nvSpPr>
          <p:cNvPr id="12" name="TextBox 11">
            <a:extLst>
              <a:ext uri="{FF2B5EF4-FFF2-40B4-BE49-F238E27FC236}">
                <a16:creationId xmlns:a16="http://schemas.microsoft.com/office/drawing/2014/main" id="{91FF407B-D293-F7B7-2090-A4B9627164E9}"/>
              </a:ext>
            </a:extLst>
          </p:cNvPr>
          <p:cNvSpPr txBox="1"/>
          <p:nvPr/>
        </p:nvSpPr>
        <p:spPr>
          <a:xfrm>
            <a:off x="827584" y="2154877"/>
            <a:ext cx="720080" cy="200055"/>
          </a:xfrm>
          <a:prstGeom prst="rect">
            <a:avLst/>
          </a:prstGeom>
          <a:noFill/>
        </p:spPr>
        <p:txBody>
          <a:bodyPr wrap="square" rtlCol="0">
            <a:spAutoFit/>
          </a:bodyPr>
          <a:lstStyle/>
          <a:p>
            <a:pPr fontAlgn="base" latinLnBrk="1"/>
            <a:r>
              <a:rPr lang="en-US" altLang="ko-KR" sz="700" kern="1200">
                <a:solidFill>
                  <a:schemeClr val="tx1"/>
                </a:solidFill>
                <a:effectLst/>
                <a:latin typeface="나눔고딕" panose="020D0604000000000000" pitchFamily="50" charset="-127"/>
                <a:ea typeface="나눔고딕" panose="020D0604000000000000" pitchFamily="50" charset="-127"/>
                <a:cs typeface="+mn-cs"/>
              </a:rPr>
              <a:t>Air Freight</a:t>
            </a:r>
            <a:endParaRPr lang="en-US" altLang="ko-KR" sz="700" kern="1200" dirty="0">
              <a:solidFill>
                <a:schemeClr val="tx1"/>
              </a:solidFill>
              <a:effectLst/>
              <a:latin typeface="나눔고딕" panose="020D0604000000000000" pitchFamily="50" charset="-127"/>
              <a:ea typeface="나눔고딕" panose="020D0604000000000000" pitchFamily="50" charset="-127"/>
              <a:cs typeface="+mn-cs"/>
            </a:endParaRPr>
          </a:p>
        </p:txBody>
      </p:sp>
      <p:sp>
        <p:nvSpPr>
          <p:cNvPr id="16" name="TextBox 15">
            <a:extLst>
              <a:ext uri="{FF2B5EF4-FFF2-40B4-BE49-F238E27FC236}">
                <a16:creationId xmlns:a16="http://schemas.microsoft.com/office/drawing/2014/main" id="{4A904ADB-F940-96A8-369F-BE66C28635F1}"/>
              </a:ext>
            </a:extLst>
          </p:cNvPr>
          <p:cNvSpPr txBox="1"/>
          <p:nvPr/>
        </p:nvSpPr>
        <p:spPr>
          <a:xfrm>
            <a:off x="2555776" y="3162989"/>
            <a:ext cx="1440160" cy="200055"/>
          </a:xfrm>
          <a:prstGeom prst="rect">
            <a:avLst/>
          </a:prstGeom>
          <a:noFill/>
        </p:spPr>
        <p:txBody>
          <a:bodyPr wrap="square" rtlCol="0">
            <a:spAutoFit/>
          </a:bodyPr>
          <a:lstStyle/>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Electric and hydrogen vehicles</a:t>
            </a:r>
          </a:p>
        </p:txBody>
      </p:sp>
      <p:sp>
        <p:nvSpPr>
          <p:cNvPr id="17" name="TextBox 16">
            <a:extLst>
              <a:ext uri="{FF2B5EF4-FFF2-40B4-BE49-F238E27FC236}">
                <a16:creationId xmlns:a16="http://schemas.microsoft.com/office/drawing/2014/main" id="{6CE225FB-2A6D-D65A-A35C-4EA6DF205B32}"/>
              </a:ext>
            </a:extLst>
          </p:cNvPr>
          <p:cNvSpPr txBox="1"/>
          <p:nvPr/>
        </p:nvSpPr>
        <p:spPr>
          <a:xfrm>
            <a:off x="683568" y="3162989"/>
            <a:ext cx="1224136" cy="200055"/>
          </a:xfrm>
          <a:prstGeom prst="rect">
            <a:avLst/>
          </a:prstGeom>
          <a:noFill/>
        </p:spPr>
        <p:txBody>
          <a:bodyPr wrap="square" rtlCol="0">
            <a:spAutoFit/>
          </a:bodyPr>
          <a:lstStyle/>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Fossil fuel vehicles</a:t>
            </a:r>
          </a:p>
        </p:txBody>
      </p:sp>
      <p:sp>
        <p:nvSpPr>
          <p:cNvPr id="18" name="Rectangle 1">
            <a:extLst>
              <a:ext uri="{FF2B5EF4-FFF2-40B4-BE49-F238E27FC236}">
                <a16:creationId xmlns:a16="http://schemas.microsoft.com/office/drawing/2014/main" id="{DA83E445-60D8-2FB5-84CB-2B0177C4A8FD}"/>
              </a:ext>
            </a:extLst>
          </p:cNvPr>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1907685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 name="Rectangle 39">
            <a:extLst>
              <a:ext uri="{FF2B5EF4-FFF2-40B4-BE49-F238E27FC236}">
                <a16:creationId xmlns:a16="http://schemas.microsoft.com/office/drawing/2014/main" id="{B6CADB53-3CED-70E0-C0BB-F8DC27361BAD}"/>
              </a:ext>
            </a:extLst>
          </p:cNvPr>
          <p:cNvSpPr>
            <a:spLocks noChangeArrowheads="1"/>
          </p:cNvSpPr>
          <p:nvPr/>
        </p:nvSpPr>
        <p:spPr bwMode="auto">
          <a:xfrm>
            <a:off x="321414" y="266700"/>
            <a:ext cx="7850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latin typeface="나눔고딕" panose="020D0604000000000000" pitchFamily="50" charset="-127"/>
                <a:ea typeface="나눔고딕" panose="020D0604000000000000" pitchFamily="50" charset="-127"/>
              </a:rPr>
              <a:t>The Wig Industry Reduced Carbon Dioxide Through Digital Transformation</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4" name="표 3">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4118605975"/>
              </p:ext>
            </p:extLst>
          </p:nvPr>
        </p:nvGraphicFramePr>
        <p:xfrm>
          <a:off x="251520" y="636203"/>
          <a:ext cx="8640960" cy="4239009"/>
        </p:xfrm>
        <a:graphic>
          <a:graphicData uri="http://schemas.openxmlformats.org/drawingml/2006/table">
            <a:tbl>
              <a:tblPr firstRow="1" bandRow="1">
                <a:tableStyleId>{5940675A-B579-460E-94D1-54222C63F5DA}</a:tableStyleId>
              </a:tblPr>
              <a:tblGrid>
                <a:gridCol w="3888432">
                  <a:extLst>
                    <a:ext uri="{9D8B030D-6E8A-4147-A177-3AD203B41FA5}">
                      <a16:colId xmlns:a16="http://schemas.microsoft.com/office/drawing/2014/main" val="20000"/>
                    </a:ext>
                  </a:extLst>
                </a:gridCol>
                <a:gridCol w="4752528">
                  <a:extLst>
                    <a:ext uri="{9D8B030D-6E8A-4147-A177-3AD203B41FA5}">
                      <a16:colId xmlns:a16="http://schemas.microsoft.com/office/drawing/2014/main" val="2446653076"/>
                    </a:ext>
                  </a:extLst>
                </a:gridCol>
              </a:tblGrid>
              <a:tr h="419954">
                <a:tc gridSpan="2">
                  <a:txBody>
                    <a:bodyPr/>
                    <a:lstStyle/>
                    <a:p>
                      <a:pPr marL="171450" indent="-171450" fontAlgn="base" latinLnBrk="1">
                        <a:buFont typeface="Wingdings" panose="05000000000000000000" pitchFamily="2" charset="2"/>
                        <a:buChar char="ü"/>
                      </a:pPr>
                      <a:r>
                        <a:rPr lang="en-US" altLang="ko-KR" sz="900" kern="1200" dirty="0">
                          <a:solidFill>
                            <a:schemeClr val="tx1"/>
                          </a:solidFill>
                          <a:effectLst/>
                          <a:latin typeface="나눔고딕" panose="020D0604000000000000" pitchFamily="50" charset="-127"/>
                          <a:ea typeface="나눔고딕" panose="020D0604000000000000" pitchFamily="50" charset="-127"/>
                          <a:cs typeface="+mn-cs"/>
                        </a:rPr>
                        <a:t>The Korean custom wig industry has begun a revolutionary shift in business models to succeed in a Net Zero economy.</a:t>
                      </a:r>
                    </a:p>
                    <a:p>
                      <a:pPr marL="171450" indent="-171450" fontAlgn="base" latinLnBrk="1">
                        <a:buFont typeface="Wingdings" panose="05000000000000000000" pitchFamily="2" charset="2"/>
                        <a:buChar char="ü"/>
                      </a:pPr>
                      <a:r>
                        <a:rPr lang="en-US" altLang="ko-KR" sz="900" kern="1200" dirty="0">
                          <a:solidFill>
                            <a:schemeClr val="tx1"/>
                          </a:solidFill>
                          <a:effectLst/>
                          <a:latin typeface="나눔고딕" panose="020D0604000000000000" pitchFamily="50" charset="-127"/>
                          <a:ea typeface="나눔고딕" panose="020D0604000000000000" pitchFamily="50" charset="-127"/>
                          <a:cs typeface="+mn-cs"/>
                        </a:rPr>
                        <a:t>Technologies to digitally transform processes such as pattern making, work instructions, mold making are being researched &amp; launched, which are expected to reduce Scope 1, 2, and 3 emissions.</a:t>
                      </a:r>
                    </a:p>
                  </a:txBody>
                  <a:tcPr anchor="ctr"/>
                </a:tc>
                <a:tc hMerge="1">
                  <a:txBody>
                    <a:bodyPr/>
                    <a:lstStyle/>
                    <a:p>
                      <a:pPr latinLnBrk="1"/>
                      <a:endParaRPr lang="ko-KR" altLang="en-US"/>
                    </a:p>
                  </a:txBody>
                  <a:tcPr/>
                </a:tc>
                <a:extLst>
                  <a:ext uri="{0D108BD9-81ED-4DB2-BD59-A6C34878D82A}">
                    <a16:rowId xmlns:a16="http://schemas.microsoft.com/office/drawing/2014/main" val="10000"/>
                  </a:ext>
                </a:extLst>
              </a:tr>
              <a:tr h="1859796">
                <a:tc>
                  <a:txBody>
                    <a:bodyPr/>
                    <a:lstStyle/>
                    <a:p>
                      <a:pPr marL="0" indent="0" algn="l" latinLnBrk="1">
                        <a:buFont typeface="Wingdings" panose="05000000000000000000" pitchFamily="2" charset="2"/>
                        <a:buNone/>
                      </a:pPr>
                      <a:endParaRPr lang="en-US" altLang="ko-KR" sz="11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1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1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r>
                        <a:rPr lang="en-US" altLang="ko-KR" sz="1100" b="1" dirty="0">
                          <a:latin typeface="맑은 고딕" panose="020B0503020000020004" pitchFamily="50" charset="-127"/>
                          <a:ea typeface="맑은 고딕" panose="020B0503020000020004" pitchFamily="50" charset="-127"/>
                        </a:rPr>
                        <a:t>                                     </a:t>
                      </a:r>
                    </a:p>
                    <a:p>
                      <a:pPr marL="0" indent="0" algn="l" latinLnBrk="1">
                        <a:buFont typeface="Wingdings" panose="05000000000000000000" pitchFamily="2" charset="2"/>
                        <a:buNone/>
                      </a:pPr>
                      <a:endParaRPr lang="en-US" altLang="ko-KR" sz="11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1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800" b="1" dirty="0">
                        <a:latin typeface="맑은 고딕" panose="020B0503020000020004" pitchFamily="50" charset="-127"/>
                        <a:ea typeface="맑은 고딕" panose="020B0503020000020004" pitchFamily="50" charset="-127"/>
                      </a:endParaRPr>
                    </a:p>
                  </a:txBody>
                  <a:tcPr anchor="ctr"/>
                </a:tc>
                <a:tc>
                  <a:txBody>
                    <a:bodyPr/>
                    <a:lstStyle/>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txBody>
                  <a:tcPr anchor="ctr"/>
                </a:tc>
                <a:extLst>
                  <a:ext uri="{0D108BD9-81ED-4DB2-BD59-A6C34878D82A}">
                    <a16:rowId xmlns:a16="http://schemas.microsoft.com/office/drawing/2014/main" val="1459970572"/>
                  </a:ext>
                </a:extLst>
              </a:tr>
              <a:tr h="1876293">
                <a:tc>
                  <a:txBody>
                    <a:bodyPr/>
                    <a:lstStyle/>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endParaRPr lang="en-US" altLang="ko-KR" sz="1300" b="1" dirty="0">
                        <a:latin typeface="맑은 고딕" panose="020B0503020000020004" pitchFamily="50" charset="-127"/>
                        <a:ea typeface="맑은 고딕" panose="020B0503020000020004" pitchFamily="50" charset="-127"/>
                      </a:endParaRPr>
                    </a:p>
                    <a:p>
                      <a:pPr marL="0" indent="0" algn="l" latinLnBrk="1">
                        <a:buFont typeface="Wingdings" panose="05000000000000000000" pitchFamily="2" charset="2"/>
                        <a:buNone/>
                      </a:pPr>
                      <a:r>
                        <a:rPr lang="ko-KR" altLang="en-US" sz="1300" b="1" dirty="0">
                          <a:latin typeface="맑은 고딕" panose="020B0503020000020004" pitchFamily="50" charset="-127"/>
                          <a:ea typeface="맑은 고딕" panose="020B0503020000020004" pitchFamily="50" charset="-127"/>
                        </a:rPr>
                        <a:t>  </a:t>
                      </a:r>
                      <a:endParaRPr lang="en-US" altLang="ko-KR" sz="1300" b="1" dirty="0">
                        <a:latin typeface="맑은 고딕" panose="020B0503020000020004" pitchFamily="50" charset="-127"/>
                        <a:ea typeface="맑은 고딕" panose="020B0503020000020004" pitchFamily="50" charset="-127"/>
                      </a:endParaRPr>
                    </a:p>
                  </a:txBody>
                  <a:tcPr anchor="ctr"/>
                </a:tc>
                <a:tc>
                  <a:txBody>
                    <a:bodyPr/>
                    <a:lstStyle/>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p>
                      <a:pPr marL="0" indent="0" algn="l" latinLnBrk="1">
                        <a:buFont typeface="Wingdings" panose="05000000000000000000" pitchFamily="2" charset="2"/>
                        <a:buNone/>
                      </a:pPr>
                      <a:endParaRPr lang="en-US" altLang="ko-KR" sz="1100" b="1" dirty="0">
                        <a:latin typeface="나눔고딕" panose="020D0604000000000000" pitchFamily="50" charset="-127"/>
                        <a:ea typeface="나눔고딕" panose="020D0604000000000000" pitchFamily="50" charset="-127"/>
                      </a:endParaRPr>
                    </a:p>
                  </a:txBody>
                  <a:tcPr anchor="ctr"/>
                </a:tc>
                <a:extLst>
                  <a:ext uri="{0D108BD9-81ED-4DB2-BD59-A6C34878D82A}">
                    <a16:rowId xmlns:a16="http://schemas.microsoft.com/office/drawing/2014/main" val="1462700781"/>
                  </a:ext>
                </a:extLst>
              </a:tr>
            </a:tbl>
          </a:graphicData>
        </a:graphic>
      </p:graphicFrame>
      <p:sp>
        <p:nvSpPr>
          <p:cNvPr id="5" name="TextBox 4">
            <a:extLst>
              <a:ext uri="{FF2B5EF4-FFF2-40B4-BE49-F238E27FC236}">
                <a16:creationId xmlns:a16="http://schemas.microsoft.com/office/drawing/2014/main" id="{7EAA454C-D28D-04F7-FB34-534ADD98535C}"/>
              </a:ext>
            </a:extLst>
          </p:cNvPr>
          <p:cNvSpPr txBox="1"/>
          <p:nvPr/>
        </p:nvSpPr>
        <p:spPr>
          <a:xfrm>
            <a:off x="323528" y="1157218"/>
            <a:ext cx="3672408" cy="246221"/>
          </a:xfrm>
          <a:prstGeom prst="rect">
            <a:avLst/>
          </a:prstGeom>
          <a:noFill/>
        </p:spPr>
        <p:txBody>
          <a:bodyPr wrap="square" rtlCol="0">
            <a:spAutoFit/>
          </a:bodyPr>
          <a:lstStyle/>
          <a:p>
            <a:pPr marL="0" marR="0" lvl="0" indent="0" algn="ctr" defTabSz="914400" rtl="0" eaLnBrk="1" fontAlgn="auto" latinLnBrk="1" hangingPunct="1">
              <a:lnSpc>
                <a:spcPct val="100000"/>
              </a:lnSpc>
              <a:spcBef>
                <a:spcPts val="0"/>
              </a:spcBef>
              <a:spcAft>
                <a:spcPts val="0"/>
              </a:spcAft>
              <a:buClrTx/>
              <a:buSzTx/>
              <a:buFont typeface="Wingdings" panose="05000000000000000000" pitchFamily="2" charset="2"/>
              <a:buNone/>
              <a:tabLst/>
              <a:defRPr/>
            </a:pPr>
            <a:r>
              <a:rPr lang="en-US" altLang="ko-KR" sz="1000" b="1" dirty="0">
                <a:latin typeface="나눔고딕" panose="020D0604000000000000" pitchFamily="50" charset="-127"/>
                <a:ea typeface="나눔고딕" panose="020D0604000000000000" pitchFamily="50" charset="-127"/>
              </a:rPr>
              <a:t>[ Digital transformation of the custom wig value chain ]</a:t>
            </a:r>
          </a:p>
        </p:txBody>
      </p:sp>
      <p:sp>
        <p:nvSpPr>
          <p:cNvPr id="6" name="TextBox 5">
            <a:extLst>
              <a:ext uri="{FF2B5EF4-FFF2-40B4-BE49-F238E27FC236}">
                <a16:creationId xmlns:a16="http://schemas.microsoft.com/office/drawing/2014/main" id="{0591DBE0-61BC-1429-C080-E2DD7A3FD22F}"/>
              </a:ext>
            </a:extLst>
          </p:cNvPr>
          <p:cNvSpPr txBox="1"/>
          <p:nvPr/>
        </p:nvSpPr>
        <p:spPr>
          <a:xfrm>
            <a:off x="323528" y="2957418"/>
            <a:ext cx="3816424" cy="246221"/>
          </a:xfrm>
          <a:prstGeom prst="rect">
            <a:avLst/>
          </a:prstGeom>
          <a:noFill/>
        </p:spPr>
        <p:txBody>
          <a:bodyPr wrap="square" rtlCol="0">
            <a:spAutoFit/>
          </a:bodyPr>
          <a:lstStyle/>
          <a:p>
            <a:pPr algn="ctr" latinLnBrk="1">
              <a:defRPr/>
            </a:pPr>
            <a:r>
              <a:rPr lang="en-US" altLang="ko-KR" sz="1000" b="1" dirty="0">
                <a:latin typeface="나눔고딕" panose="020D0604000000000000" pitchFamily="50" charset="-127"/>
                <a:ea typeface="나눔고딕" panose="020D0604000000000000" pitchFamily="50" charset="-127"/>
              </a:rPr>
              <a:t>[ Digital transformation in the supply chain value chain ]</a:t>
            </a:r>
          </a:p>
        </p:txBody>
      </p:sp>
      <p:sp>
        <p:nvSpPr>
          <p:cNvPr id="8" name="TextBox 7">
            <a:extLst>
              <a:ext uri="{FF2B5EF4-FFF2-40B4-BE49-F238E27FC236}">
                <a16:creationId xmlns:a16="http://schemas.microsoft.com/office/drawing/2014/main" id="{14B17B31-D6C5-37C4-C8FD-97DEC78775E5}"/>
              </a:ext>
            </a:extLst>
          </p:cNvPr>
          <p:cNvSpPr txBox="1"/>
          <p:nvPr/>
        </p:nvSpPr>
        <p:spPr>
          <a:xfrm>
            <a:off x="4139952" y="2957418"/>
            <a:ext cx="4752528" cy="246221"/>
          </a:xfrm>
          <a:prstGeom prst="rect">
            <a:avLst/>
          </a:prstGeom>
          <a:noFill/>
        </p:spPr>
        <p:txBody>
          <a:bodyPr wrap="square" rtlCol="0">
            <a:spAutoFit/>
          </a:bodyPr>
          <a:lstStyle/>
          <a:p>
            <a:pPr algn="ctr" latinLnBrk="1">
              <a:defRPr/>
            </a:pPr>
            <a:r>
              <a:rPr lang="en-US" altLang="ko-KR" sz="1000" b="1" dirty="0">
                <a:latin typeface="나눔고딕" panose="020D0604000000000000" pitchFamily="50" charset="-127"/>
                <a:ea typeface="나눔고딕" panose="020D0604000000000000" pitchFamily="50" charset="-127"/>
              </a:rPr>
              <a:t>[ Environmental impact of digital transformation in the custom wig industry ]</a:t>
            </a:r>
          </a:p>
        </p:txBody>
      </p:sp>
      <p:sp>
        <p:nvSpPr>
          <p:cNvPr id="9" name="TextBox 8">
            <a:extLst>
              <a:ext uri="{FF2B5EF4-FFF2-40B4-BE49-F238E27FC236}">
                <a16:creationId xmlns:a16="http://schemas.microsoft.com/office/drawing/2014/main" id="{D3789870-2066-508A-1950-CACD83DF152B}"/>
              </a:ext>
            </a:extLst>
          </p:cNvPr>
          <p:cNvSpPr txBox="1"/>
          <p:nvPr/>
        </p:nvSpPr>
        <p:spPr>
          <a:xfrm>
            <a:off x="5004048" y="1130796"/>
            <a:ext cx="2952328" cy="246221"/>
          </a:xfrm>
          <a:prstGeom prst="rect">
            <a:avLst/>
          </a:prstGeom>
          <a:noFill/>
        </p:spPr>
        <p:txBody>
          <a:bodyPr wrap="square" rtlCol="0">
            <a:spAutoFit/>
          </a:bodyPr>
          <a:lstStyle/>
          <a:p>
            <a:pPr algn="ctr" latinLnBrk="1">
              <a:defRPr/>
            </a:pPr>
            <a:r>
              <a:rPr lang="en-US" altLang="ko-KR" sz="1000" b="1" dirty="0">
                <a:latin typeface="나눔고딕" panose="020D0604000000000000" pitchFamily="50" charset="-127"/>
                <a:ea typeface="나눔고딕" panose="020D0604000000000000" pitchFamily="50" charset="-127"/>
              </a:rPr>
              <a:t>[ Digital Transformation Technologies ]</a:t>
            </a:r>
          </a:p>
        </p:txBody>
      </p:sp>
      <p:sp>
        <p:nvSpPr>
          <p:cNvPr id="16" name="TextBox 15">
            <a:extLst>
              <a:ext uri="{FF2B5EF4-FFF2-40B4-BE49-F238E27FC236}">
                <a16:creationId xmlns:a16="http://schemas.microsoft.com/office/drawing/2014/main" id="{EFC504B2-D8D1-9454-B631-9C2A4E99D904}"/>
              </a:ext>
            </a:extLst>
          </p:cNvPr>
          <p:cNvSpPr txBox="1"/>
          <p:nvPr/>
        </p:nvSpPr>
        <p:spPr>
          <a:xfrm>
            <a:off x="251520" y="4855467"/>
            <a:ext cx="8640960" cy="307777"/>
          </a:xfrm>
          <a:prstGeom prst="rect">
            <a:avLst/>
          </a:prstGeom>
          <a:noFill/>
        </p:spPr>
        <p:txBody>
          <a:bodyPr wrap="square" rtlCol="0">
            <a:spAutoFit/>
          </a:bodyPr>
          <a:lstStyle/>
          <a:p>
            <a:r>
              <a:rPr lang="en-US" altLang="ko-KR" sz="700" dirty="0">
                <a:latin typeface="나눔고딕" panose="020D0604000000000000" pitchFamily="50" charset="-127"/>
                <a:ea typeface="나눔고딕" panose="020D0604000000000000" pitchFamily="50" charset="-127"/>
              </a:rPr>
              <a:t>Source : </a:t>
            </a:r>
            <a:r>
              <a:rPr lang="ko-KR" altLang="en-US" sz="700" kern="1200" dirty="0">
                <a:solidFill>
                  <a:schemeClr val="tx1"/>
                </a:solidFill>
                <a:effectLst/>
                <a:latin typeface="나눔고딕" panose="020D0604000000000000" pitchFamily="50" charset="-127"/>
                <a:ea typeface="나눔고딕" panose="020D0604000000000000" pitchFamily="50" charset="-127"/>
              </a:rPr>
              <a:t> </a:t>
            </a:r>
            <a:r>
              <a:rPr lang="en-US" altLang="ko-KR" sz="700" dirty="0" err="1">
                <a:latin typeface="나눔고딕" panose="020D0604000000000000" pitchFamily="50" charset="-127"/>
                <a:ea typeface="나눔고딕" panose="020D0604000000000000" pitchFamily="50" charset="-127"/>
              </a:rPr>
              <a:t>Hyunjun</a:t>
            </a:r>
            <a:r>
              <a:rPr lang="en-US" altLang="ko-KR" sz="700" dirty="0">
                <a:latin typeface="나눔고딕" panose="020D0604000000000000" pitchFamily="50" charset="-127"/>
                <a:ea typeface="나눔고딕" panose="020D0604000000000000" pitchFamily="50" charset="-127"/>
              </a:rPr>
              <a:t> Lee. "A Study on Digital Transformation of Wig Industry in the Fourth Industrial Revolution : Focusing on the integrated technology acceptance model (UTAUT) in wig service stores." </a:t>
            </a:r>
          </a:p>
          <a:p>
            <a:r>
              <a:rPr lang="en-US" altLang="ko-KR" sz="700" dirty="0">
                <a:latin typeface="나눔고딕" panose="020D0604000000000000" pitchFamily="50" charset="-127"/>
                <a:ea typeface="나눔고딕" panose="020D0604000000000000" pitchFamily="50" charset="-127"/>
              </a:rPr>
              <a:t>              D. dissertation, </a:t>
            </a:r>
            <a:r>
              <a:rPr lang="en-US" altLang="ko-KR" sz="700" dirty="0" err="1">
                <a:latin typeface="나눔고딕" panose="020D0604000000000000" pitchFamily="50" charset="-127"/>
                <a:ea typeface="나눔고딕" panose="020D0604000000000000" pitchFamily="50" charset="-127"/>
              </a:rPr>
              <a:t>Hansung</a:t>
            </a:r>
            <a:r>
              <a:rPr lang="en-US" altLang="ko-KR" sz="700" dirty="0">
                <a:latin typeface="나눔고딕" panose="020D0604000000000000" pitchFamily="50" charset="-127"/>
                <a:ea typeface="나눔고딕" panose="020D0604000000000000" pitchFamily="50" charset="-127"/>
              </a:rPr>
              <a:t> University Graduate School, 2023. Seoul.</a:t>
            </a:r>
            <a:endParaRPr lang="ko-KR" altLang="en-US" sz="700" kern="1200" dirty="0">
              <a:solidFill>
                <a:schemeClr val="tx1"/>
              </a:solidFill>
              <a:effectLst/>
              <a:latin typeface="나눔고딕" panose="020D0604000000000000" pitchFamily="50" charset="-127"/>
              <a:ea typeface="나눔고딕" panose="020D0604000000000000" pitchFamily="50" charset="-127"/>
            </a:endParaRPr>
          </a:p>
        </p:txBody>
      </p:sp>
      <p:pic>
        <p:nvPicPr>
          <p:cNvPr id="17" name="Picture 17">
            <a:extLst>
              <a:ext uri="{FF2B5EF4-FFF2-40B4-BE49-F238E27FC236}">
                <a16:creationId xmlns:a16="http://schemas.microsoft.com/office/drawing/2014/main" id="{0C2DE449-1669-76E0-7840-C05B962C0AC1}"/>
              </a:ext>
            </a:extLst>
          </p:cNvPr>
          <p:cNvPicPr>
            <a:picLocks noChangeAspect="1"/>
          </p:cNvPicPr>
          <p:nvPr/>
        </p:nvPicPr>
        <p:blipFill>
          <a:blip r:embed="rId3"/>
          <a:stretch>
            <a:fillRect/>
          </a:stretch>
        </p:blipFill>
        <p:spPr>
          <a:xfrm>
            <a:off x="323528" y="3219028"/>
            <a:ext cx="3744416" cy="1584176"/>
          </a:xfrm>
          <a:prstGeom prst="rect">
            <a:avLst/>
          </a:prstGeom>
          <a:solidFill>
            <a:srgbClr val="6182D6"/>
          </a:solidFill>
          <a:ln>
            <a:noFill/>
          </a:ln>
        </p:spPr>
      </p:pic>
      <p:pic>
        <p:nvPicPr>
          <p:cNvPr id="11" name="그림 10" descr="텍스트, 스크린샷, 폰트, 도표이(가) 표시된 사진">
            <a:extLst>
              <a:ext uri="{FF2B5EF4-FFF2-40B4-BE49-F238E27FC236}">
                <a16:creationId xmlns:a16="http://schemas.microsoft.com/office/drawing/2014/main" id="{463871A6-F94B-9549-D013-C1432ECC9EF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23528" y="1418829"/>
            <a:ext cx="3744416" cy="1440160"/>
          </a:xfrm>
          <a:prstGeom prst="rect">
            <a:avLst/>
          </a:prstGeom>
        </p:spPr>
      </p:pic>
      <p:pic>
        <p:nvPicPr>
          <p:cNvPr id="13" name="그림 12" descr="텍스트, 인간의 얼굴, 스크린샷, 의류이(가) 표시된 사진">
            <a:extLst>
              <a:ext uri="{FF2B5EF4-FFF2-40B4-BE49-F238E27FC236}">
                <a16:creationId xmlns:a16="http://schemas.microsoft.com/office/drawing/2014/main" id="{7CB622E0-965C-3E53-B2B9-665110F69F7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11960" y="1418828"/>
            <a:ext cx="4608512" cy="1512168"/>
          </a:xfrm>
          <a:prstGeom prst="rect">
            <a:avLst/>
          </a:prstGeom>
        </p:spPr>
      </p:pic>
      <p:pic>
        <p:nvPicPr>
          <p:cNvPr id="19" name="그림 18">
            <a:extLst>
              <a:ext uri="{FF2B5EF4-FFF2-40B4-BE49-F238E27FC236}">
                <a16:creationId xmlns:a16="http://schemas.microsoft.com/office/drawing/2014/main" id="{91E1650C-4D63-544C-4243-B3BF11A596B5}"/>
              </a:ext>
            </a:extLst>
          </p:cNvPr>
          <p:cNvPicPr>
            <a:picLocks noChangeAspect="1"/>
          </p:cNvPicPr>
          <p:nvPr/>
        </p:nvPicPr>
        <p:blipFill>
          <a:blip r:embed="rId6"/>
          <a:stretch>
            <a:fillRect/>
          </a:stretch>
        </p:blipFill>
        <p:spPr>
          <a:xfrm>
            <a:off x="4211960" y="3219028"/>
            <a:ext cx="4608512" cy="1584176"/>
          </a:xfrm>
          <a:prstGeom prst="rect">
            <a:avLst/>
          </a:prstGeom>
        </p:spPr>
      </p:pic>
      <p:sp>
        <p:nvSpPr>
          <p:cNvPr id="20" name="직사각형 19">
            <a:extLst>
              <a:ext uri="{FF2B5EF4-FFF2-40B4-BE49-F238E27FC236}">
                <a16:creationId xmlns:a16="http://schemas.microsoft.com/office/drawing/2014/main" id="{65F7DEBF-D20E-1DB2-FAA9-C6BBC5E7AE17}"/>
              </a:ext>
            </a:extLst>
          </p:cNvPr>
          <p:cNvSpPr/>
          <p:nvPr/>
        </p:nvSpPr>
        <p:spPr>
          <a:xfrm>
            <a:off x="5580112" y="4443164"/>
            <a:ext cx="720080" cy="14401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6547891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矩形 38"/>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81" name="Freeform 23"/>
          <p:cNvSpPr>
            <a:spLocks noEditPoints="1"/>
          </p:cNvSpPr>
          <p:nvPr/>
        </p:nvSpPr>
        <p:spPr bwMode="auto">
          <a:xfrm>
            <a:off x="3671534" y="2990496"/>
            <a:ext cx="144816" cy="173422"/>
          </a:xfrm>
          <a:custGeom>
            <a:avLst/>
            <a:gdLst>
              <a:gd name="T0" fmla="*/ 72 w 81"/>
              <a:gd name="T1" fmla="*/ 1 h 96"/>
              <a:gd name="T2" fmla="*/ 70 w 81"/>
              <a:gd name="T3" fmla="*/ 7 h 96"/>
              <a:gd name="T4" fmla="*/ 81 w 81"/>
              <a:gd name="T5" fmla="*/ 36 h 96"/>
              <a:gd name="T6" fmla="*/ 68 w 81"/>
              <a:gd name="T7" fmla="*/ 68 h 96"/>
              <a:gd name="T8" fmla="*/ 54 w 81"/>
              <a:gd name="T9" fmla="*/ 78 h 96"/>
              <a:gd name="T10" fmla="*/ 40 w 81"/>
              <a:gd name="T11" fmla="*/ 81 h 96"/>
              <a:gd name="T12" fmla="*/ 55 w 81"/>
              <a:gd name="T13" fmla="*/ 88 h 96"/>
              <a:gd name="T14" fmla="*/ 55 w 81"/>
              <a:gd name="T15" fmla="*/ 96 h 96"/>
              <a:gd name="T16" fmla="*/ 37 w 81"/>
              <a:gd name="T17" fmla="*/ 96 h 96"/>
              <a:gd name="T18" fmla="*/ 18 w 81"/>
              <a:gd name="T19" fmla="*/ 96 h 96"/>
              <a:gd name="T20" fmla="*/ 18 w 81"/>
              <a:gd name="T21" fmla="*/ 88 h 96"/>
              <a:gd name="T22" fmla="*/ 33 w 81"/>
              <a:gd name="T23" fmla="*/ 81 h 96"/>
              <a:gd name="T24" fmla="*/ 20 w 81"/>
              <a:gd name="T25" fmla="*/ 78 h 96"/>
              <a:gd name="T26" fmla="*/ 7 w 81"/>
              <a:gd name="T27" fmla="*/ 69 h 96"/>
              <a:gd name="T28" fmla="*/ 1 w 81"/>
              <a:gd name="T29" fmla="*/ 72 h 96"/>
              <a:gd name="T30" fmla="*/ 10 w 81"/>
              <a:gd name="T31" fmla="*/ 60 h 96"/>
              <a:gd name="T32" fmla="*/ 11 w 81"/>
              <a:gd name="T33" fmla="*/ 11 h 96"/>
              <a:gd name="T34" fmla="*/ 37 w 81"/>
              <a:gd name="T35" fmla="*/ 0 h 96"/>
              <a:gd name="T36" fmla="*/ 65 w 81"/>
              <a:gd name="T37" fmla="*/ 5 h 96"/>
              <a:gd name="T38" fmla="*/ 65 w 81"/>
              <a:gd name="T39" fmla="*/ 5 h 96"/>
              <a:gd name="T40" fmla="*/ 69 w 81"/>
              <a:gd name="T41" fmla="*/ 1 h 96"/>
              <a:gd name="T42" fmla="*/ 67 w 81"/>
              <a:gd name="T43" fmla="*/ 10 h 96"/>
              <a:gd name="T44" fmla="*/ 73 w 81"/>
              <a:gd name="T45" fmla="*/ 36 h 96"/>
              <a:gd name="T46" fmla="*/ 62 w 81"/>
              <a:gd name="T47" fmla="*/ 62 h 96"/>
              <a:gd name="T48" fmla="*/ 13 w 81"/>
              <a:gd name="T49" fmla="*/ 64 h 96"/>
              <a:gd name="T50" fmla="*/ 21 w 81"/>
              <a:gd name="T51" fmla="*/ 73 h 96"/>
              <a:gd name="T52" fmla="*/ 52 w 81"/>
              <a:gd name="T53" fmla="*/ 73 h 96"/>
              <a:gd name="T54" fmla="*/ 65 w 81"/>
              <a:gd name="T55" fmla="*/ 65 h 96"/>
              <a:gd name="T56" fmla="*/ 65 w 81"/>
              <a:gd name="T57" fmla="*/ 65 h 96"/>
              <a:gd name="T58" fmla="*/ 77 w 81"/>
              <a:gd name="T59" fmla="*/ 36 h 96"/>
              <a:gd name="T60" fmla="*/ 67 w 81"/>
              <a:gd name="T61" fmla="*/ 10 h 96"/>
              <a:gd name="T62" fmla="*/ 57 w 81"/>
              <a:gd name="T63" fmla="*/ 16 h 96"/>
              <a:gd name="T64" fmla="*/ 16 w 81"/>
              <a:gd name="T65" fmla="*/ 16 h 96"/>
              <a:gd name="T66" fmla="*/ 16 w 81"/>
              <a:gd name="T67" fmla="*/ 57 h 96"/>
              <a:gd name="T68" fmla="*/ 57 w 81"/>
              <a:gd name="T69" fmla="*/ 57 h 96"/>
              <a:gd name="T70" fmla="*/ 65 w 81"/>
              <a:gd name="T71" fmla="*/ 36 h 96"/>
              <a:gd name="T72" fmla="*/ 57 w 81"/>
              <a:gd name="T73" fmla="*/ 16 h 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81" h="96">
                <a:moveTo>
                  <a:pt x="69" y="1"/>
                </a:moveTo>
                <a:cubicBezTo>
                  <a:pt x="70" y="0"/>
                  <a:pt x="71" y="0"/>
                  <a:pt x="72" y="1"/>
                </a:cubicBezTo>
                <a:cubicBezTo>
                  <a:pt x="73" y="2"/>
                  <a:pt x="73" y="3"/>
                  <a:pt x="72" y="4"/>
                </a:cubicBezTo>
                <a:cubicBezTo>
                  <a:pt x="70" y="7"/>
                  <a:pt x="70" y="7"/>
                  <a:pt x="70" y="7"/>
                </a:cubicBezTo>
                <a:cubicBezTo>
                  <a:pt x="73" y="10"/>
                  <a:pt x="76" y="15"/>
                  <a:pt x="78" y="19"/>
                </a:cubicBezTo>
                <a:cubicBezTo>
                  <a:pt x="80" y="25"/>
                  <a:pt x="81" y="30"/>
                  <a:pt x="81" y="36"/>
                </a:cubicBezTo>
                <a:cubicBezTo>
                  <a:pt x="81" y="42"/>
                  <a:pt x="80" y="48"/>
                  <a:pt x="78" y="53"/>
                </a:cubicBezTo>
                <a:cubicBezTo>
                  <a:pt x="76" y="59"/>
                  <a:pt x="72" y="64"/>
                  <a:pt x="68" y="68"/>
                </a:cubicBezTo>
                <a:cubicBezTo>
                  <a:pt x="64" y="72"/>
                  <a:pt x="59" y="75"/>
                  <a:pt x="54" y="78"/>
                </a:cubicBezTo>
                <a:cubicBezTo>
                  <a:pt x="54" y="78"/>
                  <a:pt x="54" y="78"/>
                  <a:pt x="54" y="78"/>
                </a:cubicBezTo>
                <a:cubicBezTo>
                  <a:pt x="49" y="79"/>
                  <a:pt x="45" y="80"/>
                  <a:pt x="40" y="81"/>
                </a:cubicBezTo>
                <a:cubicBezTo>
                  <a:pt x="40" y="81"/>
                  <a:pt x="40" y="81"/>
                  <a:pt x="40" y="81"/>
                </a:cubicBezTo>
                <a:cubicBezTo>
                  <a:pt x="40" y="88"/>
                  <a:pt x="40" y="88"/>
                  <a:pt x="40" y="88"/>
                </a:cubicBezTo>
                <a:cubicBezTo>
                  <a:pt x="55" y="88"/>
                  <a:pt x="55" y="88"/>
                  <a:pt x="55" y="88"/>
                </a:cubicBezTo>
                <a:cubicBezTo>
                  <a:pt x="57" y="88"/>
                  <a:pt x="59" y="90"/>
                  <a:pt x="59" y="92"/>
                </a:cubicBezTo>
                <a:cubicBezTo>
                  <a:pt x="59" y="94"/>
                  <a:pt x="57" y="96"/>
                  <a:pt x="55" y="96"/>
                </a:cubicBezTo>
                <a:cubicBezTo>
                  <a:pt x="37" y="96"/>
                  <a:pt x="37" y="96"/>
                  <a:pt x="37" y="96"/>
                </a:cubicBezTo>
                <a:cubicBezTo>
                  <a:pt x="37" y="96"/>
                  <a:pt x="37" y="96"/>
                  <a:pt x="37" y="96"/>
                </a:cubicBezTo>
                <a:cubicBezTo>
                  <a:pt x="37" y="96"/>
                  <a:pt x="37" y="96"/>
                  <a:pt x="37" y="96"/>
                </a:cubicBezTo>
                <a:cubicBezTo>
                  <a:pt x="18" y="96"/>
                  <a:pt x="18" y="96"/>
                  <a:pt x="18" y="96"/>
                </a:cubicBezTo>
                <a:cubicBezTo>
                  <a:pt x="16" y="96"/>
                  <a:pt x="15" y="94"/>
                  <a:pt x="15" y="92"/>
                </a:cubicBezTo>
                <a:cubicBezTo>
                  <a:pt x="15" y="90"/>
                  <a:pt x="16" y="88"/>
                  <a:pt x="18" y="88"/>
                </a:cubicBezTo>
                <a:cubicBezTo>
                  <a:pt x="33" y="88"/>
                  <a:pt x="33" y="88"/>
                  <a:pt x="33" y="88"/>
                </a:cubicBezTo>
                <a:cubicBezTo>
                  <a:pt x="33" y="81"/>
                  <a:pt x="33" y="81"/>
                  <a:pt x="33" y="81"/>
                </a:cubicBezTo>
                <a:cubicBezTo>
                  <a:pt x="33" y="81"/>
                  <a:pt x="33" y="81"/>
                  <a:pt x="33" y="81"/>
                </a:cubicBezTo>
                <a:cubicBezTo>
                  <a:pt x="28" y="80"/>
                  <a:pt x="24" y="79"/>
                  <a:pt x="20" y="78"/>
                </a:cubicBezTo>
                <a:cubicBezTo>
                  <a:pt x="20" y="78"/>
                  <a:pt x="20" y="78"/>
                  <a:pt x="20" y="78"/>
                </a:cubicBezTo>
                <a:cubicBezTo>
                  <a:pt x="15" y="76"/>
                  <a:pt x="11" y="73"/>
                  <a:pt x="7" y="69"/>
                </a:cubicBezTo>
                <a:cubicBezTo>
                  <a:pt x="5" y="72"/>
                  <a:pt x="5" y="72"/>
                  <a:pt x="5" y="72"/>
                </a:cubicBezTo>
                <a:cubicBezTo>
                  <a:pt x="4" y="73"/>
                  <a:pt x="2" y="73"/>
                  <a:pt x="1" y="72"/>
                </a:cubicBezTo>
                <a:cubicBezTo>
                  <a:pt x="0" y="71"/>
                  <a:pt x="0" y="69"/>
                  <a:pt x="1" y="69"/>
                </a:cubicBezTo>
                <a:cubicBezTo>
                  <a:pt x="10" y="60"/>
                  <a:pt x="10" y="60"/>
                  <a:pt x="10" y="60"/>
                </a:cubicBezTo>
                <a:cubicBezTo>
                  <a:pt x="4" y="54"/>
                  <a:pt x="1" y="46"/>
                  <a:pt x="1" y="36"/>
                </a:cubicBezTo>
                <a:cubicBezTo>
                  <a:pt x="1" y="26"/>
                  <a:pt x="5" y="17"/>
                  <a:pt x="11" y="11"/>
                </a:cubicBezTo>
                <a:cubicBezTo>
                  <a:pt x="11" y="11"/>
                  <a:pt x="11" y="11"/>
                  <a:pt x="11" y="11"/>
                </a:cubicBezTo>
                <a:cubicBezTo>
                  <a:pt x="18" y="4"/>
                  <a:pt x="27" y="0"/>
                  <a:pt x="37" y="0"/>
                </a:cubicBezTo>
                <a:cubicBezTo>
                  <a:pt x="46" y="0"/>
                  <a:pt x="54" y="4"/>
                  <a:pt x="61" y="9"/>
                </a:cubicBezTo>
                <a:cubicBezTo>
                  <a:pt x="65" y="5"/>
                  <a:pt x="65" y="5"/>
                  <a:pt x="65" y="5"/>
                </a:cubicBezTo>
                <a:cubicBezTo>
                  <a:pt x="65" y="5"/>
                  <a:pt x="65" y="5"/>
                  <a:pt x="65" y="5"/>
                </a:cubicBezTo>
                <a:cubicBezTo>
                  <a:pt x="65" y="5"/>
                  <a:pt x="65" y="5"/>
                  <a:pt x="65" y="5"/>
                </a:cubicBezTo>
                <a:cubicBezTo>
                  <a:pt x="65" y="5"/>
                  <a:pt x="65" y="5"/>
                  <a:pt x="65" y="5"/>
                </a:cubicBezTo>
                <a:cubicBezTo>
                  <a:pt x="69" y="1"/>
                  <a:pt x="69" y="1"/>
                  <a:pt x="69" y="1"/>
                </a:cubicBezTo>
                <a:close/>
                <a:moveTo>
                  <a:pt x="67" y="10"/>
                </a:moveTo>
                <a:cubicBezTo>
                  <a:pt x="67" y="10"/>
                  <a:pt x="67" y="10"/>
                  <a:pt x="67" y="10"/>
                </a:cubicBezTo>
                <a:cubicBezTo>
                  <a:pt x="64" y="12"/>
                  <a:pt x="64" y="12"/>
                  <a:pt x="64" y="12"/>
                </a:cubicBezTo>
                <a:cubicBezTo>
                  <a:pt x="69" y="19"/>
                  <a:pt x="73" y="27"/>
                  <a:pt x="73" y="36"/>
                </a:cubicBezTo>
                <a:cubicBezTo>
                  <a:pt x="73" y="46"/>
                  <a:pt x="69" y="55"/>
                  <a:pt x="62" y="62"/>
                </a:cubicBezTo>
                <a:cubicBezTo>
                  <a:pt x="62" y="62"/>
                  <a:pt x="62" y="62"/>
                  <a:pt x="62" y="62"/>
                </a:cubicBezTo>
                <a:cubicBezTo>
                  <a:pt x="56" y="69"/>
                  <a:pt x="47" y="73"/>
                  <a:pt x="37" y="73"/>
                </a:cubicBezTo>
                <a:cubicBezTo>
                  <a:pt x="28" y="73"/>
                  <a:pt x="19" y="69"/>
                  <a:pt x="13" y="64"/>
                </a:cubicBezTo>
                <a:cubicBezTo>
                  <a:pt x="10" y="66"/>
                  <a:pt x="10" y="66"/>
                  <a:pt x="10" y="66"/>
                </a:cubicBezTo>
                <a:cubicBezTo>
                  <a:pt x="13" y="69"/>
                  <a:pt x="17" y="72"/>
                  <a:pt x="21" y="73"/>
                </a:cubicBezTo>
                <a:cubicBezTo>
                  <a:pt x="26" y="75"/>
                  <a:pt x="31" y="76"/>
                  <a:pt x="37" y="76"/>
                </a:cubicBezTo>
                <a:cubicBezTo>
                  <a:pt x="42" y="76"/>
                  <a:pt x="47" y="75"/>
                  <a:pt x="52" y="73"/>
                </a:cubicBezTo>
                <a:cubicBezTo>
                  <a:pt x="52" y="73"/>
                  <a:pt x="52" y="73"/>
                  <a:pt x="52" y="73"/>
                </a:cubicBezTo>
                <a:cubicBezTo>
                  <a:pt x="57" y="71"/>
                  <a:pt x="61" y="68"/>
                  <a:pt x="65" y="65"/>
                </a:cubicBezTo>
                <a:cubicBezTo>
                  <a:pt x="65" y="65"/>
                  <a:pt x="65" y="65"/>
                  <a:pt x="65" y="65"/>
                </a:cubicBezTo>
                <a:cubicBezTo>
                  <a:pt x="65" y="65"/>
                  <a:pt x="65" y="65"/>
                  <a:pt x="65" y="65"/>
                </a:cubicBezTo>
                <a:cubicBezTo>
                  <a:pt x="69" y="61"/>
                  <a:pt x="72" y="57"/>
                  <a:pt x="74" y="52"/>
                </a:cubicBezTo>
                <a:cubicBezTo>
                  <a:pt x="76" y="47"/>
                  <a:pt x="77" y="42"/>
                  <a:pt x="77" y="36"/>
                </a:cubicBezTo>
                <a:cubicBezTo>
                  <a:pt x="77" y="31"/>
                  <a:pt x="76" y="26"/>
                  <a:pt x="74" y="21"/>
                </a:cubicBezTo>
                <a:cubicBezTo>
                  <a:pt x="72" y="17"/>
                  <a:pt x="69" y="13"/>
                  <a:pt x="67" y="10"/>
                </a:cubicBezTo>
                <a:close/>
                <a:moveTo>
                  <a:pt x="57" y="16"/>
                </a:moveTo>
                <a:cubicBezTo>
                  <a:pt x="57" y="16"/>
                  <a:pt x="57" y="16"/>
                  <a:pt x="57" y="16"/>
                </a:cubicBezTo>
                <a:cubicBezTo>
                  <a:pt x="52" y="11"/>
                  <a:pt x="45" y="8"/>
                  <a:pt x="37" y="8"/>
                </a:cubicBezTo>
                <a:cubicBezTo>
                  <a:pt x="29" y="8"/>
                  <a:pt x="22" y="11"/>
                  <a:pt x="16" y="16"/>
                </a:cubicBezTo>
                <a:cubicBezTo>
                  <a:pt x="11" y="21"/>
                  <a:pt x="8" y="28"/>
                  <a:pt x="8" y="36"/>
                </a:cubicBezTo>
                <a:cubicBezTo>
                  <a:pt x="8" y="44"/>
                  <a:pt x="11" y="51"/>
                  <a:pt x="16" y="57"/>
                </a:cubicBezTo>
                <a:cubicBezTo>
                  <a:pt x="22" y="62"/>
                  <a:pt x="29" y="65"/>
                  <a:pt x="37" y="65"/>
                </a:cubicBezTo>
                <a:cubicBezTo>
                  <a:pt x="44" y="65"/>
                  <a:pt x="52" y="62"/>
                  <a:pt x="57" y="57"/>
                </a:cubicBezTo>
                <a:cubicBezTo>
                  <a:pt x="57" y="57"/>
                  <a:pt x="57" y="57"/>
                  <a:pt x="57" y="57"/>
                </a:cubicBezTo>
                <a:cubicBezTo>
                  <a:pt x="62" y="51"/>
                  <a:pt x="65" y="44"/>
                  <a:pt x="65" y="36"/>
                </a:cubicBezTo>
                <a:cubicBezTo>
                  <a:pt x="65" y="28"/>
                  <a:pt x="62" y="21"/>
                  <a:pt x="57" y="16"/>
                </a:cubicBezTo>
                <a:cubicBezTo>
                  <a:pt x="57" y="16"/>
                  <a:pt x="57" y="16"/>
                  <a:pt x="57" y="16"/>
                </a:cubicBezTo>
                <a:cubicBezTo>
                  <a:pt x="57" y="16"/>
                  <a:pt x="57" y="16"/>
                  <a:pt x="57" y="1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2" name="Freeform 24"/>
          <p:cNvSpPr>
            <a:spLocks noEditPoints="1"/>
          </p:cNvSpPr>
          <p:nvPr/>
        </p:nvSpPr>
        <p:spPr bwMode="auto">
          <a:xfrm>
            <a:off x="3923470" y="1622397"/>
            <a:ext cx="176104" cy="166270"/>
          </a:xfrm>
          <a:custGeom>
            <a:avLst/>
            <a:gdLst>
              <a:gd name="T0" fmla="*/ 48 w 98"/>
              <a:gd name="T1" fmla="*/ 24 h 92"/>
              <a:gd name="T2" fmla="*/ 50 w 98"/>
              <a:gd name="T3" fmla="*/ 53 h 92"/>
              <a:gd name="T4" fmla="*/ 52 w 98"/>
              <a:gd name="T5" fmla="*/ 17 h 92"/>
              <a:gd name="T6" fmla="*/ 48 w 98"/>
              <a:gd name="T7" fmla="*/ 16 h 92"/>
              <a:gd name="T8" fmla="*/ 41 w 98"/>
              <a:gd name="T9" fmla="*/ 28 h 92"/>
              <a:gd name="T10" fmla="*/ 94 w 98"/>
              <a:gd name="T11" fmla="*/ 12 h 92"/>
              <a:gd name="T12" fmla="*/ 84 w 98"/>
              <a:gd name="T13" fmla="*/ 12 h 92"/>
              <a:gd name="T14" fmla="*/ 80 w 98"/>
              <a:gd name="T15" fmla="*/ 0 h 92"/>
              <a:gd name="T16" fmla="*/ 14 w 98"/>
              <a:gd name="T17" fmla="*/ 4 h 92"/>
              <a:gd name="T18" fmla="*/ 3 w 98"/>
              <a:gd name="T19" fmla="*/ 12 h 92"/>
              <a:gd name="T20" fmla="*/ 0 w 98"/>
              <a:gd name="T21" fmla="*/ 37 h 92"/>
              <a:gd name="T22" fmla="*/ 6 w 98"/>
              <a:gd name="T23" fmla="*/ 52 h 92"/>
              <a:gd name="T24" fmla="*/ 45 w 98"/>
              <a:gd name="T25" fmla="*/ 75 h 92"/>
              <a:gd name="T26" fmla="*/ 29 w 98"/>
              <a:gd name="T27" fmla="*/ 84 h 92"/>
              <a:gd name="T28" fmla="*/ 29 w 98"/>
              <a:gd name="T29" fmla="*/ 92 h 92"/>
              <a:gd name="T30" fmla="*/ 73 w 98"/>
              <a:gd name="T31" fmla="*/ 88 h 92"/>
              <a:gd name="T32" fmla="*/ 53 w 98"/>
              <a:gd name="T33" fmla="*/ 84 h 92"/>
              <a:gd name="T34" fmla="*/ 78 w 98"/>
              <a:gd name="T35" fmla="*/ 59 h 92"/>
              <a:gd name="T36" fmla="*/ 92 w 98"/>
              <a:gd name="T37" fmla="*/ 52 h 92"/>
              <a:gd name="T38" fmla="*/ 98 w 98"/>
              <a:gd name="T39" fmla="*/ 16 h 92"/>
              <a:gd name="T40" fmla="*/ 11 w 98"/>
              <a:gd name="T41" fmla="*/ 47 h 92"/>
              <a:gd name="T42" fmla="*/ 7 w 98"/>
              <a:gd name="T43" fmla="*/ 37 h 92"/>
              <a:gd name="T44" fmla="*/ 14 w 98"/>
              <a:gd name="T45" fmla="*/ 20 h 92"/>
              <a:gd name="T46" fmla="*/ 15 w 98"/>
              <a:gd name="T47" fmla="*/ 50 h 92"/>
              <a:gd name="T48" fmla="*/ 76 w 98"/>
              <a:gd name="T49" fmla="*/ 40 h 92"/>
              <a:gd name="T50" fmla="*/ 73 w 98"/>
              <a:gd name="T51" fmla="*/ 53 h 92"/>
              <a:gd name="T52" fmla="*/ 49 w 98"/>
              <a:gd name="T53" fmla="*/ 67 h 92"/>
              <a:gd name="T54" fmla="*/ 24 w 98"/>
              <a:gd name="T55" fmla="*/ 53 h 92"/>
              <a:gd name="T56" fmla="*/ 21 w 98"/>
              <a:gd name="T57" fmla="*/ 40 h 92"/>
              <a:gd name="T58" fmla="*/ 76 w 98"/>
              <a:gd name="T59" fmla="*/ 8 h 92"/>
              <a:gd name="T60" fmla="*/ 91 w 98"/>
              <a:gd name="T61" fmla="*/ 37 h 92"/>
              <a:gd name="T62" fmla="*/ 86 w 98"/>
              <a:gd name="T63" fmla="*/ 47 h 92"/>
              <a:gd name="T64" fmla="*/ 83 w 98"/>
              <a:gd name="T65" fmla="*/ 50 h 92"/>
              <a:gd name="T66" fmla="*/ 84 w 98"/>
              <a:gd name="T67" fmla="*/ 40 h 92"/>
              <a:gd name="T68" fmla="*/ 91 w 98"/>
              <a:gd name="T69" fmla="*/ 2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98" h="92">
                <a:moveTo>
                  <a:pt x="44" y="28"/>
                </a:moveTo>
                <a:cubicBezTo>
                  <a:pt x="48" y="24"/>
                  <a:pt x="48" y="24"/>
                  <a:pt x="48" y="24"/>
                </a:cubicBezTo>
                <a:cubicBezTo>
                  <a:pt x="48" y="51"/>
                  <a:pt x="48" y="51"/>
                  <a:pt x="48" y="51"/>
                </a:cubicBezTo>
                <a:cubicBezTo>
                  <a:pt x="48" y="52"/>
                  <a:pt x="49" y="53"/>
                  <a:pt x="50" y="53"/>
                </a:cubicBezTo>
                <a:cubicBezTo>
                  <a:pt x="51" y="53"/>
                  <a:pt x="52" y="52"/>
                  <a:pt x="52" y="51"/>
                </a:cubicBezTo>
                <a:cubicBezTo>
                  <a:pt x="52" y="17"/>
                  <a:pt x="52" y="17"/>
                  <a:pt x="52" y="17"/>
                </a:cubicBezTo>
                <a:cubicBezTo>
                  <a:pt x="52" y="16"/>
                  <a:pt x="51" y="15"/>
                  <a:pt x="50" y="15"/>
                </a:cubicBezTo>
                <a:cubicBezTo>
                  <a:pt x="49" y="15"/>
                  <a:pt x="48" y="15"/>
                  <a:pt x="48" y="16"/>
                </a:cubicBezTo>
                <a:cubicBezTo>
                  <a:pt x="41" y="25"/>
                  <a:pt x="41" y="25"/>
                  <a:pt x="41" y="25"/>
                </a:cubicBezTo>
                <a:cubicBezTo>
                  <a:pt x="40" y="26"/>
                  <a:pt x="40" y="28"/>
                  <a:pt x="41" y="28"/>
                </a:cubicBezTo>
                <a:cubicBezTo>
                  <a:pt x="42" y="29"/>
                  <a:pt x="44" y="29"/>
                  <a:pt x="44" y="28"/>
                </a:cubicBezTo>
                <a:close/>
                <a:moveTo>
                  <a:pt x="94" y="12"/>
                </a:moveTo>
                <a:cubicBezTo>
                  <a:pt x="94" y="12"/>
                  <a:pt x="94" y="12"/>
                  <a:pt x="94" y="12"/>
                </a:cubicBezTo>
                <a:cubicBezTo>
                  <a:pt x="84" y="12"/>
                  <a:pt x="84" y="12"/>
                  <a:pt x="84" y="12"/>
                </a:cubicBezTo>
                <a:cubicBezTo>
                  <a:pt x="84" y="4"/>
                  <a:pt x="84" y="4"/>
                  <a:pt x="84" y="4"/>
                </a:cubicBezTo>
                <a:cubicBezTo>
                  <a:pt x="84" y="2"/>
                  <a:pt x="82" y="0"/>
                  <a:pt x="80" y="0"/>
                </a:cubicBezTo>
                <a:cubicBezTo>
                  <a:pt x="17" y="0"/>
                  <a:pt x="17" y="0"/>
                  <a:pt x="17" y="0"/>
                </a:cubicBezTo>
                <a:cubicBezTo>
                  <a:pt x="15" y="0"/>
                  <a:pt x="14" y="2"/>
                  <a:pt x="14" y="4"/>
                </a:cubicBezTo>
                <a:cubicBezTo>
                  <a:pt x="14" y="12"/>
                  <a:pt x="14" y="12"/>
                  <a:pt x="14" y="12"/>
                </a:cubicBezTo>
                <a:cubicBezTo>
                  <a:pt x="3" y="12"/>
                  <a:pt x="3" y="12"/>
                  <a:pt x="3" y="12"/>
                </a:cubicBezTo>
                <a:cubicBezTo>
                  <a:pt x="1" y="12"/>
                  <a:pt x="0" y="14"/>
                  <a:pt x="0" y="16"/>
                </a:cubicBezTo>
                <a:cubicBezTo>
                  <a:pt x="0" y="37"/>
                  <a:pt x="0" y="37"/>
                  <a:pt x="0" y="37"/>
                </a:cubicBezTo>
                <a:cubicBezTo>
                  <a:pt x="0" y="43"/>
                  <a:pt x="2" y="48"/>
                  <a:pt x="6" y="52"/>
                </a:cubicBezTo>
                <a:cubicBezTo>
                  <a:pt x="6" y="52"/>
                  <a:pt x="6" y="52"/>
                  <a:pt x="6" y="52"/>
                </a:cubicBezTo>
                <a:cubicBezTo>
                  <a:pt x="9" y="56"/>
                  <a:pt x="14" y="58"/>
                  <a:pt x="19" y="59"/>
                </a:cubicBezTo>
                <a:cubicBezTo>
                  <a:pt x="25" y="68"/>
                  <a:pt x="35" y="74"/>
                  <a:pt x="45" y="75"/>
                </a:cubicBezTo>
                <a:cubicBezTo>
                  <a:pt x="45" y="84"/>
                  <a:pt x="45" y="84"/>
                  <a:pt x="45" y="84"/>
                </a:cubicBezTo>
                <a:cubicBezTo>
                  <a:pt x="29" y="84"/>
                  <a:pt x="29" y="84"/>
                  <a:pt x="29" y="84"/>
                </a:cubicBezTo>
                <a:cubicBezTo>
                  <a:pt x="27" y="84"/>
                  <a:pt x="25" y="86"/>
                  <a:pt x="25" y="88"/>
                </a:cubicBezTo>
                <a:cubicBezTo>
                  <a:pt x="25" y="90"/>
                  <a:pt x="27" y="92"/>
                  <a:pt x="29" y="92"/>
                </a:cubicBezTo>
                <a:cubicBezTo>
                  <a:pt x="69" y="92"/>
                  <a:pt x="69" y="92"/>
                  <a:pt x="69" y="92"/>
                </a:cubicBezTo>
                <a:cubicBezTo>
                  <a:pt x="71" y="92"/>
                  <a:pt x="73" y="90"/>
                  <a:pt x="73" y="88"/>
                </a:cubicBezTo>
                <a:cubicBezTo>
                  <a:pt x="73" y="86"/>
                  <a:pt x="71" y="84"/>
                  <a:pt x="69" y="84"/>
                </a:cubicBezTo>
                <a:cubicBezTo>
                  <a:pt x="53" y="84"/>
                  <a:pt x="53" y="84"/>
                  <a:pt x="53" y="84"/>
                </a:cubicBezTo>
                <a:cubicBezTo>
                  <a:pt x="53" y="75"/>
                  <a:pt x="53" y="75"/>
                  <a:pt x="53" y="75"/>
                </a:cubicBezTo>
                <a:cubicBezTo>
                  <a:pt x="63" y="74"/>
                  <a:pt x="73" y="68"/>
                  <a:pt x="78" y="59"/>
                </a:cubicBezTo>
                <a:cubicBezTo>
                  <a:pt x="84" y="58"/>
                  <a:pt x="88" y="56"/>
                  <a:pt x="92" y="53"/>
                </a:cubicBezTo>
                <a:cubicBezTo>
                  <a:pt x="92" y="52"/>
                  <a:pt x="92" y="52"/>
                  <a:pt x="92" y="52"/>
                </a:cubicBezTo>
                <a:cubicBezTo>
                  <a:pt x="96" y="48"/>
                  <a:pt x="98" y="43"/>
                  <a:pt x="98" y="37"/>
                </a:cubicBezTo>
                <a:cubicBezTo>
                  <a:pt x="98" y="16"/>
                  <a:pt x="98" y="16"/>
                  <a:pt x="98" y="16"/>
                </a:cubicBezTo>
                <a:cubicBezTo>
                  <a:pt x="98" y="14"/>
                  <a:pt x="96" y="12"/>
                  <a:pt x="94" y="12"/>
                </a:cubicBezTo>
                <a:close/>
                <a:moveTo>
                  <a:pt x="11" y="47"/>
                </a:moveTo>
                <a:cubicBezTo>
                  <a:pt x="11" y="47"/>
                  <a:pt x="11" y="47"/>
                  <a:pt x="11" y="47"/>
                </a:cubicBezTo>
                <a:cubicBezTo>
                  <a:pt x="9" y="44"/>
                  <a:pt x="7" y="41"/>
                  <a:pt x="7" y="37"/>
                </a:cubicBezTo>
                <a:cubicBezTo>
                  <a:pt x="7" y="20"/>
                  <a:pt x="7" y="20"/>
                  <a:pt x="7" y="20"/>
                </a:cubicBezTo>
                <a:cubicBezTo>
                  <a:pt x="14" y="20"/>
                  <a:pt x="14" y="20"/>
                  <a:pt x="14" y="20"/>
                </a:cubicBezTo>
                <a:cubicBezTo>
                  <a:pt x="14" y="40"/>
                  <a:pt x="14" y="40"/>
                  <a:pt x="14" y="40"/>
                </a:cubicBezTo>
                <a:cubicBezTo>
                  <a:pt x="14" y="44"/>
                  <a:pt x="14" y="47"/>
                  <a:pt x="15" y="50"/>
                </a:cubicBezTo>
                <a:cubicBezTo>
                  <a:pt x="14" y="49"/>
                  <a:pt x="12" y="48"/>
                  <a:pt x="11" y="47"/>
                </a:cubicBezTo>
                <a:close/>
                <a:moveTo>
                  <a:pt x="76" y="40"/>
                </a:moveTo>
                <a:cubicBezTo>
                  <a:pt x="76" y="40"/>
                  <a:pt x="76" y="40"/>
                  <a:pt x="76" y="40"/>
                </a:cubicBezTo>
                <a:cubicBezTo>
                  <a:pt x="76" y="45"/>
                  <a:pt x="75" y="49"/>
                  <a:pt x="73" y="53"/>
                </a:cubicBezTo>
                <a:cubicBezTo>
                  <a:pt x="73" y="53"/>
                  <a:pt x="73" y="53"/>
                  <a:pt x="73" y="53"/>
                </a:cubicBezTo>
                <a:cubicBezTo>
                  <a:pt x="69" y="62"/>
                  <a:pt x="59" y="67"/>
                  <a:pt x="49" y="67"/>
                </a:cubicBezTo>
                <a:cubicBezTo>
                  <a:pt x="39" y="67"/>
                  <a:pt x="29" y="62"/>
                  <a:pt x="24" y="53"/>
                </a:cubicBezTo>
                <a:cubicBezTo>
                  <a:pt x="24" y="53"/>
                  <a:pt x="24" y="53"/>
                  <a:pt x="24" y="53"/>
                </a:cubicBezTo>
                <a:cubicBezTo>
                  <a:pt x="22" y="49"/>
                  <a:pt x="21" y="45"/>
                  <a:pt x="21" y="40"/>
                </a:cubicBezTo>
                <a:cubicBezTo>
                  <a:pt x="21" y="40"/>
                  <a:pt x="21" y="40"/>
                  <a:pt x="21" y="40"/>
                </a:cubicBezTo>
                <a:cubicBezTo>
                  <a:pt x="21" y="8"/>
                  <a:pt x="21" y="8"/>
                  <a:pt x="21" y="8"/>
                </a:cubicBezTo>
                <a:cubicBezTo>
                  <a:pt x="76" y="8"/>
                  <a:pt x="76" y="8"/>
                  <a:pt x="76" y="8"/>
                </a:cubicBezTo>
                <a:cubicBezTo>
                  <a:pt x="76" y="40"/>
                  <a:pt x="76" y="40"/>
                  <a:pt x="76" y="40"/>
                </a:cubicBezTo>
                <a:close/>
                <a:moveTo>
                  <a:pt x="91" y="37"/>
                </a:moveTo>
                <a:cubicBezTo>
                  <a:pt x="91" y="37"/>
                  <a:pt x="91" y="37"/>
                  <a:pt x="91" y="37"/>
                </a:cubicBezTo>
                <a:cubicBezTo>
                  <a:pt x="91" y="41"/>
                  <a:pt x="89" y="44"/>
                  <a:pt x="86" y="47"/>
                </a:cubicBezTo>
                <a:cubicBezTo>
                  <a:pt x="86" y="47"/>
                  <a:pt x="86" y="47"/>
                  <a:pt x="86" y="47"/>
                </a:cubicBezTo>
                <a:cubicBezTo>
                  <a:pt x="85" y="48"/>
                  <a:pt x="84" y="49"/>
                  <a:pt x="83" y="50"/>
                </a:cubicBezTo>
                <a:cubicBezTo>
                  <a:pt x="84" y="47"/>
                  <a:pt x="84" y="44"/>
                  <a:pt x="84" y="40"/>
                </a:cubicBezTo>
                <a:cubicBezTo>
                  <a:pt x="84" y="40"/>
                  <a:pt x="84" y="40"/>
                  <a:pt x="84" y="40"/>
                </a:cubicBezTo>
                <a:cubicBezTo>
                  <a:pt x="84" y="20"/>
                  <a:pt x="84" y="20"/>
                  <a:pt x="84" y="20"/>
                </a:cubicBezTo>
                <a:cubicBezTo>
                  <a:pt x="91" y="20"/>
                  <a:pt x="91" y="20"/>
                  <a:pt x="91" y="20"/>
                </a:cubicBezTo>
                <a:cubicBezTo>
                  <a:pt x="91" y="37"/>
                  <a:pt x="91" y="37"/>
                  <a:pt x="91" y="37"/>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83" name="Freeform 26"/>
          <p:cNvSpPr>
            <a:spLocks noEditPoints="1"/>
          </p:cNvSpPr>
          <p:nvPr/>
        </p:nvSpPr>
        <p:spPr bwMode="auto">
          <a:xfrm>
            <a:off x="5055763" y="1607540"/>
            <a:ext cx="160762" cy="161516"/>
          </a:xfrm>
          <a:custGeom>
            <a:avLst/>
            <a:gdLst>
              <a:gd name="T0" fmla="*/ 83 w 106"/>
              <a:gd name="T1" fmla="*/ 53 h 106"/>
              <a:gd name="T2" fmla="*/ 104 w 106"/>
              <a:gd name="T3" fmla="*/ 22 h 106"/>
              <a:gd name="T4" fmla="*/ 72 w 106"/>
              <a:gd name="T5" fmla="*/ 4 h 106"/>
              <a:gd name="T6" fmla="*/ 31 w 106"/>
              <a:gd name="T7" fmla="*/ 2 h 106"/>
              <a:gd name="T8" fmla="*/ 2 w 106"/>
              <a:gd name="T9" fmla="*/ 26 h 106"/>
              <a:gd name="T10" fmla="*/ 23 w 106"/>
              <a:gd name="T11" fmla="*/ 53 h 106"/>
              <a:gd name="T12" fmla="*/ 1 w 106"/>
              <a:gd name="T13" fmla="*/ 77 h 106"/>
              <a:gd name="T14" fmla="*/ 5 w 106"/>
              <a:gd name="T15" fmla="*/ 105 h 106"/>
              <a:gd name="T16" fmla="*/ 32 w 106"/>
              <a:gd name="T17" fmla="*/ 104 h 106"/>
              <a:gd name="T18" fmla="*/ 74 w 106"/>
              <a:gd name="T19" fmla="*/ 104 h 106"/>
              <a:gd name="T20" fmla="*/ 80 w 106"/>
              <a:gd name="T21" fmla="*/ 104 h 106"/>
              <a:gd name="T22" fmla="*/ 104 w 106"/>
              <a:gd name="T23" fmla="*/ 75 h 106"/>
              <a:gd name="T24" fmla="*/ 77 w 106"/>
              <a:gd name="T25" fmla="*/ 9 h 106"/>
              <a:gd name="T26" fmla="*/ 96 w 106"/>
              <a:gd name="T27" fmla="*/ 24 h 106"/>
              <a:gd name="T28" fmla="*/ 90 w 106"/>
              <a:gd name="T29" fmla="*/ 36 h 106"/>
              <a:gd name="T30" fmla="*/ 85 w 106"/>
              <a:gd name="T31" fmla="*/ 31 h 106"/>
              <a:gd name="T32" fmla="*/ 85 w 106"/>
              <a:gd name="T33" fmla="*/ 31 h 106"/>
              <a:gd name="T34" fmla="*/ 75 w 106"/>
              <a:gd name="T35" fmla="*/ 21 h 106"/>
              <a:gd name="T36" fmla="*/ 75 w 106"/>
              <a:gd name="T37" fmla="*/ 21 h 106"/>
              <a:gd name="T38" fmla="*/ 75 w 106"/>
              <a:gd name="T39" fmla="*/ 21 h 106"/>
              <a:gd name="T40" fmla="*/ 75 w 106"/>
              <a:gd name="T41" fmla="*/ 20 h 106"/>
              <a:gd name="T42" fmla="*/ 77 w 106"/>
              <a:gd name="T43" fmla="*/ 9 h 106"/>
              <a:gd name="T44" fmla="*/ 80 w 106"/>
              <a:gd name="T45" fmla="*/ 33 h 106"/>
              <a:gd name="T46" fmla="*/ 15 w 106"/>
              <a:gd name="T47" fmla="*/ 84 h 106"/>
              <a:gd name="T48" fmla="*/ 80 w 106"/>
              <a:gd name="T49" fmla="*/ 33 h 106"/>
              <a:gd name="T50" fmla="*/ 10 w 106"/>
              <a:gd name="T51" fmla="*/ 29 h 106"/>
              <a:gd name="T52" fmla="*/ 32 w 106"/>
              <a:gd name="T53" fmla="*/ 14 h 106"/>
              <a:gd name="T54" fmla="*/ 25 w 106"/>
              <a:gd name="T55" fmla="*/ 24 h 106"/>
              <a:gd name="T56" fmla="*/ 35 w 106"/>
              <a:gd name="T57" fmla="*/ 17 h 106"/>
              <a:gd name="T58" fmla="*/ 37 w 106"/>
              <a:gd name="T59" fmla="*/ 26 h 106"/>
              <a:gd name="T60" fmla="*/ 41 w 106"/>
              <a:gd name="T61" fmla="*/ 29 h 106"/>
              <a:gd name="T62" fmla="*/ 47 w 106"/>
              <a:gd name="T63" fmla="*/ 29 h 106"/>
              <a:gd name="T64" fmla="*/ 10 w 106"/>
              <a:gd name="T65" fmla="*/ 29 h 106"/>
              <a:gd name="T66" fmla="*/ 67 w 106"/>
              <a:gd name="T67" fmla="*/ 19 h 106"/>
              <a:gd name="T68" fmla="*/ 12 w 106"/>
              <a:gd name="T69" fmla="*/ 80 h 106"/>
              <a:gd name="T70" fmla="*/ 67 w 106"/>
              <a:gd name="T71" fmla="*/ 19 h 106"/>
              <a:gd name="T72" fmla="*/ 8 w 106"/>
              <a:gd name="T73" fmla="*/ 98 h 106"/>
              <a:gd name="T74" fmla="*/ 22 w 106"/>
              <a:gd name="T75" fmla="*/ 98 h 106"/>
              <a:gd name="T76" fmla="*/ 28 w 106"/>
              <a:gd name="T77" fmla="*/ 97 h 106"/>
              <a:gd name="T78" fmla="*/ 25 w 106"/>
              <a:gd name="T79" fmla="*/ 94 h 106"/>
              <a:gd name="T80" fmla="*/ 86 w 106"/>
              <a:gd name="T81" fmla="*/ 39 h 106"/>
              <a:gd name="T82" fmla="*/ 77 w 106"/>
              <a:gd name="T83" fmla="*/ 96 h 106"/>
              <a:gd name="T84" fmla="*/ 59 w 106"/>
              <a:gd name="T85" fmla="*/ 77 h 106"/>
              <a:gd name="T86" fmla="*/ 81 w 106"/>
              <a:gd name="T87" fmla="*/ 62 h 106"/>
              <a:gd name="T88" fmla="*/ 77 w 106"/>
              <a:gd name="T89" fmla="*/ 69 h 106"/>
              <a:gd name="T90" fmla="*/ 84 w 106"/>
              <a:gd name="T91" fmla="*/ 66 h 106"/>
              <a:gd name="T92" fmla="*/ 83 w 106"/>
              <a:gd name="T93" fmla="*/ 78 h 106"/>
              <a:gd name="T94" fmla="*/ 86 w 106"/>
              <a:gd name="T95" fmla="*/ 81 h 106"/>
              <a:gd name="T96" fmla="*/ 96 w 106"/>
              <a:gd name="T97" fmla="*/ 77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06" h="106">
                <a:moveTo>
                  <a:pt x="104" y="75"/>
                </a:moveTo>
                <a:cubicBezTo>
                  <a:pt x="83" y="53"/>
                  <a:pt x="83" y="53"/>
                  <a:pt x="83" y="53"/>
                </a:cubicBezTo>
                <a:cubicBezTo>
                  <a:pt x="102" y="34"/>
                  <a:pt x="102" y="34"/>
                  <a:pt x="102" y="34"/>
                </a:cubicBezTo>
                <a:cubicBezTo>
                  <a:pt x="105" y="31"/>
                  <a:pt x="106" y="27"/>
                  <a:pt x="104" y="22"/>
                </a:cubicBezTo>
                <a:cubicBezTo>
                  <a:pt x="102" y="17"/>
                  <a:pt x="92" y="9"/>
                  <a:pt x="87" y="4"/>
                </a:cubicBezTo>
                <a:cubicBezTo>
                  <a:pt x="83" y="0"/>
                  <a:pt x="76" y="0"/>
                  <a:pt x="72" y="4"/>
                </a:cubicBezTo>
                <a:cubicBezTo>
                  <a:pt x="52" y="23"/>
                  <a:pt x="52" y="23"/>
                  <a:pt x="52" y="23"/>
                </a:cubicBezTo>
                <a:cubicBezTo>
                  <a:pt x="31" y="2"/>
                  <a:pt x="31" y="2"/>
                  <a:pt x="31" y="2"/>
                </a:cubicBezTo>
                <a:cubicBezTo>
                  <a:pt x="30" y="1"/>
                  <a:pt x="27" y="1"/>
                  <a:pt x="26" y="2"/>
                </a:cubicBezTo>
                <a:cubicBezTo>
                  <a:pt x="2" y="26"/>
                  <a:pt x="2" y="26"/>
                  <a:pt x="2" y="26"/>
                </a:cubicBezTo>
                <a:cubicBezTo>
                  <a:pt x="0" y="28"/>
                  <a:pt x="0" y="30"/>
                  <a:pt x="2" y="31"/>
                </a:cubicBezTo>
                <a:cubicBezTo>
                  <a:pt x="23" y="53"/>
                  <a:pt x="23" y="53"/>
                  <a:pt x="23" y="53"/>
                </a:cubicBezTo>
                <a:cubicBezTo>
                  <a:pt x="2" y="74"/>
                  <a:pt x="2" y="74"/>
                  <a:pt x="2" y="74"/>
                </a:cubicBezTo>
                <a:cubicBezTo>
                  <a:pt x="1" y="75"/>
                  <a:pt x="1" y="76"/>
                  <a:pt x="1" y="77"/>
                </a:cubicBezTo>
                <a:cubicBezTo>
                  <a:pt x="1" y="85"/>
                  <a:pt x="1" y="93"/>
                  <a:pt x="1" y="101"/>
                </a:cubicBezTo>
                <a:cubicBezTo>
                  <a:pt x="1" y="103"/>
                  <a:pt x="2" y="105"/>
                  <a:pt x="5" y="105"/>
                </a:cubicBezTo>
                <a:cubicBezTo>
                  <a:pt x="29" y="105"/>
                  <a:pt x="29" y="105"/>
                  <a:pt x="29" y="105"/>
                </a:cubicBezTo>
                <a:cubicBezTo>
                  <a:pt x="30" y="105"/>
                  <a:pt x="31" y="105"/>
                  <a:pt x="32" y="104"/>
                </a:cubicBezTo>
                <a:cubicBezTo>
                  <a:pt x="53" y="83"/>
                  <a:pt x="53" y="83"/>
                  <a:pt x="53" y="83"/>
                </a:cubicBezTo>
                <a:cubicBezTo>
                  <a:pt x="74" y="104"/>
                  <a:pt x="74" y="104"/>
                  <a:pt x="74" y="104"/>
                </a:cubicBezTo>
                <a:cubicBezTo>
                  <a:pt x="75" y="104"/>
                  <a:pt x="75" y="104"/>
                  <a:pt x="75" y="104"/>
                </a:cubicBezTo>
                <a:cubicBezTo>
                  <a:pt x="76" y="106"/>
                  <a:pt x="78" y="106"/>
                  <a:pt x="80" y="104"/>
                </a:cubicBezTo>
                <a:cubicBezTo>
                  <a:pt x="104" y="80"/>
                  <a:pt x="104" y="80"/>
                  <a:pt x="104" y="80"/>
                </a:cubicBezTo>
                <a:cubicBezTo>
                  <a:pt x="105" y="79"/>
                  <a:pt x="105" y="76"/>
                  <a:pt x="104" y="75"/>
                </a:cubicBezTo>
                <a:close/>
                <a:moveTo>
                  <a:pt x="77" y="9"/>
                </a:moveTo>
                <a:cubicBezTo>
                  <a:pt x="77" y="9"/>
                  <a:pt x="77" y="9"/>
                  <a:pt x="77" y="9"/>
                </a:cubicBezTo>
                <a:cubicBezTo>
                  <a:pt x="78" y="8"/>
                  <a:pt x="80" y="8"/>
                  <a:pt x="82" y="9"/>
                </a:cubicBezTo>
                <a:cubicBezTo>
                  <a:pt x="87" y="14"/>
                  <a:pt x="92" y="19"/>
                  <a:pt x="96" y="24"/>
                </a:cubicBezTo>
                <a:cubicBezTo>
                  <a:pt x="98" y="26"/>
                  <a:pt x="98" y="28"/>
                  <a:pt x="96" y="29"/>
                </a:cubicBezTo>
                <a:cubicBezTo>
                  <a:pt x="90" y="36"/>
                  <a:pt x="90" y="36"/>
                  <a:pt x="90" y="36"/>
                </a:cubicBezTo>
                <a:cubicBezTo>
                  <a:pt x="85" y="31"/>
                  <a:pt x="85" y="31"/>
                  <a:pt x="85" y="31"/>
                </a:cubicBezTo>
                <a:cubicBezTo>
                  <a:pt x="85" y="31"/>
                  <a:pt x="85" y="31"/>
                  <a:pt x="85" y="31"/>
                </a:cubicBezTo>
                <a:cubicBezTo>
                  <a:pt x="85" y="31"/>
                  <a:pt x="85" y="31"/>
                  <a:pt x="85" y="31"/>
                </a:cubicBezTo>
                <a:cubicBezTo>
                  <a:pt x="85" y="31"/>
                  <a:pt x="85" y="31"/>
                  <a:pt x="85" y="31"/>
                </a:cubicBezTo>
                <a:cubicBezTo>
                  <a:pt x="85" y="31"/>
                  <a:pt x="85" y="31"/>
                  <a:pt x="85" y="3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1"/>
                  <a:pt x="75" y="21"/>
                  <a:pt x="75" y="21"/>
                </a:cubicBezTo>
                <a:cubicBezTo>
                  <a:pt x="75" y="20"/>
                  <a:pt x="75" y="20"/>
                  <a:pt x="75" y="20"/>
                </a:cubicBezTo>
                <a:cubicBezTo>
                  <a:pt x="70" y="16"/>
                  <a:pt x="70" y="16"/>
                  <a:pt x="70" y="16"/>
                </a:cubicBezTo>
                <a:cubicBezTo>
                  <a:pt x="77" y="9"/>
                  <a:pt x="77" y="9"/>
                  <a:pt x="77" y="9"/>
                </a:cubicBezTo>
                <a:close/>
                <a:moveTo>
                  <a:pt x="80" y="33"/>
                </a:moveTo>
                <a:cubicBezTo>
                  <a:pt x="80" y="33"/>
                  <a:pt x="80" y="33"/>
                  <a:pt x="80" y="33"/>
                </a:cubicBezTo>
                <a:cubicBezTo>
                  <a:pt x="61" y="52"/>
                  <a:pt x="42" y="72"/>
                  <a:pt x="22" y="91"/>
                </a:cubicBezTo>
                <a:cubicBezTo>
                  <a:pt x="15" y="84"/>
                  <a:pt x="15" y="84"/>
                  <a:pt x="15" y="84"/>
                </a:cubicBezTo>
                <a:cubicBezTo>
                  <a:pt x="73" y="25"/>
                  <a:pt x="73" y="25"/>
                  <a:pt x="73" y="25"/>
                </a:cubicBezTo>
                <a:cubicBezTo>
                  <a:pt x="76" y="28"/>
                  <a:pt x="78" y="30"/>
                  <a:pt x="80" y="33"/>
                </a:cubicBezTo>
                <a:close/>
                <a:moveTo>
                  <a:pt x="10" y="29"/>
                </a:moveTo>
                <a:cubicBezTo>
                  <a:pt x="10" y="29"/>
                  <a:pt x="10" y="29"/>
                  <a:pt x="10" y="29"/>
                </a:cubicBezTo>
                <a:cubicBezTo>
                  <a:pt x="29" y="10"/>
                  <a:pt x="29" y="10"/>
                  <a:pt x="29" y="10"/>
                </a:cubicBezTo>
                <a:cubicBezTo>
                  <a:pt x="32" y="14"/>
                  <a:pt x="32" y="14"/>
                  <a:pt x="32" y="14"/>
                </a:cubicBezTo>
                <a:cubicBezTo>
                  <a:pt x="25" y="20"/>
                  <a:pt x="25" y="20"/>
                  <a:pt x="25" y="20"/>
                </a:cubicBezTo>
                <a:cubicBezTo>
                  <a:pt x="25" y="21"/>
                  <a:pt x="25" y="23"/>
                  <a:pt x="25" y="24"/>
                </a:cubicBezTo>
                <a:cubicBezTo>
                  <a:pt x="26" y="24"/>
                  <a:pt x="28" y="24"/>
                  <a:pt x="29" y="24"/>
                </a:cubicBezTo>
                <a:cubicBezTo>
                  <a:pt x="35" y="17"/>
                  <a:pt x="35" y="17"/>
                  <a:pt x="35" y="17"/>
                </a:cubicBezTo>
                <a:cubicBezTo>
                  <a:pt x="41" y="22"/>
                  <a:pt x="41" y="22"/>
                  <a:pt x="41" y="22"/>
                </a:cubicBezTo>
                <a:cubicBezTo>
                  <a:pt x="37" y="26"/>
                  <a:pt x="37" y="26"/>
                  <a:pt x="37" y="26"/>
                </a:cubicBezTo>
                <a:cubicBezTo>
                  <a:pt x="36" y="27"/>
                  <a:pt x="36" y="28"/>
                  <a:pt x="37" y="29"/>
                </a:cubicBezTo>
                <a:cubicBezTo>
                  <a:pt x="38" y="30"/>
                  <a:pt x="40" y="30"/>
                  <a:pt x="41" y="29"/>
                </a:cubicBezTo>
                <a:cubicBezTo>
                  <a:pt x="44" y="26"/>
                  <a:pt x="44" y="26"/>
                  <a:pt x="44" y="26"/>
                </a:cubicBezTo>
                <a:cubicBezTo>
                  <a:pt x="47" y="29"/>
                  <a:pt x="47" y="29"/>
                  <a:pt x="47" y="29"/>
                </a:cubicBezTo>
                <a:cubicBezTo>
                  <a:pt x="29" y="47"/>
                  <a:pt x="29" y="47"/>
                  <a:pt x="29" y="47"/>
                </a:cubicBezTo>
                <a:cubicBezTo>
                  <a:pt x="10" y="29"/>
                  <a:pt x="10" y="29"/>
                  <a:pt x="10" y="29"/>
                </a:cubicBezTo>
                <a:close/>
                <a:moveTo>
                  <a:pt x="67" y="19"/>
                </a:moveTo>
                <a:cubicBezTo>
                  <a:pt x="67" y="19"/>
                  <a:pt x="67" y="19"/>
                  <a:pt x="67" y="19"/>
                </a:cubicBezTo>
                <a:cubicBezTo>
                  <a:pt x="70" y="22"/>
                  <a:pt x="70" y="22"/>
                  <a:pt x="70" y="22"/>
                </a:cubicBezTo>
                <a:cubicBezTo>
                  <a:pt x="12" y="80"/>
                  <a:pt x="12" y="80"/>
                  <a:pt x="12" y="80"/>
                </a:cubicBezTo>
                <a:cubicBezTo>
                  <a:pt x="9" y="78"/>
                  <a:pt x="9" y="78"/>
                  <a:pt x="9" y="78"/>
                </a:cubicBezTo>
                <a:cubicBezTo>
                  <a:pt x="67" y="19"/>
                  <a:pt x="67" y="19"/>
                  <a:pt x="67" y="19"/>
                </a:cubicBezTo>
                <a:close/>
                <a:moveTo>
                  <a:pt x="8" y="98"/>
                </a:moveTo>
                <a:cubicBezTo>
                  <a:pt x="8" y="98"/>
                  <a:pt x="8" y="98"/>
                  <a:pt x="8" y="98"/>
                </a:cubicBezTo>
                <a:cubicBezTo>
                  <a:pt x="8" y="84"/>
                  <a:pt x="8" y="84"/>
                  <a:pt x="8" y="84"/>
                </a:cubicBezTo>
                <a:cubicBezTo>
                  <a:pt x="22" y="98"/>
                  <a:pt x="22" y="98"/>
                  <a:pt x="22" y="98"/>
                </a:cubicBezTo>
                <a:cubicBezTo>
                  <a:pt x="8" y="98"/>
                  <a:pt x="8" y="98"/>
                  <a:pt x="8" y="98"/>
                </a:cubicBezTo>
                <a:close/>
                <a:moveTo>
                  <a:pt x="28" y="97"/>
                </a:moveTo>
                <a:cubicBezTo>
                  <a:pt x="28" y="97"/>
                  <a:pt x="28" y="97"/>
                  <a:pt x="28" y="97"/>
                </a:cubicBezTo>
                <a:cubicBezTo>
                  <a:pt x="25" y="94"/>
                  <a:pt x="25" y="94"/>
                  <a:pt x="25" y="94"/>
                </a:cubicBezTo>
                <a:cubicBezTo>
                  <a:pt x="45" y="75"/>
                  <a:pt x="64" y="55"/>
                  <a:pt x="84" y="36"/>
                </a:cubicBezTo>
                <a:cubicBezTo>
                  <a:pt x="86" y="39"/>
                  <a:pt x="86" y="39"/>
                  <a:pt x="86" y="39"/>
                </a:cubicBezTo>
                <a:cubicBezTo>
                  <a:pt x="28" y="97"/>
                  <a:pt x="28" y="97"/>
                  <a:pt x="28" y="97"/>
                </a:cubicBezTo>
                <a:close/>
                <a:moveTo>
                  <a:pt x="77" y="96"/>
                </a:moveTo>
                <a:cubicBezTo>
                  <a:pt x="77" y="96"/>
                  <a:pt x="77" y="96"/>
                  <a:pt x="77" y="96"/>
                </a:cubicBezTo>
                <a:cubicBezTo>
                  <a:pt x="59" y="77"/>
                  <a:pt x="59" y="77"/>
                  <a:pt x="59" y="77"/>
                </a:cubicBezTo>
                <a:cubicBezTo>
                  <a:pt x="77" y="59"/>
                  <a:pt x="77" y="59"/>
                  <a:pt x="77" y="59"/>
                </a:cubicBezTo>
                <a:cubicBezTo>
                  <a:pt x="81" y="62"/>
                  <a:pt x="81" y="62"/>
                  <a:pt x="81" y="62"/>
                </a:cubicBezTo>
                <a:cubicBezTo>
                  <a:pt x="77" y="66"/>
                  <a:pt x="77" y="66"/>
                  <a:pt x="77" y="66"/>
                </a:cubicBezTo>
                <a:cubicBezTo>
                  <a:pt x="77" y="67"/>
                  <a:pt x="77" y="68"/>
                  <a:pt x="77" y="69"/>
                </a:cubicBezTo>
                <a:cubicBezTo>
                  <a:pt x="78" y="70"/>
                  <a:pt x="80" y="70"/>
                  <a:pt x="81" y="69"/>
                </a:cubicBezTo>
                <a:cubicBezTo>
                  <a:pt x="84" y="66"/>
                  <a:pt x="84" y="66"/>
                  <a:pt x="84" y="66"/>
                </a:cubicBezTo>
                <a:cubicBezTo>
                  <a:pt x="89" y="71"/>
                  <a:pt x="89" y="71"/>
                  <a:pt x="89" y="71"/>
                </a:cubicBezTo>
                <a:cubicBezTo>
                  <a:pt x="83" y="78"/>
                  <a:pt x="83" y="78"/>
                  <a:pt x="83" y="78"/>
                </a:cubicBezTo>
                <a:cubicBezTo>
                  <a:pt x="82" y="78"/>
                  <a:pt x="82" y="80"/>
                  <a:pt x="83" y="81"/>
                </a:cubicBezTo>
                <a:cubicBezTo>
                  <a:pt x="84" y="82"/>
                  <a:pt x="85" y="82"/>
                  <a:pt x="86" y="81"/>
                </a:cubicBezTo>
                <a:cubicBezTo>
                  <a:pt x="93" y="74"/>
                  <a:pt x="93" y="74"/>
                  <a:pt x="93" y="74"/>
                </a:cubicBezTo>
                <a:cubicBezTo>
                  <a:pt x="96" y="77"/>
                  <a:pt x="96" y="77"/>
                  <a:pt x="96" y="77"/>
                </a:cubicBezTo>
                <a:cubicBezTo>
                  <a:pt x="77" y="96"/>
                  <a:pt x="77" y="96"/>
                  <a:pt x="77" y="96"/>
                </a:cubicBez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zh-CN" altLang="en-US"/>
          </a:p>
        </p:txBody>
      </p:sp>
      <p:graphicFrame>
        <p:nvGraphicFramePr>
          <p:cNvPr id="4" name="표 3" descr="*In-Situ PCC 기술 : 폐지 및 CO₂를 활용하여 폐지펄프 내에 있는 PCC(석회석 원 - 2 - 석을 활용한 생석회 침강성탄산캄슘)를 직접 동시에 합성시켜 친환경 고급인쇄용지 를 제조하는 기술 &#10;">
            <a:extLst>
              <a:ext uri="{FF2B5EF4-FFF2-40B4-BE49-F238E27FC236}">
                <a16:creationId xmlns:a16="http://schemas.microsoft.com/office/drawing/2014/main" id="{7A872D44-42FF-9927-82DB-9032DB84FFAF}"/>
              </a:ext>
            </a:extLst>
          </p:cNvPr>
          <p:cNvGraphicFramePr>
            <a:graphicFrameLocks noGrp="1"/>
          </p:cNvGraphicFramePr>
          <p:nvPr>
            <p:extLst>
              <p:ext uri="{D42A27DB-BD31-4B8C-83A1-F6EECF244321}">
                <p14:modId xmlns:p14="http://schemas.microsoft.com/office/powerpoint/2010/main" val="4008576651"/>
              </p:ext>
            </p:extLst>
          </p:nvPr>
        </p:nvGraphicFramePr>
        <p:xfrm>
          <a:off x="251520" y="579993"/>
          <a:ext cx="8640960" cy="4367227"/>
        </p:xfrm>
        <a:graphic>
          <a:graphicData uri="http://schemas.openxmlformats.org/drawingml/2006/table">
            <a:tbl>
              <a:tblPr firstRow="1" bandRow="1">
                <a:tableStyleId>{5940675A-B579-460E-94D1-54222C63F5DA}</a:tableStyleId>
              </a:tblPr>
              <a:tblGrid>
                <a:gridCol w="8640960">
                  <a:extLst>
                    <a:ext uri="{9D8B030D-6E8A-4147-A177-3AD203B41FA5}">
                      <a16:colId xmlns:a16="http://schemas.microsoft.com/office/drawing/2014/main" val="20000"/>
                    </a:ext>
                  </a:extLst>
                </a:gridCol>
              </a:tblGrid>
              <a:tr h="4367227">
                <a:tc>
                  <a:txBody>
                    <a:bodyPr/>
                    <a:lstStyle/>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1100" b="1" kern="1200" dirty="0">
                        <a:solidFill>
                          <a:schemeClr val="tx1"/>
                        </a:solidFill>
                        <a:effectLst/>
                        <a:latin typeface="나눔고딕" panose="020D0604000000000000" pitchFamily="50" charset="-127"/>
                        <a:ea typeface="나눔고딕" panose="020D0604000000000000" pitchFamily="50" charset="-127"/>
                        <a:cs typeface="+mn-cs"/>
                      </a:endParaRPr>
                    </a:p>
                    <a:p>
                      <a:pPr marL="0" marR="0" lvl="0" indent="0" algn="l" defTabSz="914400" rtl="0" eaLnBrk="1" fontAlgn="base" latinLnBrk="1" hangingPunct="1">
                        <a:lnSpc>
                          <a:spcPct val="100000"/>
                        </a:lnSpc>
                        <a:spcBef>
                          <a:spcPts val="0"/>
                        </a:spcBef>
                        <a:spcAft>
                          <a:spcPts val="0"/>
                        </a:spcAft>
                        <a:buClrTx/>
                        <a:buSzTx/>
                        <a:buFontTx/>
                        <a:buNone/>
                        <a:tabLst/>
                        <a:defRPr/>
                      </a:pPr>
                      <a:endParaRPr lang="en-US" altLang="ko-KR" sz="1100" b="1" kern="1200" dirty="0">
                        <a:solidFill>
                          <a:schemeClr val="tx1"/>
                        </a:solidFill>
                        <a:effectLst/>
                        <a:latin typeface="나눔고딕" panose="020D0604000000000000" pitchFamily="50" charset="-127"/>
                        <a:ea typeface="나눔고딕" panose="020D0604000000000000" pitchFamily="50" charset="-127"/>
                        <a:cs typeface="+mn-cs"/>
                      </a:endParaRPr>
                    </a:p>
                    <a:p>
                      <a:pPr marL="0" indent="0" algn="l" latinLnBrk="1">
                        <a:buFont typeface="Wingdings" panose="05000000000000000000" pitchFamily="2" charset="2"/>
                        <a:buNone/>
                      </a:pPr>
                      <a:endParaRPr lang="en-US" altLang="ko-KR" sz="1100" b="1" dirty="0">
                        <a:latin typeface="맑은고딕"/>
                      </a:endParaRPr>
                    </a:p>
                    <a:p>
                      <a:pPr marL="0" indent="0" algn="l" latinLnBrk="1">
                        <a:buFont typeface="Wingdings" panose="05000000000000000000" pitchFamily="2" charset="2"/>
                        <a:buNone/>
                      </a:pPr>
                      <a:endParaRPr lang="en-US" altLang="ko-KR" sz="1100" b="1" dirty="0">
                        <a:latin typeface="맑은고딕"/>
                      </a:endParaRPr>
                    </a:p>
                    <a:p>
                      <a:pPr marL="0" indent="0" algn="l" latinLnBrk="1">
                        <a:buFont typeface="Wingdings" panose="05000000000000000000" pitchFamily="2" charset="2"/>
                        <a:buNone/>
                      </a:pPr>
                      <a:endParaRPr lang="en-US" altLang="ko-KR" sz="1100" b="1" dirty="0">
                        <a:latin typeface="맑은고딕"/>
                      </a:endParaRPr>
                    </a:p>
                  </a:txBody>
                  <a:tcPr anchor="ctr"/>
                </a:tc>
                <a:extLst>
                  <a:ext uri="{0D108BD9-81ED-4DB2-BD59-A6C34878D82A}">
                    <a16:rowId xmlns:a16="http://schemas.microsoft.com/office/drawing/2014/main" val="10000"/>
                  </a:ext>
                </a:extLst>
              </a:tr>
            </a:tbl>
          </a:graphicData>
        </a:graphic>
      </p:graphicFrame>
      <p:sp>
        <p:nvSpPr>
          <p:cNvPr id="12" name="TextBox 11">
            <a:extLst>
              <a:ext uri="{FF2B5EF4-FFF2-40B4-BE49-F238E27FC236}">
                <a16:creationId xmlns:a16="http://schemas.microsoft.com/office/drawing/2014/main" id="{3A390702-EBB8-8E7A-2E7F-1C5110148A0E}"/>
              </a:ext>
            </a:extLst>
          </p:cNvPr>
          <p:cNvSpPr txBox="1"/>
          <p:nvPr/>
        </p:nvSpPr>
        <p:spPr>
          <a:xfrm>
            <a:off x="971600" y="842764"/>
            <a:ext cx="7200800" cy="350865"/>
          </a:xfrm>
          <a:prstGeom prst="rect">
            <a:avLst/>
          </a:prstGeom>
          <a:noFill/>
        </p:spPr>
        <p:txBody>
          <a:bodyPr wrap="square" rtlCol="0">
            <a:spAutoFit/>
          </a:bodyPr>
          <a:lstStyle/>
          <a:p>
            <a:pPr algn="ctr" fontAlgn="base" latinLnBrk="1">
              <a:lnSpc>
                <a:spcPct val="160000"/>
              </a:lnSpc>
            </a:pPr>
            <a:r>
              <a:rPr lang="en-US" altLang="ko-KR" sz="1200" b="1" kern="0" spc="-60" dirty="0">
                <a:solidFill>
                  <a:srgbClr val="000000"/>
                </a:solidFill>
                <a:effectLst/>
                <a:latin typeface="나눔고딕" panose="020D0604000000000000" pitchFamily="50" charset="-127"/>
                <a:ea typeface="나눔고딕" panose="020D0604000000000000" pitchFamily="50" charset="-127"/>
              </a:rPr>
              <a:t>[ </a:t>
            </a:r>
            <a:r>
              <a:rPr lang="en-US" altLang="ko-KR" sz="1200" b="1" dirty="0">
                <a:latin typeface="나눔고딕" panose="020D0604000000000000" pitchFamily="50" charset="-127"/>
                <a:ea typeface="나눔고딕" panose="020D0604000000000000" pitchFamily="50" charset="-127"/>
              </a:rPr>
              <a:t>Scope 3 categories expected to be reduced by digital transformation in the custom wig industry </a:t>
            </a:r>
            <a:r>
              <a:rPr lang="en-US" altLang="ko-KR" sz="1200" b="1" kern="0" spc="-60" dirty="0">
                <a:solidFill>
                  <a:srgbClr val="000000"/>
                </a:solidFill>
                <a:effectLst/>
                <a:latin typeface="나눔고딕" panose="020D0604000000000000" pitchFamily="50" charset="-127"/>
                <a:ea typeface="나눔고딕" panose="020D0604000000000000" pitchFamily="50" charset="-127"/>
              </a:rPr>
              <a:t>]</a:t>
            </a:r>
            <a:endParaRPr lang="ko-KR" altLang="en-US" sz="1200" b="1" kern="0" spc="-60" dirty="0">
              <a:solidFill>
                <a:srgbClr val="000000"/>
              </a:solidFill>
              <a:effectLst/>
              <a:latin typeface="나눔고딕" panose="020D0604000000000000" pitchFamily="50" charset="-127"/>
              <a:ea typeface="나눔고딕" panose="020D0604000000000000" pitchFamily="50" charset="-127"/>
            </a:endParaRPr>
          </a:p>
        </p:txBody>
      </p:sp>
      <p:sp>
        <p:nvSpPr>
          <p:cNvPr id="3" name="Rectangle 39">
            <a:extLst>
              <a:ext uri="{FF2B5EF4-FFF2-40B4-BE49-F238E27FC236}">
                <a16:creationId xmlns:a16="http://schemas.microsoft.com/office/drawing/2014/main" id="{3FC4C4CC-923B-1CB3-44D3-74AD9F4F0DCF}"/>
              </a:ext>
            </a:extLst>
          </p:cNvPr>
          <p:cNvSpPr>
            <a:spLocks noChangeArrowheads="1"/>
          </p:cNvSpPr>
          <p:nvPr/>
        </p:nvSpPr>
        <p:spPr bwMode="auto">
          <a:xfrm>
            <a:off x="321414" y="266700"/>
            <a:ext cx="785098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kern="0" spc="-60" dirty="0">
                <a:solidFill>
                  <a:srgbClr val="000000"/>
                </a:solidFill>
                <a:effectLst/>
                <a:latin typeface="나눔고딕" panose="020D0604000000000000" pitchFamily="50" charset="-127"/>
                <a:ea typeface="나눔고딕" panose="020D0604000000000000" pitchFamily="50" charset="-127"/>
              </a:rPr>
              <a:t>Scope 3 categories expected to be reduced by digital transformation of the wig industry</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pic>
        <p:nvPicPr>
          <p:cNvPr id="5" name="그림 4">
            <a:extLst>
              <a:ext uri="{FF2B5EF4-FFF2-40B4-BE49-F238E27FC236}">
                <a16:creationId xmlns:a16="http://schemas.microsoft.com/office/drawing/2014/main" id="{74AAE71F-7829-CC63-C7C0-6F751B395012}"/>
              </a:ext>
            </a:extLst>
          </p:cNvPr>
          <p:cNvPicPr>
            <a:picLocks noChangeAspect="1"/>
          </p:cNvPicPr>
          <p:nvPr/>
        </p:nvPicPr>
        <p:blipFill>
          <a:blip r:embed="rId3"/>
          <a:stretch>
            <a:fillRect/>
          </a:stretch>
        </p:blipFill>
        <p:spPr>
          <a:xfrm>
            <a:off x="693084" y="1484551"/>
            <a:ext cx="7757832" cy="3030621"/>
          </a:xfrm>
          <a:prstGeom prst="rect">
            <a:avLst/>
          </a:prstGeom>
        </p:spPr>
      </p:pic>
    </p:spTree>
    <p:extLst>
      <p:ext uri="{BB962C8B-B14F-4D97-AF65-F5344CB8AC3E}">
        <p14:creationId xmlns:p14="http://schemas.microsoft.com/office/powerpoint/2010/main" val="404355071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3899787" y="1358287"/>
            <a:ext cx="1056394" cy="1389270"/>
            <a:chOff x="3995936" y="1676400"/>
            <a:chExt cx="1056394" cy="1389270"/>
          </a:xfrm>
        </p:grpSpPr>
        <p:grpSp>
          <p:nvGrpSpPr>
            <p:cNvPr id="22" name="组合 21"/>
            <p:cNvGrpSpPr/>
            <p:nvPr/>
          </p:nvGrpSpPr>
          <p:grpSpPr>
            <a:xfrm>
              <a:off x="3995936" y="1676400"/>
              <a:ext cx="1056394" cy="1389270"/>
              <a:chOff x="1078816" y="964066"/>
              <a:chExt cx="2222812" cy="2923236"/>
            </a:xfrm>
          </p:grpSpPr>
          <p:sp>
            <p:nvSpPr>
              <p:cNvPr id="24" name="Freeform 7"/>
              <p:cNvSpPr>
                <a:spLocks/>
              </p:cNvSpPr>
              <p:nvPr/>
            </p:nvSpPr>
            <p:spPr bwMode="auto">
              <a:xfrm>
                <a:off x="1078816" y="2540257"/>
                <a:ext cx="696716" cy="1019561"/>
              </a:xfrm>
              <a:custGeom>
                <a:avLst/>
                <a:gdLst>
                  <a:gd name="T0" fmla="*/ 94 w 375"/>
                  <a:gd name="T1" fmla="*/ 0 h 549"/>
                  <a:gd name="T2" fmla="*/ 11 w 375"/>
                  <a:gd name="T3" fmla="*/ 12 h 549"/>
                  <a:gd name="T4" fmla="*/ 0 w 375"/>
                  <a:gd name="T5" fmla="*/ 127 h 549"/>
                  <a:gd name="T6" fmla="*/ 174 w 375"/>
                  <a:gd name="T7" fmla="*/ 549 h 549"/>
                  <a:gd name="T8" fmla="*/ 375 w 375"/>
                  <a:gd name="T9" fmla="*/ 280 h 549"/>
                  <a:gd name="T10" fmla="*/ 94 w 375"/>
                  <a:gd name="T11" fmla="*/ 0 h 549"/>
                </a:gdLst>
                <a:ahLst/>
                <a:cxnLst>
                  <a:cxn ang="0">
                    <a:pos x="T0" y="T1"/>
                  </a:cxn>
                  <a:cxn ang="0">
                    <a:pos x="T2" y="T3"/>
                  </a:cxn>
                  <a:cxn ang="0">
                    <a:pos x="T4" y="T5"/>
                  </a:cxn>
                  <a:cxn ang="0">
                    <a:pos x="T6" y="T7"/>
                  </a:cxn>
                  <a:cxn ang="0">
                    <a:pos x="T8" y="T9"/>
                  </a:cxn>
                  <a:cxn ang="0">
                    <a:pos x="T10" y="T11"/>
                  </a:cxn>
                </a:cxnLst>
                <a:rect l="0" t="0" r="r" b="b"/>
                <a:pathLst>
                  <a:path w="375" h="549">
                    <a:moveTo>
                      <a:pt x="94" y="0"/>
                    </a:moveTo>
                    <a:cubicBezTo>
                      <a:pt x="65" y="0"/>
                      <a:pt x="37" y="4"/>
                      <a:pt x="11" y="12"/>
                    </a:cubicBezTo>
                    <a:cubicBezTo>
                      <a:pt x="3" y="49"/>
                      <a:pt x="0" y="87"/>
                      <a:pt x="0" y="127"/>
                    </a:cubicBezTo>
                    <a:cubicBezTo>
                      <a:pt x="0" y="291"/>
                      <a:pt x="66" y="441"/>
                      <a:pt x="174" y="549"/>
                    </a:cubicBezTo>
                    <a:cubicBezTo>
                      <a:pt x="290" y="514"/>
                      <a:pt x="375" y="407"/>
                      <a:pt x="375" y="280"/>
                    </a:cubicBezTo>
                    <a:cubicBezTo>
                      <a:pt x="375" y="125"/>
                      <a:pt x="249" y="0"/>
                      <a:pt x="94" y="0"/>
                    </a:cubicBezTo>
                    <a:close/>
                  </a:path>
                </a:pathLst>
              </a:cu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8"/>
              <p:cNvSpPr>
                <a:spLocks/>
              </p:cNvSpPr>
              <p:nvPr/>
            </p:nvSpPr>
            <p:spPr bwMode="auto">
              <a:xfrm>
                <a:off x="1088093" y="2231327"/>
                <a:ext cx="600234" cy="615077"/>
              </a:xfrm>
              <a:custGeom>
                <a:avLst/>
                <a:gdLst>
                  <a:gd name="T0" fmla="*/ 158 w 323"/>
                  <a:gd name="T1" fmla="*/ 0 h 331"/>
                  <a:gd name="T2" fmla="*/ 51 w 323"/>
                  <a:gd name="T3" fmla="*/ 38 h 331"/>
                  <a:gd name="T4" fmla="*/ 0 w 323"/>
                  <a:gd name="T5" fmla="*/ 216 h 331"/>
                  <a:gd name="T6" fmla="*/ 158 w 323"/>
                  <a:gd name="T7" fmla="*/ 331 h 331"/>
                  <a:gd name="T8" fmla="*/ 323 w 323"/>
                  <a:gd name="T9" fmla="*/ 166 h 331"/>
                  <a:gd name="T10" fmla="*/ 158 w 323"/>
                  <a:gd name="T11" fmla="*/ 0 h 331"/>
                </a:gdLst>
                <a:ahLst/>
                <a:cxnLst>
                  <a:cxn ang="0">
                    <a:pos x="T0" y="T1"/>
                  </a:cxn>
                  <a:cxn ang="0">
                    <a:pos x="T2" y="T3"/>
                  </a:cxn>
                  <a:cxn ang="0">
                    <a:pos x="T4" y="T5"/>
                  </a:cxn>
                  <a:cxn ang="0">
                    <a:pos x="T6" y="T7"/>
                  </a:cxn>
                  <a:cxn ang="0">
                    <a:pos x="T8" y="T9"/>
                  </a:cxn>
                  <a:cxn ang="0">
                    <a:pos x="T10" y="T11"/>
                  </a:cxn>
                </a:cxnLst>
                <a:rect l="0" t="0" r="r" b="b"/>
                <a:pathLst>
                  <a:path w="323" h="331">
                    <a:moveTo>
                      <a:pt x="158" y="0"/>
                    </a:moveTo>
                    <a:cubicBezTo>
                      <a:pt x="117" y="0"/>
                      <a:pt x="80" y="14"/>
                      <a:pt x="51" y="38"/>
                    </a:cubicBezTo>
                    <a:cubicBezTo>
                      <a:pt x="25" y="94"/>
                      <a:pt x="8" y="153"/>
                      <a:pt x="0" y="216"/>
                    </a:cubicBezTo>
                    <a:cubicBezTo>
                      <a:pt x="21" y="283"/>
                      <a:pt x="84" y="331"/>
                      <a:pt x="158" y="331"/>
                    </a:cubicBezTo>
                    <a:cubicBezTo>
                      <a:pt x="249" y="331"/>
                      <a:pt x="323" y="257"/>
                      <a:pt x="323" y="166"/>
                    </a:cubicBezTo>
                    <a:cubicBezTo>
                      <a:pt x="323" y="74"/>
                      <a:pt x="249" y="0"/>
                      <a:pt x="158" y="0"/>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Oval 9"/>
              <p:cNvSpPr>
                <a:spLocks noChangeArrowheads="1"/>
              </p:cNvSpPr>
              <p:nvPr/>
            </p:nvSpPr>
            <p:spPr bwMode="auto">
              <a:xfrm>
                <a:off x="1530616" y="2179723"/>
                <a:ext cx="506964" cy="507925"/>
              </a:xfrm>
              <a:prstGeom prst="ellipse">
                <a:avLst/>
              </a:prstGeom>
              <a:solidFill>
                <a:schemeClr val="accent5">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7" name="Oval 10"/>
              <p:cNvSpPr>
                <a:spLocks noChangeArrowheads="1"/>
              </p:cNvSpPr>
              <p:nvPr/>
            </p:nvSpPr>
            <p:spPr bwMode="auto">
              <a:xfrm>
                <a:off x="2050137" y="1993832"/>
                <a:ext cx="576113" cy="574257"/>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8" name="Oval 11"/>
              <p:cNvSpPr>
                <a:spLocks noChangeArrowheads="1"/>
              </p:cNvSpPr>
              <p:nvPr/>
            </p:nvSpPr>
            <p:spPr bwMode="auto">
              <a:xfrm>
                <a:off x="1688327" y="1950229"/>
                <a:ext cx="413762" cy="412834"/>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9" name="Oval 12"/>
              <p:cNvSpPr>
                <a:spLocks noChangeArrowheads="1"/>
              </p:cNvSpPr>
              <p:nvPr/>
            </p:nvSpPr>
            <p:spPr bwMode="auto">
              <a:xfrm>
                <a:off x="1955510" y="1555021"/>
                <a:ext cx="256050" cy="25605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 name="Oval 13"/>
              <p:cNvSpPr>
                <a:spLocks noChangeArrowheads="1"/>
              </p:cNvSpPr>
              <p:nvPr/>
            </p:nvSpPr>
            <p:spPr bwMode="auto">
              <a:xfrm>
                <a:off x="2389682" y="1158887"/>
                <a:ext cx="86278" cy="87205"/>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Oval 14"/>
              <p:cNvSpPr>
                <a:spLocks noChangeArrowheads="1"/>
              </p:cNvSpPr>
              <p:nvPr/>
            </p:nvSpPr>
            <p:spPr bwMode="auto">
              <a:xfrm>
                <a:off x="1532470" y="1755408"/>
                <a:ext cx="85350" cy="85350"/>
              </a:xfrm>
              <a:prstGeom prst="ellipse">
                <a:avLst/>
              </a:pr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2" name="Oval 15"/>
              <p:cNvSpPr>
                <a:spLocks noChangeArrowheads="1"/>
              </p:cNvSpPr>
              <p:nvPr/>
            </p:nvSpPr>
            <p:spPr bwMode="auto">
              <a:xfrm>
                <a:off x="2068691" y="1905698"/>
                <a:ext cx="87205" cy="88133"/>
              </a:xfrm>
              <a:prstGeom prst="ellipse">
                <a:avLst/>
              </a:pr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16"/>
              <p:cNvSpPr>
                <a:spLocks/>
              </p:cNvSpPr>
              <p:nvPr/>
            </p:nvSpPr>
            <p:spPr bwMode="auto">
              <a:xfrm>
                <a:off x="1673483" y="1653359"/>
                <a:ext cx="376653" cy="377581"/>
              </a:xfrm>
              <a:custGeom>
                <a:avLst/>
                <a:gdLst>
                  <a:gd name="T0" fmla="*/ 201 w 203"/>
                  <a:gd name="T1" fmla="*/ 98 h 203"/>
                  <a:gd name="T2" fmla="*/ 105 w 203"/>
                  <a:gd name="T3" fmla="*/ 201 h 203"/>
                  <a:gd name="T4" fmla="*/ 1 w 203"/>
                  <a:gd name="T5" fmla="*/ 105 h 203"/>
                  <a:gd name="T6" fmla="*/ 98 w 203"/>
                  <a:gd name="T7" fmla="*/ 1 h 203"/>
                  <a:gd name="T8" fmla="*/ 201 w 203"/>
                  <a:gd name="T9" fmla="*/ 98 h 203"/>
                </a:gdLst>
                <a:ahLst/>
                <a:cxnLst>
                  <a:cxn ang="0">
                    <a:pos x="T0" y="T1"/>
                  </a:cxn>
                  <a:cxn ang="0">
                    <a:pos x="T2" y="T3"/>
                  </a:cxn>
                  <a:cxn ang="0">
                    <a:pos x="T4" y="T5"/>
                  </a:cxn>
                  <a:cxn ang="0">
                    <a:pos x="T6" y="T7"/>
                  </a:cxn>
                  <a:cxn ang="0">
                    <a:pos x="T8" y="T9"/>
                  </a:cxn>
                </a:cxnLst>
                <a:rect l="0" t="0" r="r" b="b"/>
                <a:pathLst>
                  <a:path w="203" h="203">
                    <a:moveTo>
                      <a:pt x="201" y="98"/>
                    </a:moveTo>
                    <a:cubicBezTo>
                      <a:pt x="203" y="153"/>
                      <a:pt x="160" y="200"/>
                      <a:pt x="105" y="201"/>
                    </a:cubicBezTo>
                    <a:cubicBezTo>
                      <a:pt x="49" y="203"/>
                      <a:pt x="3" y="160"/>
                      <a:pt x="1" y="105"/>
                    </a:cubicBezTo>
                    <a:cubicBezTo>
                      <a:pt x="0" y="49"/>
                      <a:pt x="43" y="3"/>
                      <a:pt x="98" y="1"/>
                    </a:cubicBezTo>
                    <a:cubicBezTo>
                      <a:pt x="153" y="0"/>
                      <a:pt x="200" y="43"/>
                      <a:pt x="201" y="98"/>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4" name="Oval 17"/>
              <p:cNvSpPr>
                <a:spLocks noChangeArrowheads="1"/>
              </p:cNvSpPr>
              <p:nvPr/>
            </p:nvSpPr>
            <p:spPr bwMode="auto">
              <a:xfrm>
                <a:off x="1504639" y="1901988"/>
                <a:ext cx="141013" cy="143796"/>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5" name="Oval 18"/>
              <p:cNvSpPr>
                <a:spLocks noChangeArrowheads="1"/>
              </p:cNvSpPr>
              <p:nvPr/>
            </p:nvSpPr>
            <p:spPr bwMode="auto">
              <a:xfrm>
                <a:off x="2167029" y="964066"/>
                <a:ext cx="142869" cy="142868"/>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6" name="Oval 19"/>
              <p:cNvSpPr>
                <a:spLocks noChangeArrowheads="1"/>
              </p:cNvSpPr>
              <p:nvPr/>
            </p:nvSpPr>
            <p:spPr bwMode="auto">
              <a:xfrm>
                <a:off x="2276500" y="1307321"/>
                <a:ext cx="312641" cy="312641"/>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7" name="Oval 20"/>
              <p:cNvSpPr>
                <a:spLocks noChangeArrowheads="1"/>
              </p:cNvSpPr>
              <p:nvPr/>
            </p:nvSpPr>
            <p:spPr bwMode="auto">
              <a:xfrm>
                <a:off x="2276500" y="1816638"/>
                <a:ext cx="312641" cy="314496"/>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8" name="Oval 21"/>
              <p:cNvSpPr>
                <a:spLocks noChangeArrowheads="1"/>
              </p:cNvSpPr>
              <p:nvPr/>
            </p:nvSpPr>
            <p:spPr bwMode="auto">
              <a:xfrm>
                <a:off x="2754274" y="1514202"/>
                <a:ext cx="141013" cy="141013"/>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22"/>
              <p:cNvSpPr>
                <a:spLocks/>
              </p:cNvSpPr>
              <p:nvPr/>
            </p:nvSpPr>
            <p:spPr bwMode="auto">
              <a:xfrm>
                <a:off x="2947240" y="2064338"/>
                <a:ext cx="348822" cy="600233"/>
              </a:xfrm>
              <a:custGeom>
                <a:avLst/>
                <a:gdLst>
                  <a:gd name="T0" fmla="*/ 0 w 188"/>
                  <a:gd name="T1" fmla="*/ 132 h 323"/>
                  <a:gd name="T2" fmla="*/ 188 w 188"/>
                  <a:gd name="T3" fmla="*/ 323 h 323"/>
                  <a:gd name="T4" fmla="*/ 53 w 188"/>
                  <a:gd name="T5" fmla="*/ 0 h 323"/>
                  <a:gd name="T6" fmla="*/ 0 w 188"/>
                  <a:gd name="T7" fmla="*/ 132 h 323"/>
                </a:gdLst>
                <a:ahLst/>
                <a:cxnLst>
                  <a:cxn ang="0">
                    <a:pos x="T0" y="T1"/>
                  </a:cxn>
                  <a:cxn ang="0">
                    <a:pos x="T2" y="T3"/>
                  </a:cxn>
                  <a:cxn ang="0">
                    <a:pos x="T4" y="T5"/>
                  </a:cxn>
                  <a:cxn ang="0">
                    <a:pos x="T6" y="T7"/>
                  </a:cxn>
                </a:cxnLst>
                <a:rect l="0" t="0" r="r" b="b"/>
                <a:pathLst>
                  <a:path w="188" h="323">
                    <a:moveTo>
                      <a:pt x="0" y="132"/>
                    </a:moveTo>
                    <a:cubicBezTo>
                      <a:pt x="0" y="237"/>
                      <a:pt x="84" y="321"/>
                      <a:pt x="188" y="323"/>
                    </a:cubicBezTo>
                    <a:cubicBezTo>
                      <a:pt x="176" y="201"/>
                      <a:pt x="127" y="89"/>
                      <a:pt x="53" y="0"/>
                    </a:cubicBezTo>
                    <a:cubicBezTo>
                      <a:pt x="20" y="34"/>
                      <a:pt x="0" y="81"/>
                      <a:pt x="0" y="132"/>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23"/>
              <p:cNvSpPr>
                <a:spLocks/>
              </p:cNvSpPr>
              <p:nvPr/>
            </p:nvSpPr>
            <p:spPr bwMode="auto">
              <a:xfrm>
                <a:off x="2563165" y="2261014"/>
                <a:ext cx="738463" cy="894319"/>
              </a:xfrm>
              <a:custGeom>
                <a:avLst/>
                <a:gdLst>
                  <a:gd name="T0" fmla="*/ 0 w 398"/>
                  <a:gd name="T1" fmla="*/ 241 h 481"/>
                  <a:gd name="T2" fmla="*/ 241 w 398"/>
                  <a:gd name="T3" fmla="*/ 481 h 481"/>
                  <a:gd name="T4" fmla="*/ 375 w 398"/>
                  <a:gd name="T5" fmla="*/ 440 h 481"/>
                  <a:gd name="T6" fmla="*/ 398 w 398"/>
                  <a:gd name="T7" fmla="*/ 277 h 481"/>
                  <a:gd name="T8" fmla="*/ 342 w 398"/>
                  <a:gd name="T9" fmla="*/ 22 h 481"/>
                  <a:gd name="T10" fmla="*/ 241 w 398"/>
                  <a:gd name="T11" fmla="*/ 0 h 481"/>
                  <a:gd name="T12" fmla="*/ 0 w 398"/>
                  <a:gd name="T13" fmla="*/ 241 h 481"/>
                </a:gdLst>
                <a:ahLst/>
                <a:cxnLst>
                  <a:cxn ang="0">
                    <a:pos x="T0" y="T1"/>
                  </a:cxn>
                  <a:cxn ang="0">
                    <a:pos x="T2" y="T3"/>
                  </a:cxn>
                  <a:cxn ang="0">
                    <a:pos x="T4" y="T5"/>
                  </a:cxn>
                  <a:cxn ang="0">
                    <a:pos x="T6" y="T7"/>
                  </a:cxn>
                  <a:cxn ang="0">
                    <a:pos x="T8" y="T9"/>
                  </a:cxn>
                  <a:cxn ang="0">
                    <a:pos x="T10" y="T11"/>
                  </a:cxn>
                  <a:cxn ang="0">
                    <a:pos x="T12" y="T13"/>
                  </a:cxn>
                </a:cxnLst>
                <a:rect l="0" t="0" r="r" b="b"/>
                <a:pathLst>
                  <a:path w="398" h="481">
                    <a:moveTo>
                      <a:pt x="0" y="241"/>
                    </a:moveTo>
                    <a:cubicBezTo>
                      <a:pt x="0" y="374"/>
                      <a:pt x="108" y="481"/>
                      <a:pt x="241" y="481"/>
                    </a:cubicBezTo>
                    <a:cubicBezTo>
                      <a:pt x="291" y="481"/>
                      <a:pt x="337" y="466"/>
                      <a:pt x="375" y="440"/>
                    </a:cubicBezTo>
                    <a:cubicBezTo>
                      <a:pt x="390" y="388"/>
                      <a:pt x="398" y="333"/>
                      <a:pt x="398" y="277"/>
                    </a:cubicBezTo>
                    <a:cubicBezTo>
                      <a:pt x="398" y="186"/>
                      <a:pt x="378" y="100"/>
                      <a:pt x="342" y="22"/>
                    </a:cubicBezTo>
                    <a:cubicBezTo>
                      <a:pt x="311" y="8"/>
                      <a:pt x="277" y="0"/>
                      <a:pt x="241" y="0"/>
                    </a:cubicBezTo>
                    <a:cubicBezTo>
                      <a:pt x="108" y="0"/>
                      <a:pt x="0" y="108"/>
                      <a:pt x="0" y="241"/>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4"/>
              <p:cNvSpPr>
                <a:spLocks/>
              </p:cNvSpPr>
              <p:nvPr/>
            </p:nvSpPr>
            <p:spPr bwMode="auto">
              <a:xfrm>
                <a:off x="2574297" y="2261014"/>
                <a:ext cx="415618" cy="355316"/>
              </a:xfrm>
              <a:custGeom>
                <a:avLst/>
                <a:gdLst>
                  <a:gd name="T0" fmla="*/ 0 w 224"/>
                  <a:gd name="T1" fmla="*/ 188 h 191"/>
                  <a:gd name="T2" fmla="*/ 33 w 224"/>
                  <a:gd name="T3" fmla="*/ 191 h 191"/>
                  <a:gd name="T4" fmla="*/ 224 w 224"/>
                  <a:gd name="T5" fmla="*/ 0 h 191"/>
                  <a:gd name="T6" fmla="*/ 0 w 224"/>
                  <a:gd name="T7" fmla="*/ 188 h 191"/>
                </a:gdLst>
                <a:ahLst/>
                <a:cxnLst>
                  <a:cxn ang="0">
                    <a:pos x="T0" y="T1"/>
                  </a:cxn>
                  <a:cxn ang="0">
                    <a:pos x="T2" y="T3"/>
                  </a:cxn>
                  <a:cxn ang="0">
                    <a:pos x="T4" y="T5"/>
                  </a:cxn>
                  <a:cxn ang="0">
                    <a:pos x="T6" y="T7"/>
                  </a:cxn>
                </a:cxnLst>
                <a:rect l="0" t="0" r="r" b="b"/>
                <a:pathLst>
                  <a:path w="224" h="191">
                    <a:moveTo>
                      <a:pt x="0" y="188"/>
                    </a:moveTo>
                    <a:cubicBezTo>
                      <a:pt x="11" y="190"/>
                      <a:pt x="22" y="191"/>
                      <a:pt x="33" y="191"/>
                    </a:cubicBezTo>
                    <a:cubicBezTo>
                      <a:pt x="138" y="191"/>
                      <a:pt x="224" y="106"/>
                      <a:pt x="224" y="0"/>
                    </a:cubicBezTo>
                    <a:cubicBezTo>
                      <a:pt x="114" y="5"/>
                      <a:pt x="23" y="84"/>
                      <a:pt x="0" y="188"/>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5"/>
              <p:cNvSpPr>
                <a:spLocks/>
              </p:cNvSpPr>
              <p:nvPr/>
            </p:nvSpPr>
            <p:spPr bwMode="auto">
              <a:xfrm>
                <a:off x="2840364" y="3083913"/>
                <a:ext cx="420165" cy="581208"/>
              </a:xfrm>
              <a:custGeom>
                <a:avLst/>
                <a:gdLst>
                  <a:gd name="T0" fmla="*/ 224 w 224"/>
                  <a:gd name="T1" fmla="*/ 0 h 310"/>
                  <a:gd name="T2" fmla="*/ 0 w 224"/>
                  <a:gd name="T3" fmla="*/ 240 h 310"/>
                  <a:gd name="T4" fmla="*/ 11 w 224"/>
                  <a:gd name="T5" fmla="*/ 310 h 310"/>
                  <a:gd name="T6" fmla="*/ 224 w 224"/>
                  <a:gd name="T7" fmla="*/ 0 h 310"/>
                </a:gdLst>
                <a:ahLst/>
                <a:cxnLst>
                  <a:cxn ang="0">
                    <a:pos x="T0" y="T1"/>
                  </a:cxn>
                  <a:cxn ang="0">
                    <a:pos x="T2" y="T3"/>
                  </a:cxn>
                  <a:cxn ang="0">
                    <a:pos x="T4" y="T5"/>
                  </a:cxn>
                  <a:cxn ang="0">
                    <a:pos x="T6" y="T7"/>
                  </a:cxn>
                </a:cxnLst>
                <a:rect l="0" t="0" r="r" b="b"/>
                <a:pathLst>
                  <a:path w="224" h="310">
                    <a:moveTo>
                      <a:pt x="224" y="0"/>
                    </a:moveTo>
                    <a:cubicBezTo>
                      <a:pt x="99" y="9"/>
                      <a:pt x="0" y="113"/>
                      <a:pt x="0" y="240"/>
                    </a:cubicBezTo>
                    <a:cubicBezTo>
                      <a:pt x="0" y="265"/>
                      <a:pt x="4" y="288"/>
                      <a:pt x="11" y="310"/>
                    </a:cubicBezTo>
                    <a:cubicBezTo>
                      <a:pt x="112" y="233"/>
                      <a:pt x="187" y="125"/>
                      <a:pt x="224" y="0"/>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26"/>
              <p:cNvSpPr>
                <a:spLocks/>
              </p:cNvSpPr>
              <p:nvPr/>
            </p:nvSpPr>
            <p:spPr bwMode="auto">
              <a:xfrm>
                <a:off x="1104792" y="3017103"/>
                <a:ext cx="615077" cy="753306"/>
              </a:xfrm>
              <a:custGeom>
                <a:avLst/>
                <a:gdLst>
                  <a:gd name="T0" fmla="*/ 22 w 331"/>
                  <a:gd name="T1" fmla="*/ 0 h 405"/>
                  <a:gd name="T2" fmla="*/ 0 w 331"/>
                  <a:gd name="T3" fmla="*/ 0 h 405"/>
                  <a:gd name="T4" fmla="*/ 316 w 331"/>
                  <a:gd name="T5" fmla="*/ 405 h 405"/>
                  <a:gd name="T6" fmla="*/ 331 w 331"/>
                  <a:gd name="T7" fmla="*/ 309 h 405"/>
                  <a:gd name="T8" fmla="*/ 22 w 331"/>
                  <a:gd name="T9" fmla="*/ 0 h 405"/>
                </a:gdLst>
                <a:ahLst/>
                <a:cxnLst>
                  <a:cxn ang="0">
                    <a:pos x="T0" y="T1"/>
                  </a:cxn>
                  <a:cxn ang="0">
                    <a:pos x="T2" y="T3"/>
                  </a:cxn>
                  <a:cxn ang="0">
                    <a:pos x="T4" y="T5"/>
                  </a:cxn>
                  <a:cxn ang="0">
                    <a:pos x="T6" y="T7"/>
                  </a:cxn>
                  <a:cxn ang="0">
                    <a:pos x="T8" y="T9"/>
                  </a:cxn>
                </a:cxnLst>
                <a:rect l="0" t="0" r="r" b="b"/>
                <a:pathLst>
                  <a:path w="331" h="405">
                    <a:moveTo>
                      <a:pt x="22" y="0"/>
                    </a:moveTo>
                    <a:cubicBezTo>
                      <a:pt x="14" y="0"/>
                      <a:pt x="7" y="0"/>
                      <a:pt x="0" y="0"/>
                    </a:cubicBezTo>
                    <a:cubicBezTo>
                      <a:pt x="40" y="178"/>
                      <a:pt x="158" y="325"/>
                      <a:pt x="316" y="405"/>
                    </a:cubicBezTo>
                    <a:cubicBezTo>
                      <a:pt x="326" y="375"/>
                      <a:pt x="331" y="343"/>
                      <a:pt x="331" y="309"/>
                    </a:cubicBezTo>
                    <a:cubicBezTo>
                      <a:pt x="331" y="138"/>
                      <a:pt x="193" y="0"/>
                      <a:pt x="22" y="0"/>
                    </a:cubicBezTo>
                    <a:close/>
                  </a:path>
                </a:pathLst>
              </a:cu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27"/>
              <p:cNvSpPr>
                <a:spLocks/>
              </p:cNvSpPr>
              <p:nvPr/>
            </p:nvSpPr>
            <p:spPr bwMode="auto">
              <a:xfrm>
                <a:off x="1406301" y="2974428"/>
                <a:ext cx="1229226" cy="912874"/>
              </a:xfrm>
              <a:custGeom>
                <a:avLst/>
                <a:gdLst>
                  <a:gd name="T0" fmla="*/ 331 w 662"/>
                  <a:gd name="T1" fmla="*/ 0 h 491"/>
                  <a:gd name="T2" fmla="*/ 0 w 662"/>
                  <a:gd name="T3" fmla="*/ 317 h 491"/>
                  <a:gd name="T4" fmla="*/ 422 w 662"/>
                  <a:gd name="T5" fmla="*/ 491 h 491"/>
                  <a:gd name="T6" fmla="*/ 639 w 662"/>
                  <a:gd name="T7" fmla="*/ 451 h 491"/>
                  <a:gd name="T8" fmla="*/ 662 w 662"/>
                  <a:gd name="T9" fmla="*/ 331 h 491"/>
                  <a:gd name="T10" fmla="*/ 331 w 662"/>
                  <a:gd name="T11" fmla="*/ 0 h 491"/>
                </a:gdLst>
                <a:ahLst/>
                <a:cxnLst>
                  <a:cxn ang="0">
                    <a:pos x="T0" y="T1"/>
                  </a:cxn>
                  <a:cxn ang="0">
                    <a:pos x="T2" y="T3"/>
                  </a:cxn>
                  <a:cxn ang="0">
                    <a:pos x="T4" y="T5"/>
                  </a:cxn>
                  <a:cxn ang="0">
                    <a:pos x="T6" y="T7"/>
                  </a:cxn>
                  <a:cxn ang="0">
                    <a:pos x="T8" y="T9"/>
                  </a:cxn>
                  <a:cxn ang="0">
                    <a:pos x="T10" y="T11"/>
                  </a:cxn>
                </a:cxnLst>
                <a:rect l="0" t="0" r="r" b="b"/>
                <a:pathLst>
                  <a:path w="662" h="491">
                    <a:moveTo>
                      <a:pt x="331" y="0"/>
                    </a:moveTo>
                    <a:cubicBezTo>
                      <a:pt x="153" y="0"/>
                      <a:pt x="7" y="141"/>
                      <a:pt x="0" y="317"/>
                    </a:cubicBezTo>
                    <a:cubicBezTo>
                      <a:pt x="108" y="425"/>
                      <a:pt x="258" y="491"/>
                      <a:pt x="422" y="491"/>
                    </a:cubicBezTo>
                    <a:cubicBezTo>
                      <a:pt x="499" y="491"/>
                      <a:pt x="572" y="477"/>
                      <a:pt x="639" y="451"/>
                    </a:cubicBezTo>
                    <a:cubicBezTo>
                      <a:pt x="654" y="414"/>
                      <a:pt x="662" y="373"/>
                      <a:pt x="662" y="331"/>
                    </a:cubicBezTo>
                    <a:cubicBezTo>
                      <a:pt x="662" y="148"/>
                      <a:pt x="514" y="0"/>
                      <a:pt x="331" y="0"/>
                    </a:cubicBezTo>
                    <a:close/>
                  </a:path>
                </a:pathLst>
              </a:cu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28"/>
              <p:cNvSpPr>
                <a:spLocks/>
              </p:cNvSpPr>
              <p:nvPr/>
            </p:nvSpPr>
            <p:spPr bwMode="auto">
              <a:xfrm>
                <a:off x="2335874" y="2933609"/>
                <a:ext cx="874838" cy="872054"/>
              </a:xfrm>
              <a:custGeom>
                <a:avLst/>
                <a:gdLst>
                  <a:gd name="T0" fmla="*/ 471 w 471"/>
                  <a:gd name="T1" fmla="*/ 153 h 469"/>
                  <a:gd name="T2" fmla="*/ 244 w 471"/>
                  <a:gd name="T3" fmla="*/ 0 h 469"/>
                  <a:gd name="T4" fmla="*/ 0 w 471"/>
                  <a:gd name="T5" fmla="*/ 244 h 469"/>
                  <a:gd name="T6" fmla="*/ 149 w 471"/>
                  <a:gd name="T7" fmla="*/ 469 h 469"/>
                  <a:gd name="T8" fmla="*/ 471 w 471"/>
                  <a:gd name="T9" fmla="*/ 153 h 469"/>
                </a:gdLst>
                <a:ahLst/>
                <a:cxnLst>
                  <a:cxn ang="0">
                    <a:pos x="T0" y="T1"/>
                  </a:cxn>
                  <a:cxn ang="0">
                    <a:pos x="T2" y="T3"/>
                  </a:cxn>
                  <a:cxn ang="0">
                    <a:pos x="T4" y="T5"/>
                  </a:cxn>
                  <a:cxn ang="0">
                    <a:pos x="T6" y="T7"/>
                  </a:cxn>
                  <a:cxn ang="0">
                    <a:pos x="T8" y="T9"/>
                  </a:cxn>
                </a:cxnLst>
                <a:rect l="0" t="0" r="r" b="b"/>
                <a:pathLst>
                  <a:path w="471" h="469">
                    <a:moveTo>
                      <a:pt x="471" y="153"/>
                    </a:moveTo>
                    <a:cubicBezTo>
                      <a:pt x="435" y="63"/>
                      <a:pt x="347" y="0"/>
                      <a:pt x="244" y="0"/>
                    </a:cubicBezTo>
                    <a:cubicBezTo>
                      <a:pt x="109" y="0"/>
                      <a:pt x="0" y="109"/>
                      <a:pt x="0" y="244"/>
                    </a:cubicBezTo>
                    <a:cubicBezTo>
                      <a:pt x="0" y="345"/>
                      <a:pt x="61" y="432"/>
                      <a:pt x="149" y="469"/>
                    </a:cubicBezTo>
                    <a:cubicBezTo>
                      <a:pt x="293" y="410"/>
                      <a:pt x="409" y="296"/>
                      <a:pt x="471" y="153"/>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6" name="Oval 30"/>
              <p:cNvSpPr>
                <a:spLocks noChangeArrowheads="1"/>
              </p:cNvSpPr>
              <p:nvPr/>
            </p:nvSpPr>
            <p:spPr bwMode="auto">
              <a:xfrm>
                <a:off x="2540899" y="1675625"/>
                <a:ext cx="493546" cy="496329"/>
              </a:xfrm>
              <a:prstGeom prst="ellipse">
                <a:avLst/>
              </a:pr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7" name="Oval 11"/>
              <p:cNvSpPr>
                <a:spLocks noChangeArrowheads="1"/>
              </p:cNvSpPr>
              <p:nvPr/>
            </p:nvSpPr>
            <p:spPr bwMode="auto">
              <a:xfrm>
                <a:off x="1833627" y="2696302"/>
                <a:ext cx="557332" cy="55608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8" name="Oval 11"/>
              <p:cNvSpPr>
                <a:spLocks noChangeArrowheads="1"/>
              </p:cNvSpPr>
              <p:nvPr/>
            </p:nvSpPr>
            <p:spPr bwMode="auto">
              <a:xfrm>
                <a:off x="2226489" y="2491874"/>
                <a:ext cx="249471" cy="248912"/>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23" name="椭圆 22"/>
            <p:cNvSpPr/>
            <p:nvPr/>
          </p:nvSpPr>
          <p:spPr>
            <a:xfrm>
              <a:off x="4251572" y="2232063"/>
              <a:ext cx="553478" cy="553476"/>
            </a:xfrm>
            <a:prstGeom prst="ellipse">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accent1"/>
                  </a:solidFill>
                  <a:latin typeface="华文细黑" panose="02010600040101010101" pitchFamily="2" charset="-122"/>
                  <a:ea typeface="华文细黑" panose="02010600040101010101" pitchFamily="2" charset="-122"/>
                </a:rPr>
                <a:t>04</a:t>
              </a:r>
              <a:endParaRPr lang="zh-CN" altLang="en-US" sz="1400" dirty="0">
                <a:solidFill>
                  <a:schemeClr val="accent1"/>
                </a:solidFill>
                <a:latin typeface="华文细黑" panose="02010600040101010101" pitchFamily="2" charset="-122"/>
                <a:ea typeface="华文细黑" panose="02010600040101010101" pitchFamily="2" charset="-122"/>
              </a:endParaRPr>
            </a:p>
          </p:txBody>
        </p:sp>
      </p:grpSp>
      <p:sp>
        <p:nvSpPr>
          <p:cNvPr id="3" name="TextBox 2">
            <a:extLst>
              <a:ext uri="{FF2B5EF4-FFF2-40B4-BE49-F238E27FC236}">
                <a16:creationId xmlns:a16="http://schemas.microsoft.com/office/drawing/2014/main" id="{84E8B21D-0461-9181-43C1-E5711689ECFE}"/>
              </a:ext>
            </a:extLst>
          </p:cNvPr>
          <p:cNvSpPr txBox="1"/>
          <p:nvPr/>
        </p:nvSpPr>
        <p:spPr>
          <a:xfrm>
            <a:off x="2771800" y="2858988"/>
            <a:ext cx="3816424" cy="400110"/>
          </a:xfrm>
          <a:prstGeom prst="rect">
            <a:avLst/>
          </a:prstGeom>
          <a:noFill/>
        </p:spPr>
        <p:txBody>
          <a:bodyPr wrap="square" rtlCol="0">
            <a:spAutoFit/>
          </a:bodyPr>
          <a:lstStyle/>
          <a:p>
            <a:r>
              <a:rPr lang="en-US" altLang="ko-KR" sz="20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Conclusions &amp; Implications</a:t>
            </a:r>
            <a:endParaRPr lang="zh-CN" altLang="en-US" sz="2000" b="1" dirty="0">
              <a:ln w="6350">
                <a:noFill/>
              </a:ln>
              <a:solidFill>
                <a:schemeClr val="tx1">
                  <a:lumMod val="85000"/>
                  <a:lumOff val="15000"/>
                </a:schemeClr>
              </a:solidFill>
              <a:latin typeface="나눔고딕" panose="020D0604000000000000" pitchFamily="50" charset="-127"/>
              <a:ea typeface="나눔고딕" panose="020D0604000000000000" pitchFamily="50" charset="-127"/>
            </a:endParaRPr>
          </a:p>
        </p:txBody>
      </p:sp>
    </p:spTree>
    <p:extLst>
      <p:ext uri="{BB962C8B-B14F-4D97-AF65-F5344CB8AC3E}">
        <p14:creationId xmlns:p14="http://schemas.microsoft.com/office/powerpoint/2010/main" val="349595134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Freeform 10"/>
          <p:cNvSpPr>
            <a:spLocks noEditPoints="1"/>
          </p:cNvSpPr>
          <p:nvPr/>
        </p:nvSpPr>
        <p:spPr bwMode="auto">
          <a:xfrm>
            <a:off x="7006829" y="3182938"/>
            <a:ext cx="376237" cy="374650"/>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nvGrpSpPr>
          <p:cNvPr id="21515" name="Group 11"/>
          <p:cNvGrpSpPr>
            <a:grpSpLocks/>
          </p:cNvGrpSpPr>
          <p:nvPr/>
        </p:nvGrpSpPr>
        <p:grpSpPr bwMode="auto">
          <a:xfrm>
            <a:off x="3400029" y="3205163"/>
            <a:ext cx="374650" cy="330200"/>
            <a:chOff x="0" y="0"/>
            <a:chExt cx="236" cy="208"/>
          </a:xfrm>
        </p:grpSpPr>
        <p:sp>
          <p:nvSpPr>
            <p:cNvPr id="21516"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17" name="Freeform 13"/>
            <p:cNvSpPr>
              <a:spLocks/>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18" name="Group 14"/>
          <p:cNvGrpSpPr>
            <a:grpSpLocks/>
          </p:cNvGrpSpPr>
          <p:nvPr/>
        </p:nvGrpSpPr>
        <p:grpSpPr bwMode="auto">
          <a:xfrm>
            <a:off x="5235179" y="2151063"/>
            <a:ext cx="379412" cy="376237"/>
            <a:chOff x="0" y="0"/>
            <a:chExt cx="239" cy="237"/>
          </a:xfrm>
        </p:grpSpPr>
        <p:sp>
          <p:nvSpPr>
            <p:cNvPr id="21519" name="Freeform 15"/>
            <p:cNvSpPr>
              <a:spLocks/>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0"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1" name="Freeform 17"/>
            <p:cNvSpPr>
              <a:spLocks/>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2" name="Freeform 18"/>
            <p:cNvSpPr>
              <a:spLocks/>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23" name="Group 19"/>
          <p:cNvGrpSpPr>
            <a:grpSpLocks/>
          </p:cNvGrpSpPr>
          <p:nvPr/>
        </p:nvGrpSpPr>
        <p:grpSpPr bwMode="auto">
          <a:xfrm>
            <a:off x="1685529" y="2162175"/>
            <a:ext cx="374650" cy="376238"/>
            <a:chOff x="0" y="0"/>
            <a:chExt cx="236" cy="237"/>
          </a:xfrm>
        </p:grpSpPr>
        <p:sp>
          <p:nvSpPr>
            <p:cNvPr id="21524"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5"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8" name="矩形 27"/>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 name="Rectangle 39">
            <a:extLst>
              <a:ext uri="{FF2B5EF4-FFF2-40B4-BE49-F238E27FC236}">
                <a16:creationId xmlns:a16="http://schemas.microsoft.com/office/drawing/2014/main" id="{8F27F7FA-1846-078E-9A56-12A7F3F0A3CE}"/>
              </a:ext>
            </a:extLst>
          </p:cNvPr>
          <p:cNvSpPr>
            <a:spLocks noChangeArrowheads="1"/>
          </p:cNvSpPr>
          <p:nvPr/>
        </p:nvSpPr>
        <p:spPr bwMode="auto">
          <a:xfrm>
            <a:off x="251520" y="266700"/>
            <a:ext cx="36004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Conclusions &amp; Implications</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sp>
        <p:nvSpPr>
          <p:cNvPr id="5" name="TextBox 4">
            <a:extLst>
              <a:ext uri="{FF2B5EF4-FFF2-40B4-BE49-F238E27FC236}">
                <a16:creationId xmlns:a16="http://schemas.microsoft.com/office/drawing/2014/main" id="{B5D8399A-ED8E-927D-EB7C-56387B61B24E}"/>
              </a:ext>
            </a:extLst>
          </p:cNvPr>
          <p:cNvSpPr txBox="1"/>
          <p:nvPr/>
        </p:nvSpPr>
        <p:spPr>
          <a:xfrm>
            <a:off x="278160" y="4731196"/>
            <a:ext cx="8614320" cy="307777"/>
          </a:xfrm>
          <a:prstGeom prst="rect">
            <a:avLst/>
          </a:prstGeom>
          <a:noFill/>
        </p:spPr>
        <p:txBody>
          <a:bodyPr wrap="square">
            <a:spAutoFit/>
          </a:bodyPr>
          <a:lstStyle/>
          <a:p>
            <a:pPr marL="0" marR="0" indent="0" algn="just" fontAlgn="base" latinLnBrk="1">
              <a:spcBef>
                <a:spcPts val="0"/>
              </a:spcBef>
              <a:spcAft>
                <a:spcPts val="0"/>
              </a:spcAft>
            </a:pPr>
            <a:r>
              <a:rPr lang="en-US" altLang="ko-KR" sz="700" dirty="0">
                <a:latin typeface="나눔고딕" panose="020D0604000000000000" pitchFamily="50" charset="-127"/>
                <a:ea typeface="나눔고딕" panose="020D0604000000000000" pitchFamily="50" charset="-127"/>
              </a:rPr>
              <a:t>Source</a:t>
            </a:r>
            <a:r>
              <a:rPr lang="ko-KR" altLang="en-US" sz="700" dirty="0">
                <a:latin typeface="나눔고딕" panose="020D0604000000000000" pitchFamily="50" charset="-127"/>
                <a:ea typeface="나눔고딕" panose="020D0604000000000000" pitchFamily="50" charset="-127"/>
              </a:rPr>
              <a:t> </a:t>
            </a:r>
            <a:r>
              <a:rPr lang="en-US" altLang="ko-KR" sz="700" dirty="0">
                <a:latin typeface="나눔고딕" panose="020D0604000000000000" pitchFamily="50" charset="-127"/>
                <a:ea typeface="나눔고딕" panose="020D0604000000000000" pitchFamily="50" charset="-127"/>
              </a:rPr>
              <a:t>: 1. </a:t>
            </a:r>
            <a:r>
              <a:rPr lang="en-US" altLang="ko-KR" sz="700" kern="0" spc="-60" dirty="0">
                <a:solidFill>
                  <a:srgbClr val="000000"/>
                </a:solidFill>
                <a:effectLst/>
                <a:latin typeface="나눔고딕" panose="020D0604000000000000" pitchFamily="50" charset="-127"/>
                <a:ea typeface="나눔고딕" panose="020D0604000000000000" pitchFamily="50" charset="-127"/>
              </a:rPr>
              <a:t>Boston Consulting Group. (2021). PowerPoint presentation: Use AI to measure emissions exhaustively, accurately and frequently.</a:t>
            </a:r>
          </a:p>
          <a:p>
            <a:pPr marL="0" marR="0" indent="0" algn="just" fontAlgn="base" latinLnBrk="1">
              <a:spcBef>
                <a:spcPts val="0"/>
              </a:spcBef>
              <a:spcAft>
                <a:spcPts val="0"/>
              </a:spcAft>
            </a:pPr>
            <a:r>
              <a:rPr lang="en-US" altLang="ko-KR" sz="700" dirty="0">
                <a:latin typeface="나눔고딕" panose="020D0604000000000000" pitchFamily="50" charset="-127"/>
                <a:ea typeface="나눔고딕" panose="020D0604000000000000" pitchFamily="50" charset="-127"/>
              </a:rPr>
              <a:t>              2. Electric Newspaper https://www.electimes.com│Strengthening ESG disclosure obligations...domestic exporters 'on the back foot' (2023.08.16.)</a:t>
            </a:r>
          </a:p>
        </p:txBody>
      </p:sp>
      <p:graphicFrame>
        <p:nvGraphicFramePr>
          <p:cNvPr id="6" name="표 5">
            <a:extLst>
              <a:ext uri="{FF2B5EF4-FFF2-40B4-BE49-F238E27FC236}">
                <a16:creationId xmlns:a16="http://schemas.microsoft.com/office/drawing/2014/main" id="{4AA9D6A4-6D2F-3D8E-FB67-CCCC0852667A}"/>
              </a:ext>
            </a:extLst>
          </p:cNvPr>
          <p:cNvGraphicFramePr>
            <a:graphicFrameLocks noGrp="1"/>
          </p:cNvGraphicFramePr>
          <p:nvPr>
            <p:extLst>
              <p:ext uri="{D42A27DB-BD31-4B8C-83A1-F6EECF244321}">
                <p14:modId xmlns:p14="http://schemas.microsoft.com/office/powerpoint/2010/main" val="3443535031"/>
              </p:ext>
            </p:extLst>
          </p:nvPr>
        </p:nvGraphicFramePr>
        <p:xfrm>
          <a:off x="251520" y="626740"/>
          <a:ext cx="8640960" cy="246402"/>
        </p:xfrm>
        <a:graphic>
          <a:graphicData uri="http://schemas.openxmlformats.org/drawingml/2006/table">
            <a:tbl>
              <a:tblPr>
                <a:tableStyleId>{5C22544A-7EE6-4342-B048-85BDC9FD1C3A}</a:tableStyleId>
              </a:tblPr>
              <a:tblGrid>
                <a:gridCol w="8640960">
                  <a:extLst>
                    <a:ext uri="{9D8B030D-6E8A-4147-A177-3AD203B41FA5}">
                      <a16:colId xmlns:a16="http://schemas.microsoft.com/office/drawing/2014/main" val="20000"/>
                    </a:ext>
                  </a:extLst>
                </a:gridCol>
              </a:tblGrid>
              <a:tr h="246402">
                <a:tc>
                  <a:txBody>
                    <a:bodyPr/>
                    <a:lstStyle/>
                    <a:p>
                      <a:pPr algn="l" fontAlgn="ctr">
                        <a:lnSpc>
                          <a:spcPct val="100000"/>
                        </a:lnSpc>
                      </a:pPr>
                      <a:r>
                        <a:rPr lang="ko-KR" altLang="en-US" sz="1300" b="1" i="0" u="none" strike="noStrike" dirty="0">
                          <a:solidFill>
                            <a:schemeClr val="bg1"/>
                          </a:solidFill>
                          <a:effectLst/>
                          <a:latin typeface="나눔고딕" panose="020D0604000000000000" pitchFamily="50" charset="-127"/>
                          <a:ea typeface="나눔고딕" panose="020D0604000000000000" pitchFamily="50" charset="-127"/>
                        </a:rPr>
                        <a:t>  </a:t>
                      </a:r>
                      <a:r>
                        <a:rPr lang="en-US" altLang="ko-KR" sz="1300" b="1" i="0" u="none" strike="noStrike" dirty="0">
                          <a:solidFill>
                            <a:schemeClr val="bg1"/>
                          </a:solidFill>
                          <a:effectLst/>
                          <a:latin typeface="나눔고딕" panose="020D0604000000000000" pitchFamily="50" charset="-127"/>
                          <a:ea typeface="나눔고딕" panose="020D0604000000000000" pitchFamily="50" charset="-127"/>
                        </a:rPr>
                        <a:t>Prepare for a new era of corporate sustainability reporting that mandates climate-related disclosures</a:t>
                      </a:r>
                      <a:endParaRPr lang="ko-KR" altLang="en-US" sz="1300" b="1" i="0" u="none" strike="noStrike" dirty="0">
                        <a:solidFill>
                          <a:schemeClr val="bg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bl>
          </a:graphicData>
        </a:graphic>
      </p:graphicFrame>
      <p:graphicFrame>
        <p:nvGraphicFramePr>
          <p:cNvPr id="7" name="표 6">
            <a:extLst>
              <a:ext uri="{FF2B5EF4-FFF2-40B4-BE49-F238E27FC236}">
                <a16:creationId xmlns:a16="http://schemas.microsoft.com/office/drawing/2014/main" id="{304664B8-5202-5A55-A78F-435C42BF2A3E}"/>
              </a:ext>
            </a:extLst>
          </p:cNvPr>
          <p:cNvGraphicFramePr>
            <a:graphicFrameLocks noGrp="1"/>
          </p:cNvGraphicFramePr>
          <p:nvPr>
            <p:extLst>
              <p:ext uri="{D42A27DB-BD31-4B8C-83A1-F6EECF244321}">
                <p14:modId xmlns:p14="http://schemas.microsoft.com/office/powerpoint/2010/main" val="1244457296"/>
              </p:ext>
            </p:extLst>
          </p:nvPr>
        </p:nvGraphicFramePr>
        <p:xfrm>
          <a:off x="251520" y="1634852"/>
          <a:ext cx="8640960" cy="246402"/>
        </p:xfrm>
        <a:graphic>
          <a:graphicData uri="http://schemas.openxmlformats.org/drawingml/2006/table">
            <a:tbl>
              <a:tblPr>
                <a:tableStyleId>{5C22544A-7EE6-4342-B048-85BDC9FD1C3A}</a:tableStyleId>
              </a:tblPr>
              <a:tblGrid>
                <a:gridCol w="8640960">
                  <a:extLst>
                    <a:ext uri="{9D8B030D-6E8A-4147-A177-3AD203B41FA5}">
                      <a16:colId xmlns:a16="http://schemas.microsoft.com/office/drawing/2014/main" val="20000"/>
                    </a:ext>
                  </a:extLst>
                </a:gridCol>
              </a:tblGrid>
              <a:tr h="246402">
                <a:tc>
                  <a:txBody>
                    <a:bodyPr/>
                    <a:lstStyle/>
                    <a:p>
                      <a:pPr fontAlgn="base" latinLnBrk="1"/>
                      <a:r>
                        <a:rPr lang="en-US" altLang="ko-KR" sz="1300" b="1" kern="1200" dirty="0">
                          <a:solidFill>
                            <a:schemeClr val="bg1"/>
                          </a:solidFill>
                          <a:effectLst/>
                          <a:latin typeface="나눔고딕" panose="020D0604000000000000" pitchFamily="50" charset="-127"/>
                          <a:ea typeface="나눔고딕" panose="020D0604000000000000" pitchFamily="50" charset="-127"/>
                          <a:cs typeface="+mn-cs"/>
                        </a:rPr>
                        <a:t>  Need support for data analytics strategy and technical capabilities to transition to a Net Zero business model</a:t>
                      </a:r>
                      <a:endParaRPr lang="ko-KR" altLang="en-US" sz="1300" b="1" kern="1200" dirty="0">
                        <a:solidFill>
                          <a:schemeClr val="bg1"/>
                        </a:solidFill>
                        <a:effectLst/>
                        <a:latin typeface="나눔고딕" panose="020D0604000000000000" pitchFamily="50" charset="-127"/>
                        <a:ea typeface="나눔고딕" panose="020D0604000000000000" pitchFamily="50" charset="-127"/>
                        <a:cs typeface="+mn-cs"/>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bl>
          </a:graphicData>
        </a:graphic>
      </p:graphicFrame>
      <p:graphicFrame>
        <p:nvGraphicFramePr>
          <p:cNvPr id="8" name="표 7">
            <a:extLst>
              <a:ext uri="{FF2B5EF4-FFF2-40B4-BE49-F238E27FC236}">
                <a16:creationId xmlns:a16="http://schemas.microsoft.com/office/drawing/2014/main" id="{8065C170-1159-A49E-A2E2-87BCB9541927}"/>
              </a:ext>
            </a:extLst>
          </p:cNvPr>
          <p:cNvGraphicFramePr>
            <a:graphicFrameLocks noGrp="1"/>
          </p:cNvGraphicFramePr>
          <p:nvPr>
            <p:extLst>
              <p:ext uri="{D42A27DB-BD31-4B8C-83A1-F6EECF244321}">
                <p14:modId xmlns:p14="http://schemas.microsoft.com/office/powerpoint/2010/main" val="2135738262"/>
              </p:ext>
            </p:extLst>
          </p:nvPr>
        </p:nvGraphicFramePr>
        <p:xfrm>
          <a:off x="251520" y="3290456"/>
          <a:ext cx="8640960" cy="246402"/>
        </p:xfrm>
        <a:graphic>
          <a:graphicData uri="http://schemas.openxmlformats.org/drawingml/2006/table">
            <a:tbl>
              <a:tblPr>
                <a:tableStyleId>{5C22544A-7EE6-4342-B048-85BDC9FD1C3A}</a:tableStyleId>
              </a:tblPr>
              <a:tblGrid>
                <a:gridCol w="8640960">
                  <a:extLst>
                    <a:ext uri="{9D8B030D-6E8A-4147-A177-3AD203B41FA5}">
                      <a16:colId xmlns:a16="http://schemas.microsoft.com/office/drawing/2014/main" val="20000"/>
                    </a:ext>
                  </a:extLst>
                </a:gridCol>
              </a:tblGrid>
              <a:tr h="246402">
                <a:tc>
                  <a:txBody>
                    <a:bodyPr/>
                    <a:lstStyle/>
                    <a:p>
                      <a:pPr fontAlgn="base" latinLnBrk="1"/>
                      <a:r>
                        <a:rPr lang="en-US" altLang="ko-KR" sz="1300" b="1" kern="1200" dirty="0">
                          <a:solidFill>
                            <a:schemeClr val="bg1"/>
                          </a:solidFill>
                          <a:effectLst/>
                          <a:latin typeface="나눔고딕" panose="020D0604000000000000" pitchFamily="50" charset="-127"/>
                          <a:ea typeface="나눔고딕" panose="020D0604000000000000" pitchFamily="50" charset="-127"/>
                          <a:cs typeface="+mn-cs"/>
                        </a:rPr>
                        <a:t>  Scope 3 Disclosure Bureau - Recent developments at home and abroad </a:t>
                      </a:r>
                      <a:r>
                        <a:rPr lang="ko-KR" altLang="en-US" sz="1300" b="1" kern="1200" dirty="0">
                          <a:solidFill>
                            <a:schemeClr val="bg1"/>
                          </a:solidFill>
                          <a:effectLst/>
                          <a:latin typeface="나눔고딕" panose="020D0604000000000000" pitchFamily="50" charset="-127"/>
                          <a:ea typeface="나눔고딕" panose="020D0604000000000000" pitchFamily="50" charset="-127"/>
                          <a:cs typeface="+mn-cs"/>
                        </a:rPr>
                        <a:t>₂</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9" name="TextBox 8">
            <a:extLst>
              <a:ext uri="{FF2B5EF4-FFF2-40B4-BE49-F238E27FC236}">
                <a16:creationId xmlns:a16="http://schemas.microsoft.com/office/drawing/2014/main" id="{271F4C32-B3CD-9C8C-047A-C56FCAF41349}"/>
              </a:ext>
            </a:extLst>
          </p:cNvPr>
          <p:cNvSpPr txBox="1"/>
          <p:nvPr/>
        </p:nvSpPr>
        <p:spPr>
          <a:xfrm>
            <a:off x="251520" y="890672"/>
            <a:ext cx="8640960" cy="553998"/>
          </a:xfrm>
          <a:prstGeom prst="rect">
            <a:avLst/>
          </a:prstGeom>
          <a:noFill/>
          <a:ln>
            <a:solidFill>
              <a:schemeClr val="tx1">
                <a:lumMod val="85000"/>
                <a:lumOff val="15000"/>
              </a:schemeClr>
            </a:solidFill>
          </a:ln>
        </p:spPr>
        <p:txBody>
          <a:bodyPr wrap="square" rtlCol="0">
            <a:spAutoFit/>
          </a:bodyPr>
          <a:lstStyle/>
          <a:p>
            <a:pPr marL="171450" marR="0" indent="-171450" algn="just" fontAlgn="base" latinLnBrk="1">
              <a:spcBef>
                <a:spcPts val="0"/>
              </a:spcBef>
              <a:spcAft>
                <a:spcPts val="0"/>
              </a:spcAft>
              <a:buFont typeface="Wingdings" panose="05000000000000000000" pitchFamily="2" charset="2"/>
              <a:buChar char="ü"/>
            </a:pPr>
            <a:r>
              <a:rPr lang="en-US" altLang="ko-KR" sz="1000" kern="0" spc="-60" dirty="0">
                <a:solidFill>
                  <a:srgbClr val="000000"/>
                </a:solidFill>
                <a:effectLst/>
                <a:latin typeface="나눔고딕" panose="020D0604000000000000" pitchFamily="50" charset="-127"/>
                <a:ea typeface="나눔고딕" panose="020D0604000000000000" pitchFamily="50" charset="-127"/>
              </a:rPr>
              <a:t> Use the GHG Protocol to inventory and measure Scope 1, 2, 3 GHG emissions</a:t>
            </a:r>
          </a:p>
          <a:p>
            <a:pPr marL="171450" marR="0" indent="-171450" algn="just" fontAlgn="base" latinLnBrk="1">
              <a:spcBef>
                <a:spcPts val="0"/>
              </a:spcBef>
              <a:spcAft>
                <a:spcPts val="0"/>
              </a:spcAft>
              <a:buFont typeface="Wingdings" panose="05000000000000000000" pitchFamily="2" charset="2"/>
              <a:buChar char="ü"/>
            </a:pPr>
            <a:r>
              <a:rPr lang="en-US" altLang="ko-KR" sz="1000" kern="0" spc="-60" dirty="0">
                <a:solidFill>
                  <a:srgbClr val="000000"/>
                </a:solidFill>
                <a:effectLst/>
                <a:latin typeface="나눔고딕" panose="020D0604000000000000" pitchFamily="50" charset="-127"/>
                <a:ea typeface="나눔고딕" panose="020D0604000000000000" pitchFamily="50" charset="-127"/>
              </a:rPr>
              <a:t> Set science-based short- and long-term GHG emissions reduction targets using the SBTi framework</a:t>
            </a:r>
          </a:p>
          <a:p>
            <a:pPr marL="171450" marR="0" indent="-171450" algn="just" fontAlgn="base" latinLnBrk="1">
              <a:spcBef>
                <a:spcPts val="0"/>
              </a:spcBef>
              <a:spcAft>
                <a:spcPts val="0"/>
              </a:spcAft>
              <a:buFont typeface="Wingdings" panose="05000000000000000000" pitchFamily="2" charset="2"/>
              <a:buChar char="ü"/>
            </a:pPr>
            <a:r>
              <a:rPr lang="en-US" altLang="ko-KR" sz="1000" kern="0" spc="-60" dirty="0">
                <a:solidFill>
                  <a:srgbClr val="000000"/>
                </a:solidFill>
                <a:effectLst/>
                <a:latin typeface="나눔고딕" panose="020D0604000000000000" pitchFamily="50" charset="-127"/>
                <a:ea typeface="나눔고딕" panose="020D0604000000000000" pitchFamily="50" charset="-127"/>
              </a:rPr>
              <a:t> Establish a pathway and plan for Net </a:t>
            </a:r>
            <a:r>
              <a:rPr lang="en-US" altLang="ko-KR" sz="1000" kern="0" spc="-60" dirty="0">
                <a:solidFill>
                  <a:srgbClr val="000000"/>
                </a:solidFill>
                <a:latin typeface="나눔고딕" panose="020D0604000000000000" pitchFamily="50" charset="-127"/>
                <a:ea typeface="나눔고딕" panose="020D0604000000000000" pitchFamily="50" charset="-127"/>
              </a:rPr>
              <a:t>Z</a:t>
            </a:r>
            <a:r>
              <a:rPr lang="en-US" altLang="ko-KR" sz="1000" kern="0" spc="-60" dirty="0">
                <a:solidFill>
                  <a:srgbClr val="000000"/>
                </a:solidFill>
                <a:effectLst/>
                <a:latin typeface="나눔고딕" panose="020D0604000000000000" pitchFamily="50" charset="-127"/>
                <a:ea typeface="나눔고딕" panose="020D0604000000000000" pitchFamily="50" charset="-127"/>
              </a:rPr>
              <a:t>ero transformation as an opportunity for sustainable corporate growth</a:t>
            </a:r>
          </a:p>
        </p:txBody>
      </p:sp>
      <p:sp>
        <p:nvSpPr>
          <p:cNvPr id="10" name="TextBox 9">
            <a:extLst>
              <a:ext uri="{FF2B5EF4-FFF2-40B4-BE49-F238E27FC236}">
                <a16:creationId xmlns:a16="http://schemas.microsoft.com/office/drawing/2014/main" id="{3E02B299-C391-2C5E-2FA5-EF5083BC4D67}"/>
              </a:ext>
            </a:extLst>
          </p:cNvPr>
          <p:cNvSpPr txBox="1"/>
          <p:nvPr/>
        </p:nvSpPr>
        <p:spPr>
          <a:xfrm>
            <a:off x="251520" y="1922884"/>
            <a:ext cx="8640960" cy="1169551"/>
          </a:xfrm>
          <a:prstGeom prst="rect">
            <a:avLst/>
          </a:prstGeom>
          <a:noFill/>
          <a:ln>
            <a:solidFill>
              <a:schemeClr val="tx1">
                <a:lumMod val="85000"/>
                <a:lumOff val="15000"/>
              </a:schemeClr>
            </a:solidFill>
          </a:ln>
        </p:spPr>
        <p:txBody>
          <a:bodyPr wrap="square" rtlCol="0">
            <a:spAutoFit/>
          </a:bodyPr>
          <a:lstStyle/>
          <a:p>
            <a:pPr marL="171450" indent="-171450" algn="just">
              <a:buFont typeface="Wingdings" panose="05000000000000000000" pitchFamily="2" charset="2"/>
              <a:buChar char="ü"/>
            </a:pPr>
            <a:r>
              <a:rPr lang="en-US" altLang="ko-KR" sz="1000" dirty="0">
                <a:latin typeface="나눔고딕" panose="020D0604000000000000" pitchFamily="50" charset="-127"/>
                <a:ea typeface="나눔고딕" panose="020D0604000000000000" pitchFamily="50" charset="-127"/>
              </a:rPr>
              <a:t>Accurately and comprehensively inventorying greenhouse gas emissions poses a huge big data challenge</a:t>
            </a:r>
          </a:p>
          <a:p>
            <a:pPr marL="171450" indent="-171450" algn="just">
              <a:buFont typeface="Wingdings" panose="05000000000000000000" pitchFamily="2" charset="2"/>
              <a:buChar char="ü"/>
            </a:pPr>
            <a:r>
              <a:rPr lang="en-US" altLang="ko-KR" sz="1000" dirty="0">
                <a:latin typeface="나눔고딕" panose="020D0604000000000000" pitchFamily="50" charset="-127"/>
                <a:ea typeface="나눔고딕" panose="020D0604000000000000" pitchFamily="50" charset="-127"/>
              </a:rPr>
              <a:t>According to the Boston Consulting Group, approximately 86% of companies are still using spreadsheets to manually record and keep records </a:t>
            </a:r>
            <a:r>
              <a:rPr lang="en-US" altLang="ko-KR" sz="1000" dirty="0">
                <a:latin typeface="맑은 고딕" panose="020B0503020000020004" pitchFamily="50" charset="-127"/>
                <a:ea typeface="맑은 고딕" panose="020B0503020000020004" pitchFamily="50" charset="-127"/>
              </a:rPr>
              <a:t>₁</a:t>
            </a:r>
            <a:r>
              <a:rPr lang="en-US" altLang="ko-KR" sz="1000" dirty="0">
                <a:latin typeface="나눔고딕" panose="020D0604000000000000" pitchFamily="50" charset="-127"/>
                <a:ea typeface="나눔고딕" panose="020D0604000000000000" pitchFamily="50" charset="-127"/>
              </a:rPr>
              <a:t> </a:t>
            </a:r>
          </a:p>
          <a:p>
            <a:pPr marL="171450" indent="-171450" algn="just">
              <a:buFont typeface="Wingdings" panose="05000000000000000000" pitchFamily="2" charset="2"/>
              <a:buChar char="ü"/>
            </a:pPr>
            <a:r>
              <a:rPr lang="en-US" altLang="ko-KR" sz="1000" dirty="0">
                <a:latin typeface="나눔고딕" panose="020D0604000000000000" pitchFamily="50" charset="-127"/>
                <a:ea typeface="나눔고딕" panose="020D0604000000000000" pitchFamily="50" charset="-127"/>
              </a:rPr>
              <a:t>CEOs and board chairs should support an enterprise-wide approach with the resources and data analysts needed to process and organize data</a:t>
            </a:r>
          </a:p>
          <a:p>
            <a:pPr marL="171450" indent="-171450" algn="just">
              <a:buFont typeface="Wingdings" panose="05000000000000000000" pitchFamily="2" charset="2"/>
              <a:buChar char="ü"/>
            </a:pPr>
            <a:r>
              <a:rPr lang="en-US" altLang="ko-KR" sz="1000" dirty="0">
                <a:latin typeface="나눔고딕" panose="020D0604000000000000" pitchFamily="50" charset="-127"/>
                <a:ea typeface="나눔고딕" panose="020D0604000000000000" pitchFamily="50" charset="-127"/>
              </a:rPr>
              <a:t>Invest in new technologies to reduce greenhouse gas emissions, including artificial intelligence, analytics, and systems that automatically update emissions data in real time. </a:t>
            </a:r>
          </a:p>
        </p:txBody>
      </p:sp>
      <p:sp>
        <p:nvSpPr>
          <p:cNvPr id="13" name="TextBox 12">
            <a:extLst>
              <a:ext uri="{FF2B5EF4-FFF2-40B4-BE49-F238E27FC236}">
                <a16:creationId xmlns:a16="http://schemas.microsoft.com/office/drawing/2014/main" id="{80F96F3C-2EF0-6026-BB32-DAAFD5752EBB}"/>
              </a:ext>
            </a:extLst>
          </p:cNvPr>
          <p:cNvSpPr txBox="1"/>
          <p:nvPr/>
        </p:nvSpPr>
        <p:spPr>
          <a:xfrm>
            <a:off x="251520" y="3561645"/>
            <a:ext cx="8640960" cy="1169551"/>
          </a:xfrm>
          <a:prstGeom prst="rect">
            <a:avLst/>
          </a:prstGeom>
          <a:noFill/>
          <a:ln>
            <a:solidFill>
              <a:schemeClr val="tx1">
                <a:lumMod val="85000"/>
                <a:lumOff val="15000"/>
              </a:schemeClr>
            </a:solidFill>
          </a:ln>
        </p:spPr>
        <p:txBody>
          <a:bodyPr wrap="square" rtlCol="0">
            <a:spAutoFit/>
          </a:bodyPr>
          <a:lstStyle/>
          <a:p>
            <a:pPr marL="171450" indent="-171450" algn="just">
              <a:buFont typeface="Wingdings" panose="05000000000000000000" pitchFamily="2" charset="2"/>
              <a:buChar char="ü"/>
            </a:pPr>
            <a:r>
              <a:rPr lang="en-US" altLang="ko-KR" sz="1000" kern="0" spc="-60" dirty="0">
                <a:solidFill>
                  <a:srgbClr val="000000"/>
                </a:solidFill>
                <a:effectLst/>
                <a:latin typeface="나눔고딕" panose="020D0604000000000000" pitchFamily="50" charset="-127"/>
                <a:ea typeface="나눔고딕" panose="020D0604000000000000" pitchFamily="50" charset="-127"/>
              </a:rPr>
              <a:t>On June 26, the International Accounting Standards Board (ISSB), part of the International Financial Reporting Standards (IFRS) Foundation, finalized the first international standards for sustainability disclosures, S1 'General Disclosure Requirements' and S2 'Climate-related Disclosures'</a:t>
            </a:r>
          </a:p>
          <a:p>
            <a:pPr marL="171450" indent="-171450" algn="just">
              <a:buFont typeface="Wingdings" panose="05000000000000000000" pitchFamily="2" charset="2"/>
              <a:buChar char="ü"/>
            </a:pPr>
            <a:r>
              <a:rPr lang="en-US" altLang="ko-KR" sz="1000" kern="0" spc="-60" dirty="0">
                <a:solidFill>
                  <a:srgbClr val="000000"/>
                </a:solidFill>
                <a:effectLst/>
                <a:latin typeface="나눔고딕" panose="020D0604000000000000" pitchFamily="50" charset="-127"/>
                <a:ea typeface="나눔고딕" panose="020D0604000000000000" pitchFamily="50" charset="-127"/>
              </a:rPr>
              <a:t>IFRS S1 and S2 will be phased in from January 1, 2024, with a grace period for the first year for 'Scope 3 disclosures' that companies were concerned about</a:t>
            </a:r>
          </a:p>
          <a:p>
            <a:pPr marL="171450" indent="-171450" algn="just">
              <a:buFont typeface="Wingdings" panose="05000000000000000000" pitchFamily="2" charset="2"/>
              <a:buChar char="ü"/>
            </a:pPr>
            <a:r>
              <a:rPr lang="en-US" altLang="ko-KR" sz="1000" kern="0" spc="-60" dirty="0">
                <a:solidFill>
                  <a:srgbClr val="000000"/>
                </a:solidFill>
                <a:effectLst/>
                <a:latin typeface="나눔고딕" panose="020D0604000000000000" pitchFamily="50" charset="-127"/>
                <a:ea typeface="나눔고딕" panose="020D0604000000000000" pitchFamily="50" charset="-127"/>
              </a:rPr>
              <a:t>South Korea's Ministry of Environment has begun work to revamp its environmental disclosure system in preparation for mandatory ESG disclosures and expects to finalize the revisions by the end of the year, including a response to the ISSB's final proposal to require ESG information in business reports</a:t>
            </a:r>
          </a:p>
          <a:p>
            <a:pPr marL="171450" indent="-171450" algn="just">
              <a:buFont typeface="Wingdings" panose="05000000000000000000" pitchFamily="2" charset="2"/>
              <a:buChar char="ü"/>
            </a:pPr>
            <a:r>
              <a:rPr lang="en-US" altLang="ko-KR" sz="1000" kern="0" spc="-60" dirty="0">
                <a:solidFill>
                  <a:srgbClr val="000000"/>
                </a:solidFill>
                <a:effectLst/>
                <a:latin typeface="나눔고딕" panose="020D0604000000000000" pitchFamily="50" charset="-127"/>
                <a:ea typeface="나눔고딕" panose="020D0604000000000000" pitchFamily="50" charset="-127"/>
              </a:rPr>
              <a:t>The Korean Financial Services Commission is expected to finalize a detailed roadmap for ESG disclosure in the second half of this year, Is considering plans to provide consulting and other support for information management systems to enable companies to quickly collect and manage information.</a:t>
            </a:r>
          </a:p>
        </p:txBody>
      </p:sp>
    </p:spTree>
    <p:extLst>
      <p:ext uri="{BB962C8B-B14F-4D97-AF65-F5344CB8AC3E}">
        <p14:creationId xmlns:p14="http://schemas.microsoft.com/office/powerpoint/2010/main" val="41742880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558" name="Group 6"/>
          <p:cNvGrpSpPr>
            <a:grpSpLocks/>
          </p:cNvGrpSpPr>
          <p:nvPr/>
        </p:nvGrpSpPr>
        <p:grpSpPr bwMode="auto">
          <a:xfrm>
            <a:off x="4930775" y="1695903"/>
            <a:ext cx="309563" cy="254000"/>
            <a:chOff x="0" y="0"/>
            <a:chExt cx="212" cy="174"/>
          </a:xfrm>
          <a:solidFill>
            <a:schemeClr val="bg1"/>
          </a:solidFill>
        </p:grpSpPr>
        <p:sp>
          <p:nvSpPr>
            <p:cNvPr id="23559" name="Freeform 7"/>
            <p:cNvSpPr>
              <a:spLocks noEditPoints="1"/>
            </p:cNvSpPr>
            <p:nvPr/>
          </p:nvSpPr>
          <p:spPr bwMode="auto">
            <a:xfrm>
              <a:off x="0" y="0"/>
              <a:ext cx="212" cy="174"/>
            </a:xfrm>
            <a:custGeom>
              <a:avLst/>
              <a:gdLst>
                <a:gd name="T0" fmla="*/ 0 w 212"/>
                <a:gd name="T1" fmla="*/ 0 h 174"/>
                <a:gd name="T2" fmla="*/ 0 w 212"/>
                <a:gd name="T3" fmla="*/ 174 h 174"/>
                <a:gd name="T4" fmla="*/ 212 w 212"/>
                <a:gd name="T5" fmla="*/ 174 h 174"/>
                <a:gd name="T6" fmla="*/ 212 w 212"/>
                <a:gd name="T7" fmla="*/ 0 h 174"/>
                <a:gd name="T8" fmla="*/ 0 w 212"/>
                <a:gd name="T9" fmla="*/ 0 h 174"/>
                <a:gd name="T10" fmla="*/ 194 w 212"/>
                <a:gd name="T11" fmla="*/ 19 h 174"/>
                <a:gd name="T12" fmla="*/ 194 w 212"/>
                <a:gd name="T13" fmla="*/ 56 h 174"/>
                <a:gd name="T14" fmla="*/ 129 w 212"/>
                <a:gd name="T15" fmla="*/ 105 h 174"/>
                <a:gd name="T16" fmla="*/ 111 w 212"/>
                <a:gd name="T17" fmla="*/ 91 h 174"/>
                <a:gd name="T18" fmla="*/ 111 w 212"/>
                <a:gd name="T19" fmla="*/ 91 h 174"/>
                <a:gd name="T20" fmla="*/ 86 w 212"/>
                <a:gd name="T21" fmla="*/ 71 h 174"/>
                <a:gd name="T22" fmla="*/ 18 w 212"/>
                <a:gd name="T23" fmla="*/ 108 h 174"/>
                <a:gd name="T24" fmla="*/ 18 w 212"/>
                <a:gd name="T25" fmla="*/ 19 h 174"/>
                <a:gd name="T26" fmla="*/ 194 w 212"/>
                <a:gd name="T27" fmla="*/ 19 h 174"/>
                <a:gd name="T28" fmla="*/ 18 w 212"/>
                <a:gd name="T29" fmla="*/ 154 h 174"/>
                <a:gd name="T30" fmla="*/ 18 w 212"/>
                <a:gd name="T31" fmla="*/ 128 h 174"/>
                <a:gd name="T32" fmla="*/ 84 w 212"/>
                <a:gd name="T33" fmla="*/ 92 h 174"/>
                <a:gd name="T34" fmla="*/ 128 w 212"/>
                <a:gd name="T35" fmla="*/ 128 h 174"/>
                <a:gd name="T36" fmla="*/ 128 w 212"/>
                <a:gd name="T37" fmla="*/ 128 h 174"/>
                <a:gd name="T38" fmla="*/ 142 w 212"/>
                <a:gd name="T39" fmla="*/ 140 h 174"/>
                <a:gd name="T40" fmla="*/ 154 w 212"/>
                <a:gd name="T41" fmla="*/ 126 h 174"/>
                <a:gd name="T42" fmla="*/ 143 w 212"/>
                <a:gd name="T43" fmla="*/ 117 h 174"/>
                <a:gd name="T44" fmla="*/ 194 w 212"/>
                <a:gd name="T45" fmla="*/ 79 h 174"/>
                <a:gd name="T46" fmla="*/ 194 w 212"/>
                <a:gd name="T47" fmla="*/ 154 h 174"/>
                <a:gd name="T48" fmla="*/ 18 w 212"/>
                <a:gd name="T49" fmla="*/ 154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2" h="174">
                  <a:moveTo>
                    <a:pt x="0" y="0"/>
                  </a:moveTo>
                  <a:lnTo>
                    <a:pt x="0" y="174"/>
                  </a:lnTo>
                  <a:lnTo>
                    <a:pt x="212" y="174"/>
                  </a:lnTo>
                  <a:lnTo>
                    <a:pt x="212" y="0"/>
                  </a:lnTo>
                  <a:lnTo>
                    <a:pt x="0" y="0"/>
                  </a:lnTo>
                  <a:close/>
                  <a:moveTo>
                    <a:pt x="194" y="19"/>
                  </a:moveTo>
                  <a:lnTo>
                    <a:pt x="194" y="56"/>
                  </a:lnTo>
                  <a:lnTo>
                    <a:pt x="129" y="105"/>
                  </a:lnTo>
                  <a:lnTo>
                    <a:pt x="111" y="91"/>
                  </a:lnTo>
                  <a:lnTo>
                    <a:pt x="111" y="91"/>
                  </a:lnTo>
                  <a:lnTo>
                    <a:pt x="86" y="71"/>
                  </a:lnTo>
                  <a:lnTo>
                    <a:pt x="18" y="108"/>
                  </a:lnTo>
                  <a:lnTo>
                    <a:pt x="18" y="19"/>
                  </a:lnTo>
                  <a:lnTo>
                    <a:pt x="194" y="19"/>
                  </a:lnTo>
                  <a:close/>
                  <a:moveTo>
                    <a:pt x="18" y="154"/>
                  </a:moveTo>
                  <a:lnTo>
                    <a:pt x="18" y="128"/>
                  </a:lnTo>
                  <a:lnTo>
                    <a:pt x="84" y="92"/>
                  </a:lnTo>
                  <a:lnTo>
                    <a:pt x="128" y="128"/>
                  </a:lnTo>
                  <a:lnTo>
                    <a:pt x="128" y="128"/>
                  </a:lnTo>
                  <a:lnTo>
                    <a:pt x="142" y="140"/>
                  </a:lnTo>
                  <a:lnTo>
                    <a:pt x="154" y="126"/>
                  </a:lnTo>
                  <a:lnTo>
                    <a:pt x="143" y="117"/>
                  </a:lnTo>
                  <a:lnTo>
                    <a:pt x="194" y="79"/>
                  </a:lnTo>
                  <a:lnTo>
                    <a:pt x="194" y="154"/>
                  </a:lnTo>
                  <a:lnTo>
                    <a:pt x="18" y="15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3560" name="Oval 8"/>
            <p:cNvSpPr>
              <a:spLocks noChangeArrowheads="1"/>
            </p:cNvSpPr>
            <p:nvPr/>
          </p:nvSpPr>
          <p:spPr bwMode="auto">
            <a:xfrm>
              <a:off x="123" y="36"/>
              <a:ext cx="34" cy="33"/>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3561" name="Group 9"/>
          <p:cNvGrpSpPr>
            <a:grpSpLocks/>
          </p:cNvGrpSpPr>
          <p:nvPr/>
        </p:nvGrpSpPr>
        <p:grpSpPr bwMode="auto">
          <a:xfrm>
            <a:off x="1152525" y="3565978"/>
            <a:ext cx="309563" cy="307975"/>
            <a:chOff x="0" y="0"/>
            <a:chExt cx="213" cy="211"/>
          </a:xfrm>
        </p:grpSpPr>
        <p:sp>
          <p:nvSpPr>
            <p:cNvPr id="23562" name="Freeform 10"/>
            <p:cNvSpPr>
              <a:spLocks noEditPoints="1"/>
            </p:cNvSpPr>
            <p:nvPr/>
          </p:nvSpPr>
          <p:spPr bwMode="auto">
            <a:xfrm>
              <a:off x="0" y="0"/>
              <a:ext cx="213" cy="211"/>
            </a:xfrm>
            <a:custGeom>
              <a:avLst/>
              <a:gdLst>
                <a:gd name="T0" fmla="*/ 195 w 213"/>
                <a:gd name="T1" fmla="*/ 155 h 211"/>
                <a:gd name="T2" fmla="*/ 58 w 213"/>
                <a:gd name="T3" fmla="*/ 155 h 211"/>
                <a:gd name="T4" fmla="*/ 58 w 213"/>
                <a:gd name="T5" fmla="*/ 18 h 211"/>
                <a:gd name="T6" fmla="*/ 103 w 213"/>
                <a:gd name="T7" fmla="*/ 18 h 211"/>
                <a:gd name="T8" fmla="*/ 103 w 213"/>
                <a:gd name="T9" fmla="*/ 0 h 211"/>
                <a:gd name="T10" fmla="*/ 39 w 213"/>
                <a:gd name="T11" fmla="*/ 0 h 211"/>
                <a:gd name="T12" fmla="*/ 39 w 213"/>
                <a:gd name="T13" fmla="*/ 38 h 211"/>
                <a:gd name="T14" fmla="*/ 0 w 213"/>
                <a:gd name="T15" fmla="*/ 38 h 211"/>
                <a:gd name="T16" fmla="*/ 0 w 213"/>
                <a:gd name="T17" fmla="*/ 211 h 211"/>
                <a:gd name="T18" fmla="*/ 174 w 213"/>
                <a:gd name="T19" fmla="*/ 211 h 211"/>
                <a:gd name="T20" fmla="*/ 174 w 213"/>
                <a:gd name="T21" fmla="*/ 173 h 211"/>
                <a:gd name="T22" fmla="*/ 213 w 213"/>
                <a:gd name="T23" fmla="*/ 173 h 211"/>
                <a:gd name="T24" fmla="*/ 213 w 213"/>
                <a:gd name="T25" fmla="*/ 108 h 211"/>
                <a:gd name="T26" fmla="*/ 195 w 213"/>
                <a:gd name="T27" fmla="*/ 108 h 211"/>
                <a:gd name="T28" fmla="*/ 195 w 213"/>
                <a:gd name="T29" fmla="*/ 155 h 211"/>
                <a:gd name="T30" fmla="*/ 155 w 213"/>
                <a:gd name="T31" fmla="*/ 193 h 211"/>
                <a:gd name="T32" fmla="*/ 19 w 213"/>
                <a:gd name="T33" fmla="*/ 193 h 211"/>
                <a:gd name="T34" fmla="*/ 19 w 213"/>
                <a:gd name="T35" fmla="*/ 56 h 211"/>
                <a:gd name="T36" fmla="*/ 39 w 213"/>
                <a:gd name="T37" fmla="*/ 56 h 211"/>
                <a:gd name="T38" fmla="*/ 39 w 213"/>
                <a:gd name="T39" fmla="*/ 173 h 211"/>
                <a:gd name="T40" fmla="*/ 155 w 213"/>
                <a:gd name="T41" fmla="*/ 173 h 211"/>
                <a:gd name="T42" fmla="*/ 155 w 213"/>
                <a:gd name="T43" fmla="*/ 193 h 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13" h="211">
                  <a:moveTo>
                    <a:pt x="195" y="155"/>
                  </a:moveTo>
                  <a:lnTo>
                    <a:pt x="58" y="155"/>
                  </a:lnTo>
                  <a:lnTo>
                    <a:pt x="58" y="18"/>
                  </a:lnTo>
                  <a:lnTo>
                    <a:pt x="103" y="18"/>
                  </a:lnTo>
                  <a:lnTo>
                    <a:pt x="103" y="0"/>
                  </a:lnTo>
                  <a:lnTo>
                    <a:pt x="39" y="0"/>
                  </a:lnTo>
                  <a:lnTo>
                    <a:pt x="39" y="38"/>
                  </a:lnTo>
                  <a:lnTo>
                    <a:pt x="0" y="38"/>
                  </a:lnTo>
                  <a:lnTo>
                    <a:pt x="0" y="211"/>
                  </a:lnTo>
                  <a:lnTo>
                    <a:pt x="174" y="211"/>
                  </a:lnTo>
                  <a:lnTo>
                    <a:pt x="174" y="173"/>
                  </a:lnTo>
                  <a:lnTo>
                    <a:pt x="213" y="173"/>
                  </a:lnTo>
                  <a:lnTo>
                    <a:pt x="213" y="108"/>
                  </a:lnTo>
                  <a:lnTo>
                    <a:pt x="195" y="108"/>
                  </a:lnTo>
                  <a:lnTo>
                    <a:pt x="195" y="155"/>
                  </a:lnTo>
                  <a:close/>
                  <a:moveTo>
                    <a:pt x="155" y="193"/>
                  </a:moveTo>
                  <a:lnTo>
                    <a:pt x="19" y="193"/>
                  </a:lnTo>
                  <a:lnTo>
                    <a:pt x="19" y="56"/>
                  </a:lnTo>
                  <a:lnTo>
                    <a:pt x="39" y="56"/>
                  </a:lnTo>
                  <a:lnTo>
                    <a:pt x="39" y="173"/>
                  </a:lnTo>
                  <a:lnTo>
                    <a:pt x="155" y="173"/>
                  </a:lnTo>
                  <a:lnTo>
                    <a:pt x="155" y="19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3563" name="Freeform 11"/>
            <p:cNvSpPr>
              <a:spLocks/>
            </p:cNvSpPr>
            <p:nvPr/>
          </p:nvSpPr>
          <p:spPr bwMode="auto">
            <a:xfrm>
              <a:off x="120" y="0"/>
              <a:ext cx="93" cy="92"/>
            </a:xfrm>
            <a:custGeom>
              <a:avLst/>
              <a:gdLst>
                <a:gd name="T0" fmla="*/ 16 w 93"/>
                <a:gd name="T1" fmla="*/ 0 h 92"/>
                <a:gd name="T2" fmla="*/ 16 w 93"/>
                <a:gd name="T3" fmla="*/ 18 h 92"/>
                <a:gd name="T4" fmla="*/ 61 w 93"/>
                <a:gd name="T5" fmla="*/ 18 h 92"/>
                <a:gd name="T6" fmla="*/ 0 w 93"/>
                <a:gd name="T7" fmla="*/ 80 h 92"/>
                <a:gd name="T8" fmla="*/ 13 w 93"/>
                <a:gd name="T9" fmla="*/ 92 h 92"/>
                <a:gd name="T10" fmla="*/ 75 w 93"/>
                <a:gd name="T11" fmla="*/ 30 h 92"/>
                <a:gd name="T12" fmla="*/ 75 w 93"/>
                <a:gd name="T13" fmla="*/ 77 h 92"/>
                <a:gd name="T14" fmla="*/ 93 w 93"/>
                <a:gd name="T15" fmla="*/ 77 h 92"/>
                <a:gd name="T16" fmla="*/ 93 w 93"/>
                <a:gd name="T17" fmla="*/ 0 h 92"/>
                <a:gd name="T18" fmla="*/ 16 w 93"/>
                <a:gd name="T19" fmla="*/ 0 h 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93" h="92">
                  <a:moveTo>
                    <a:pt x="16" y="0"/>
                  </a:moveTo>
                  <a:lnTo>
                    <a:pt x="16" y="18"/>
                  </a:lnTo>
                  <a:lnTo>
                    <a:pt x="61" y="18"/>
                  </a:lnTo>
                  <a:lnTo>
                    <a:pt x="0" y="80"/>
                  </a:lnTo>
                  <a:lnTo>
                    <a:pt x="13" y="92"/>
                  </a:lnTo>
                  <a:lnTo>
                    <a:pt x="75" y="30"/>
                  </a:lnTo>
                  <a:lnTo>
                    <a:pt x="75" y="77"/>
                  </a:lnTo>
                  <a:lnTo>
                    <a:pt x="93" y="77"/>
                  </a:lnTo>
                  <a:lnTo>
                    <a:pt x="93" y="0"/>
                  </a:lnTo>
                  <a:lnTo>
                    <a:pt x="16"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3564" name="Rectangle 12"/>
          <p:cNvSpPr>
            <a:spLocks noChangeArrowheads="1"/>
          </p:cNvSpPr>
          <p:nvPr/>
        </p:nvSpPr>
        <p:spPr bwMode="auto">
          <a:xfrm>
            <a:off x="5386388" y="1714953"/>
            <a:ext cx="1701107"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zh-CN" sz="1000" dirty="0">
                <a:solidFill>
                  <a:schemeClr val="bg1"/>
                </a:solidFill>
                <a:ea typeface="华文细黑" panose="02010600040101010101" pitchFamily="2" charset="-122"/>
              </a:rPr>
              <a:t>Insert Header Topic Here</a:t>
            </a:r>
          </a:p>
        </p:txBody>
      </p:sp>
      <p:sp>
        <p:nvSpPr>
          <p:cNvPr id="23566" name="Line 14"/>
          <p:cNvSpPr>
            <a:spLocks noChangeShapeType="1"/>
          </p:cNvSpPr>
          <p:nvPr/>
        </p:nvSpPr>
        <p:spPr bwMode="auto">
          <a:xfrm>
            <a:off x="5364163" y="1735591"/>
            <a:ext cx="1587" cy="198437"/>
          </a:xfrm>
          <a:prstGeom prst="line">
            <a:avLst/>
          </a:prstGeom>
          <a:noFill/>
          <a:ln w="63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3567" name="Rectangle 15"/>
          <p:cNvSpPr>
            <a:spLocks noChangeArrowheads="1"/>
          </p:cNvSpPr>
          <p:nvPr/>
        </p:nvSpPr>
        <p:spPr bwMode="auto">
          <a:xfrm>
            <a:off x="1625600" y="3585028"/>
            <a:ext cx="2002471"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zh-CN" altLang="zh-CN" sz="1200">
                <a:solidFill>
                  <a:schemeClr val="bg1"/>
                </a:solidFill>
                <a:ea typeface="华文细黑" panose="02010600040101010101" pitchFamily="2" charset="-122"/>
              </a:rPr>
              <a:t>Insert Header Topic Here</a:t>
            </a:r>
          </a:p>
        </p:txBody>
      </p:sp>
      <p:sp>
        <p:nvSpPr>
          <p:cNvPr id="23568" name="Line 16"/>
          <p:cNvSpPr>
            <a:spLocks noChangeShapeType="1"/>
          </p:cNvSpPr>
          <p:nvPr/>
        </p:nvSpPr>
        <p:spPr bwMode="auto">
          <a:xfrm>
            <a:off x="1593850" y="3561216"/>
            <a:ext cx="0" cy="312737"/>
          </a:xfrm>
          <a:prstGeom prst="line">
            <a:avLst/>
          </a:prstGeom>
          <a:noFill/>
          <a:ln w="6350" cmpd="sng">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3571" name="Freeform 19"/>
          <p:cNvSpPr>
            <a:spLocks/>
          </p:cNvSpPr>
          <p:nvPr/>
        </p:nvSpPr>
        <p:spPr bwMode="auto">
          <a:xfrm>
            <a:off x="4687888" y="3558041"/>
            <a:ext cx="163512" cy="328612"/>
          </a:xfrm>
          <a:custGeom>
            <a:avLst/>
            <a:gdLst>
              <a:gd name="T0" fmla="*/ 0 w 52"/>
              <a:gd name="T1" fmla="*/ 0 h 104"/>
              <a:gd name="T2" fmla="*/ 52 w 52"/>
              <a:gd name="T3" fmla="*/ 52 h 104"/>
              <a:gd name="T4" fmla="*/ 0 w 52"/>
              <a:gd name="T5" fmla="*/ 104 h 104"/>
            </a:gdLst>
            <a:ahLst/>
            <a:cxnLst>
              <a:cxn ang="0">
                <a:pos x="T0" y="T1"/>
              </a:cxn>
              <a:cxn ang="0">
                <a:pos x="T2" y="T3"/>
              </a:cxn>
              <a:cxn ang="0">
                <a:pos x="T4" y="T5"/>
              </a:cxn>
            </a:cxnLst>
            <a:rect l="0" t="0" r="r" b="b"/>
            <a:pathLst>
              <a:path w="52" h="104">
                <a:moveTo>
                  <a:pt x="0" y="0"/>
                </a:moveTo>
                <a:lnTo>
                  <a:pt x="52" y="52"/>
                </a:lnTo>
                <a:lnTo>
                  <a:pt x="0" y="104"/>
                </a:lnTo>
              </a:path>
            </a:pathLst>
          </a:custGeom>
          <a:noFill/>
          <a:ln w="12700" cap="flat" cmpd="sng">
            <a:solidFill>
              <a:schemeClr val="bg1"/>
            </a:solidFill>
            <a:round/>
            <a:headEnd/>
            <a:tailEnd/>
          </a:ln>
        </p:spPr>
        <p:txBody>
          <a:bodyPr/>
          <a:lstStyle/>
          <a:p>
            <a:endParaRPr lang="zh-CN" altLang="en-US">
              <a:ea typeface="华文细黑" panose="02010600040101010101" pitchFamily="2" charset="-122"/>
            </a:endParaRPr>
          </a:p>
        </p:txBody>
      </p:sp>
      <p:sp>
        <p:nvSpPr>
          <p:cNvPr id="23572" name="Freeform 20"/>
          <p:cNvSpPr>
            <a:spLocks/>
          </p:cNvSpPr>
          <p:nvPr/>
        </p:nvSpPr>
        <p:spPr bwMode="auto">
          <a:xfrm rot="10800000">
            <a:off x="4286250" y="1972128"/>
            <a:ext cx="165100" cy="330200"/>
          </a:xfrm>
          <a:custGeom>
            <a:avLst/>
            <a:gdLst>
              <a:gd name="T0" fmla="*/ 0 w 52"/>
              <a:gd name="T1" fmla="*/ 0 h 104"/>
              <a:gd name="T2" fmla="*/ 52 w 52"/>
              <a:gd name="T3" fmla="*/ 52 h 104"/>
              <a:gd name="T4" fmla="*/ 0 w 52"/>
              <a:gd name="T5" fmla="*/ 104 h 104"/>
            </a:gdLst>
            <a:ahLst/>
            <a:cxnLst>
              <a:cxn ang="0">
                <a:pos x="T0" y="T1"/>
              </a:cxn>
              <a:cxn ang="0">
                <a:pos x="T2" y="T3"/>
              </a:cxn>
              <a:cxn ang="0">
                <a:pos x="T4" y="T5"/>
              </a:cxn>
            </a:cxnLst>
            <a:rect l="0" t="0" r="r" b="b"/>
            <a:pathLst>
              <a:path w="52" h="104">
                <a:moveTo>
                  <a:pt x="0" y="0"/>
                </a:moveTo>
                <a:lnTo>
                  <a:pt x="52" y="52"/>
                </a:lnTo>
                <a:lnTo>
                  <a:pt x="0" y="104"/>
                </a:lnTo>
              </a:path>
            </a:pathLst>
          </a:custGeom>
          <a:noFill/>
          <a:ln w="12700" cap="flat" cmpd="sng">
            <a:solidFill>
              <a:schemeClr val="bg1"/>
            </a:solidFill>
            <a:round/>
            <a:headEnd/>
            <a:tailEnd/>
          </a:ln>
        </p:spPr>
        <p:txBody>
          <a:bodyPr/>
          <a:lstStyle/>
          <a:p>
            <a:endParaRPr lang="zh-CN" altLang="en-US">
              <a:ea typeface="华文细黑" panose="02010600040101010101" pitchFamily="2" charset="-122"/>
            </a:endParaRPr>
          </a:p>
        </p:txBody>
      </p:sp>
      <p:sp>
        <p:nvSpPr>
          <p:cNvPr id="23" name="矩形 22"/>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6" name="Rectangle 39"/>
          <p:cNvSpPr>
            <a:spLocks noChangeArrowheads="1"/>
          </p:cNvSpPr>
          <p:nvPr/>
        </p:nvSpPr>
        <p:spPr bwMode="auto">
          <a:xfrm>
            <a:off x="323528" y="266700"/>
            <a:ext cx="277805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zh-CN" altLang="en-US" sz="1600" dirty="0">
                <a:solidFill>
                  <a:schemeClr val="tx1">
                    <a:lumMod val="85000"/>
                    <a:lumOff val="15000"/>
                  </a:schemeClr>
                </a:solidFill>
                <a:latin typeface="맑은 고딕" panose="020B0503020000020004"/>
                <a:ea typeface="맑은 고딕" panose="020B0503020000020004"/>
              </a:rPr>
              <a:t> </a:t>
            </a:r>
            <a:r>
              <a:rPr lang="ko-KR" altLang="en-US" sz="1600" b="1" dirty="0">
                <a:solidFill>
                  <a:schemeClr val="tx1">
                    <a:lumMod val="85000"/>
                    <a:lumOff val="15000"/>
                  </a:schemeClr>
                </a:solidFill>
                <a:latin typeface="맑은 고딕" panose="020B0503020000020004"/>
                <a:ea typeface="맑은 고딕" panose="020B0503020000020004"/>
              </a:rPr>
              <a:t>참고문헌</a:t>
            </a:r>
            <a:endParaRPr lang="en-US" altLang="zh-CN" sz="1600" b="1" dirty="0">
              <a:solidFill>
                <a:schemeClr val="tx1">
                  <a:lumMod val="85000"/>
                  <a:lumOff val="15000"/>
                </a:schemeClr>
              </a:solidFill>
              <a:latin typeface="맑은 고딕" panose="020B0503020000020004"/>
              <a:ea typeface="맑은 고딕" panose="020B0503020000020004"/>
            </a:endParaRPr>
          </a:p>
        </p:txBody>
      </p:sp>
      <p:graphicFrame>
        <p:nvGraphicFramePr>
          <p:cNvPr id="2" name="표 1" descr="*In-Situ PCC 기술 : 폐지 및 CO₂를 활용하여 폐지펄프 내에 있는 PCC(석회석 원 - 2 - 석을 활용한 생석회 침강성탄산캄슘)를 직접 동시에 합성시켜 친환경 고급인쇄용지 를 제조하는 기술 &#10;">
            <a:extLst>
              <a:ext uri="{FF2B5EF4-FFF2-40B4-BE49-F238E27FC236}">
                <a16:creationId xmlns:a16="http://schemas.microsoft.com/office/drawing/2014/main" id="{C7F9A458-CE4F-3C1D-82AF-69F405C0F463}"/>
              </a:ext>
            </a:extLst>
          </p:cNvPr>
          <p:cNvGraphicFramePr>
            <a:graphicFrameLocks noGrp="1"/>
          </p:cNvGraphicFramePr>
          <p:nvPr>
            <p:extLst>
              <p:ext uri="{D42A27DB-BD31-4B8C-83A1-F6EECF244321}">
                <p14:modId xmlns:p14="http://schemas.microsoft.com/office/powerpoint/2010/main" val="3891262333"/>
              </p:ext>
            </p:extLst>
          </p:nvPr>
        </p:nvGraphicFramePr>
        <p:xfrm>
          <a:off x="251520" y="579993"/>
          <a:ext cx="8640960" cy="4251960"/>
        </p:xfrm>
        <a:graphic>
          <a:graphicData uri="http://schemas.openxmlformats.org/drawingml/2006/table">
            <a:tbl>
              <a:tblPr firstRow="1" bandRow="1">
                <a:tableStyleId>{5940675A-B579-460E-94D1-54222C63F5DA}</a:tableStyleId>
              </a:tblPr>
              <a:tblGrid>
                <a:gridCol w="4320480">
                  <a:extLst>
                    <a:ext uri="{9D8B030D-6E8A-4147-A177-3AD203B41FA5}">
                      <a16:colId xmlns:a16="http://schemas.microsoft.com/office/drawing/2014/main" val="20000"/>
                    </a:ext>
                  </a:extLst>
                </a:gridCol>
                <a:gridCol w="4320480">
                  <a:extLst>
                    <a:ext uri="{9D8B030D-6E8A-4147-A177-3AD203B41FA5}">
                      <a16:colId xmlns:a16="http://schemas.microsoft.com/office/drawing/2014/main" val="3792287208"/>
                    </a:ext>
                  </a:extLst>
                </a:gridCol>
              </a:tblGrid>
              <a:tr h="3480139">
                <a:tc>
                  <a:txBody>
                    <a:bodyPr/>
                    <a:lstStyle/>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 Ritchie, H. and </a:t>
                      </a:r>
                      <a:r>
                        <a:rPr lang="en-US" altLang="ko-KR" sz="700" kern="1200" dirty="0" err="1">
                          <a:solidFill>
                            <a:schemeClr val="tx1"/>
                          </a:solidFill>
                          <a:effectLst/>
                          <a:latin typeface="나눔고딕" panose="020D0604000000000000" pitchFamily="50" charset="-127"/>
                          <a:ea typeface="나눔고딕" panose="020D0604000000000000" pitchFamily="50" charset="-127"/>
                          <a:cs typeface="+mn-cs"/>
                        </a:rPr>
                        <a:t>Roser</a:t>
                      </a:r>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M., and Rosado, P. (2020). CO2 and greenhouse </a:t>
                      </a:r>
                      <a:r>
                        <a:rPr lang="en-US" altLang="ko-KR" sz="700" kern="1200" dirty="0" err="1">
                          <a:solidFill>
                            <a:schemeClr val="tx1"/>
                          </a:solidFill>
                          <a:effectLst/>
                          <a:latin typeface="나눔고딕" panose="020D0604000000000000" pitchFamily="50" charset="-127"/>
                          <a:ea typeface="나눔고딕" panose="020D0604000000000000" pitchFamily="50" charset="-127"/>
                          <a:cs typeface="+mn-cs"/>
                        </a:rPr>
                        <a:t>gasemissions</a:t>
                      </a:r>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Our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World in Data.</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https://ourworldindata.org/greenhouse-gas-emissions (accessed 19 August 2022)</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 The Intergovernmental Panel on Climate Change (IPCC). (2018). Summary for policymakers.</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In: Global Warming of 1.5°C. An IPCC Special Report on the impacts of global warming of</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1.5°C above pre‐industrial levels and related global greenhouse gas emission pathways,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in the context of strengthening the global response to the threat of climate change,</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sustainable development, and efforts to </a:t>
                      </a:r>
                      <a:r>
                        <a:rPr lang="en-US" altLang="ko-KR" sz="700" kern="1200" dirty="0" err="1">
                          <a:solidFill>
                            <a:schemeClr val="tx1"/>
                          </a:solidFill>
                          <a:effectLst/>
                          <a:latin typeface="나눔고딕" panose="020D0604000000000000" pitchFamily="50" charset="-127"/>
                          <a:ea typeface="나눔고딕" panose="020D0604000000000000" pitchFamily="50" charset="-127"/>
                          <a:cs typeface="+mn-cs"/>
                        </a:rPr>
                        <a:t>eradicatepoverty</a:t>
                      </a:r>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3–24. Cambridge UK and New</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York: Cambridge University Press.</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https://www.ipcc.ch/sr15/chapter/spm/</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[3] World Population Review. (2022). Oil reserves by country 2022.</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https://worldpopulationreview.com/country-rankings/oil-reserves-by-country (accessed 19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August 2022).</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[4] Greenhouse Gas Protocol. (2021). CHG Protocol Corporate Accounting and Reporting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Standard (October).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https://ghgprotocol.org/corporate-standard</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[5] EPA Center for Corporate Climate Leadership. (2020). Greenhouse Gas Inventory Guidance: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Direct Emissions from Mobile Combustion Sources. U.S. Environmental Protection Agency.</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https://www.epa.gov/sites/default/files/2020-12/documents/mobileemissions.pdf</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[6] EPA Center for Corporate Climate Leadership. (2020). Greenhouse Gas Inventory Guidance: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Indirect Emissions from Purchased Energy. U.S. Environmental Protection Agency.</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https://www.epa.gov/sites/default/files/2020-12/documents/electricityemissions.pdf.</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[7] </a:t>
                      </a:r>
                      <a:r>
                        <a:rPr lang="en-US" altLang="ko-KR" sz="700" dirty="0">
                          <a:latin typeface="나눔고딕" panose="020D0604000000000000" pitchFamily="50" charset="-127"/>
                          <a:ea typeface="나눔고딕" panose="020D0604000000000000" pitchFamily="50" charset="-127"/>
                        </a:rPr>
                        <a:t>2022 Carbon Emissions Management Guidelines for Small-and Medium-sized Enterprises, </a:t>
                      </a:r>
                    </a:p>
                    <a:p>
                      <a:pPr fontAlgn="base" latinLnBrk="1"/>
                      <a:r>
                        <a:rPr lang="en-US" altLang="ko-KR" sz="700" dirty="0">
                          <a:latin typeface="나눔고딕" panose="020D0604000000000000" pitchFamily="50" charset="-127"/>
                          <a:ea typeface="나눔고딕" panose="020D0604000000000000" pitchFamily="50" charset="-127"/>
                        </a:rPr>
                        <a:t>     Ministry of SMEs and Startups, ASEM SMEs Eco Innovation Center</a:t>
                      </a:r>
                      <a:endParaRPr lang="ko-KR" altLang="en-US" sz="700" kern="1200" dirty="0">
                        <a:solidFill>
                          <a:schemeClr val="tx1"/>
                        </a:solidFill>
                        <a:effectLst/>
                        <a:latin typeface="나눔고딕" panose="020D0604000000000000" pitchFamily="50" charset="-127"/>
                        <a:ea typeface="나눔고딕" panose="020D0604000000000000" pitchFamily="50" charset="-127"/>
                        <a:cs typeface="+mn-cs"/>
                      </a:endParaRP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[8] Ibid</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[9] globalfashionagenda.org, The Fashion on Climate report</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https://globalfashionagenda.org/resource/fashion-on-climate/</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[10] </a:t>
                      </a:r>
                      <a:r>
                        <a:rPr lang="en-US" altLang="ko-KR" sz="700" dirty="0">
                          <a:latin typeface="나눔고딕" panose="020D0604000000000000" pitchFamily="50" charset="-127"/>
                          <a:ea typeface="나눔고딕" panose="020D0604000000000000" pitchFamily="50" charset="-127"/>
                        </a:rPr>
                        <a:t>Magazine Han Kyung, 'Pulling threads from waste leather'...</a:t>
                      </a:r>
                      <a:r>
                        <a:rPr lang="en-US" altLang="ko-KR" sz="700" dirty="0" err="1">
                          <a:latin typeface="나눔고딕" panose="020D0604000000000000" pitchFamily="50" charset="-127"/>
                          <a:ea typeface="나눔고딕" panose="020D0604000000000000" pitchFamily="50" charset="-127"/>
                        </a:rPr>
                        <a:t>Armani.Adidas</a:t>
                      </a:r>
                      <a:r>
                        <a:rPr lang="en-US" altLang="ko-KR" sz="700" dirty="0">
                          <a:latin typeface="나눔고딕" panose="020D0604000000000000" pitchFamily="50" charset="-127"/>
                          <a:ea typeface="나눔고딕" panose="020D0604000000000000" pitchFamily="50" charset="-127"/>
                        </a:rPr>
                        <a:t> also enthusiastic</a:t>
                      </a:r>
                    </a:p>
                    <a:p>
                      <a:pPr fontAlgn="base" latinLnBrk="1"/>
                      <a:r>
                        <a:rPr lang="en-US" altLang="ko-KR" sz="700" dirty="0">
                          <a:latin typeface="나눔고딕" panose="020D0604000000000000" pitchFamily="50" charset="-127"/>
                          <a:ea typeface="나눔고딕" panose="020D0604000000000000" pitchFamily="50" charset="-127"/>
                        </a:rPr>
                        <a:t>      about ATKO </a:t>
                      </a:r>
                      <a:r>
                        <a:rPr lang="en-US" altLang="ko-KR" sz="700" dirty="0" err="1">
                          <a:latin typeface="나눔고딕" panose="020D0604000000000000" pitchFamily="50" charset="-127"/>
                          <a:ea typeface="나눔고딕" panose="020D0604000000000000" pitchFamily="50" charset="-127"/>
                        </a:rPr>
                        <a:t>planing</a:t>
                      </a:r>
                      <a:r>
                        <a:rPr lang="en-US" altLang="ko-KR" sz="700" dirty="0">
                          <a:latin typeface="나눔고딕" panose="020D0604000000000000" pitchFamily="50" charset="-127"/>
                          <a:ea typeface="나눔고딕" panose="020D0604000000000000" pitchFamily="50" charset="-127"/>
                        </a:rPr>
                        <a:t>. (2021.05.10.)</a:t>
                      </a:r>
                    </a:p>
                    <a:p>
                      <a:pPr fontAlgn="base" latinLnBrk="1"/>
                      <a:r>
                        <a:rPr lang="en-US" altLang="ko-KR" sz="700" dirty="0">
                          <a:latin typeface="나눔고딕" panose="020D0604000000000000" pitchFamily="50" charset="-127"/>
                          <a:ea typeface="나눔고딕" panose="020D0604000000000000" pitchFamily="50" charset="-127"/>
                        </a:rPr>
                        <a:t>      https://magazine.hankyung.com/business/article/202105077453b</a:t>
                      </a:r>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[11</a:t>
                      </a:r>
                      <a:r>
                        <a:rPr lang="en-US" altLang="ko-KR" sz="700" dirty="0">
                          <a:latin typeface="나눔고딕" panose="020D0604000000000000" pitchFamily="50" charset="-127"/>
                          <a:ea typeface="나눔고딕" panose="020D0604000000000000" pitchFamily="50" charset="-127"/>
                        </a:rPr>
                        <a:t>2022 Carbon Emission</a:t>
                      </a:r>
                    </a:p>
                    <a:p>
                      <a:pPr fontAlgn="base" latinLnBrk="1"/>
                      <a:r>
                        <a:rPr lang="en-US" altLang="ko-KR" sz="700" dirty="0">
                          <a:latin typeface="나눔고딕" panose="020D0604000000000000" pitchFamily="50" charset="-127"/>
                          <a:ea typeface="나눔고딕" panose="020D0604000000000000" pitchFamily="50" charset="-127"/>
                        </a:rPr>
                        <a:t>      Management Guidelines for Small-and Medium-sized Enterprises, Ministry of SMEs and Startups,</a:t>
                      </a:r>
                    </a:p>
                    <a:p>
                      <a:pPr fontAlgn="base" latinLnBrk="1"/>
                      <a:r>
                        <a:rPr lang="en-US" altLang="ko-KR" sz="700" dirty="0">
                          <a:latin typeface="나눔고딕" panose="020D0604000000000000" pitchFamily="50" charset="-127"/>
                          <a:ea typeface="나눔고딕" panose="020D0604000000000000" pitchFamily="50" charset="-127"/>
                        </a:rPr>
                        <a:t>      ASEM SMEs Eco Innovation Center</a:t>
                      </a:r>
                      <a:endParaRPr lang="ko-KR" altLang="en-US" sz="700" kern="1200" dirty="0">
                        <a:solidFill>
                          <a:schemeClr val="tx1"/>
                        </a:solidFill>
                        <a:effectLst/>
                        <a:latin typeface="나눔고딕" panose="020D0604000000000000" pitchFamily="50" charset="-127"/>
                        <a:ea typeface="나눔고딕" panose="020D0604000000000000" pitchFamily="50" charset="-127"/>
                        <a:cs typeface="+mn-cs"/>
                      </a:endParaRP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[12] Greenhouse Gas Protocol. (n.d.). Chapter 2: Category 2: capital goods. In: Technical</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Guidance for Calculation Scope 3 Emissions 36–37.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https://ghgprotocol.org/sites/default/files/standards_supporting/Chapter2.pdf</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[13] Walmart Sustainability Hub. (n.d.). Project Gigaton.</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https://www.walmartsustainabilityhub.com/climate/project-gigaton (accessed 19 August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2022)</a:t>
                      </a:r>
                    </a:p>
                    <a:p>
                      <a:pPr marL="0" marR="0" lvl="0" indent="0" algn="l" defTabSz="914400" rtl="0" eaLnBrk="1" fontAlgn="auto" latinLnBrk="1" hangingPunct="1">
                        <a:lnSpc>
                          <a:spcPct val="100000"/>
                        </a:lnSpc>
                        <a:spcBef>
                          <a:spcPts val="0"/>
                        </a:spcBef>
                        <a:spcAft>
                          <a:spcPts val="0"/>
                        </a:spcAft>
                        <a:buClrTx/>
                        <a:buSzTx/>
                        <a:buFontTx/>
                        <a:buNone/>
                        <a:tabLst/>
                        <a:defRPr/>
                      </a:pPr>
                      <a:endParaRPr lang="ko-KR" altLang="en-US" sz="700" b="1" dirty="0">
                        <a:latin typeface="나눔고딕" panose="020D0604000000000000" pitchFamily="50" charset="-127"/>
                        <a:ea typeface="나눔고딕" panose="020D0604000000000000" pitchFamily="50" charset="-127"/>
                      </a:endParaRPr>
                    </a:p>
                  </a:txBody>
                  <a:tcPr anchor="ctr"/>
                </a:tc>
                <a:tc>
                  <a:txBody>
                    <a:bodyPr/>
                    <a:lstStyle/>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[14] Greenhouse Gas Protocol. (n.d.). Chapter 3: Category 3: fuel and energy related activities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not included in Scope 1 or Scope 2. In: Technical Guidance for Calculation Scope 3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Emissions 38–48.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https://ghgprotocol.org/sites/default/files/standards_supporting/Chapter3.pdf</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[15] Weyerhaeuser. (2022). Weyerhaeuser Company Form 10‐K for the fiscal year ended 31</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December 2021. U.S. Securities and Exchange Commission.</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[16] Weyerhaeuser Company. (2022). Weyerhaeuser Carbon Record B‐Side.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https://carbonrecord.weyerhaeuser.com/wp-  content/uploads/2022/06/</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CarbonRecord_Bside-methodology_05-16-2022.pdf</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[17] Weyerhaeuser Company. (2022). Weyerhaeuser Carbon Record (May).</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https://carbonrecord.weyerhaeuser.com/wp-content/uploads/2022/06/Weyerhaeuser-</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Carbon-Record-Single1-05-24-2022-1.pdf (accessed 19 August 2022)</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[18] Weyerhaeuser. (n.d.). Making better energy choices.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www.weyerhaeuser.com/sustainability/environmental-stewardship/#energy (accessed 19</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August 2022)</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[19] Ahn, Ji-Whan &amp; Seo, Yung. (2017). Recycling of Wastepaper as Countermeasure of Climate</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Change. Journal of Korea Technical Association of the Pulp and Paper Industry. 49.</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104-122. 10.7584/JKTAPPI.2017.08.49.4.104.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[20] Ibid</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[21] </a:t>
                      </a:r>
                      <a:r>
                        <a:rPr lang="en-US" altLang="ko-KR" sz="700" dirty="0">
                          <a:latin typeface="나눔고딕" panose="020D0604000000000000" pitchFamily="50" charset="-127"/>
                          <a:ea typeface="나눔고딕" panose="020D0604000000000000" pitchFamily="50" charset="-127"/>
                        </a:rPr>
                        <a:t>Hankook Paper, Korea Institute Geoscience and Mineral </a:t>
                      </a:r>
                      <a:r>
                        <a:rPr lang="en-US" altLang="ko-KR" sz="700" dirty="0" err="1">
                          <a:latin typeface="나눔고딕" panose="020D0604000000000000" pitchFamily="50" charset="-127"/>
                          <a:ea typeface="나눔고딕" panose="020D0604000000000000" pitchFamily="50" charset="-127"/>
                        </a:rPr>
                        <a:t>Resoruces</a:t>
                      </a:r>
                      <a:r>
                        <a:rPr lang="en-US" altLang="ko-KR" sz="700" dirty="0">
                          <a:latin typeface="나눔고딕" panose="020D0604000000000000" pitchFamily="50" charset="-127"/>
                          <a:ea typeface="나눔고딕" panose="020D0604000000000000" pitchFamily="50" charset="-127"/>
                        </a:rPr>
                        <a:t> . In-situ PCC production of</a:t>
                      </a:r>
                    </a:p>
                    <a:p>
                      <a:pPr fontAlgn="base" latinLnBrk="1"/>
                      <a:r>
                        <a:rPr lang="en-US" altLang="ko-KR" sz="700" dirty="0">
                          <a:latin typeface="나눔고딕" panose="020D0604000000000000" pitchFamily="50" charset="-127"/>
                          <a:ea typeface="나눔고딕" panose="020D0604000000000000" pitchFamily="50" charset="-127"/>
                        </a:rPr>
                        <a:t>        eco-friendly photocopying paper with technology  </a:t>
                      </a:r>
                    </a:p>
                    <a:p>
                      <a:pPr fontAlgn="base" latinLnBrk="1"/>
                      <a:r>
                        <a:rPr lang="en-US" altLang="ko-KR" sz="700" dirty="0">
                          <a:latin typeface="나눔고딕" panose="020D0604000000000000" pitchFamily="50" charset="-127"/>
                          <a:ea typeface="나눔고딕" panose="020D0604000000000000" pitchFamily="50" charset="-127"/>
                        </a:rPr>
                        <a:t>        http://www.hankukpaper.com/ko/pr/viewPrnews.do?id_bbs=609&amp;pageIndex= 8&amp;search</a:t>
                      </a:r>
                    </a:p>
                    <a:p>
                      <a:pPr fontAlgn="base" latinLnBrk="1"/>
                      <a:r>
                        <a:rPr lang="en-US" altLang="ko-KR" sz="700" dirty="0">
                          <a:latin typeface="나눔고딕" panose="020D0604000000000000" pitchFamily="50" charset="-127"/>
                          <a:ea typeface="나눔고딕" panose="020D0604000000000000" pitchFamily="50" charset="-127"/>
                        </a:rPr>
                        <a:t>        Condition=</a:t>
                      </a:r>
                      <a:r>
                        <a:rPr lang="en-US" altLang="ko-KR" sz="700" dirty="0" err="1">
                          <a:latin typeface="나눔고딕" panose="020D0604000000000000" pitchFamily="50" charset="-127"/>
                          <a:ea typeface="나눔고딕" panose="020D0604000000000000" pitchFamily="50" charset="-127"/>
                        </a:rPr>
                        <a:t>title_ko&amp;searchKeyword</a:t>
                      </a:r>
                      <a:r>
                        <a:rPr lang="en-US" altLang="ko-KR" sz="700" dirty="0">
                          <a:latin typeface="나눔고딕" panose="020D0604000000000000" pitchFamily="50" charset="-127"/>
                          <a:ea typeface="나눔고딕" panose="020D0604000000000000" pitchFamily="50" charset="-127"/>
                        </a:rPr>
                        <a:t>=&amp;</a:t>
                      </a:r>
                      <a:r>
                        <a:rPr lang="en-US" altLang="ko-KR" sz="700" dirty="0" err="1">
                          <a:latin typeface="나눔고딕" panose="020D0604000000000000" pitchFamily="50" charset="-127"/>
                          <a:ea typeface="나눔고딕" panose="020D0604000000000000" pitchFamily="50" charset="-127"/>
                        </a:rPr>
                        <a:t>findtype</a:t>
                      </a:r>
                      <a:r>
                        <a:rPr lang="en-US" altLang="ko-KR" sz="700" dirty="0">
                          <a:latin typeface="나눔고딕" panose="020D0604000000000000" pitchFamily="50" charset="-127"/>
                          <a:ea typeface="나눔고딕" panose="020D0604000000000000" pitchFamily="50" charset="-127"/>
                        </a:rPr>
                        <a:t>=N (2018.03.09.)</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[22] !K7 Music | </a:t>
                      </a:r>
                      <a:r>
                        <a:rPr lang="en-US" altLang="ko-KR" sz="700" kern="1200" dirty="0" err="1">
                          <a:solidFill>
                            <a:schemeClr val="tx1"/>
                          </a:solidFill>
                          <a:effectLst/>
                          <a:latin typeface="나눔고딕" panose="020D0604000000000000" pitchFamily="50" charset="-127"/>
                          <a:ea typeface="나눔고딕" panose="020D0604000000000000" pitchFamily="50" charset="-127"/>
                          <a:cs typeface="+mn-cs"/>
                        </a:rPr>
                        <a:t>CarbonEmissionsandSustainabilityReport</a:t>
                      </a:r>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https://k7.com/carbon-emissions-and-sustainability-report/</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[23] </a:t>
                      </a:r>
                      <a:r>
                        <a:rPr lang="en-US" altLang="ko-KR" sz="700" dirty="0">
                          <a:latin typeface="나눔고딕" panose="020D0604000000000000" pitchFamily="50" charset="-127"/>
                          <a:ea typeface="나눔고딕" panose="020D0604000000000000" pitchFamily="50" charset="-127"/>
                        </a:rPr>
                        <a:t>IMPACT ON. EU Parliament agrees to increase 2050 Sustainable Aviation Fuel (SAF) target</a:t>
                      </a:r>
                    </a:p>
                    <a:p>
                      <a:pPr fontAlgn="base" latinLnBrk="1"/>
                      <a:r>
                        <a:rPr lang="en-US" altLang="ko-KR" sz="700" dirty="0">
                          <a:latin typeface="나눔고딕" panose="020D0604000000000000" pitchFamily="50" charset="-127"/>
                          <a:ea typeface="나눔고딕" panose="020D0604000000000000" pitchFamily="50" charset="-127"/>
                        </a:rPr>
                        <a:t>        from 63% to 85% https://www.impacton.net/news/articleView.html?idxno=4483</a:t>
                      </a:r>
                    </a:p>
                    <a:p>
                      <a:pPr fontAlgn="base" latinLnBrk="1"/>
                      <a:r>
                        <a:rPr lang="en-US" altLang="ko-KR" sz="700" dirty="0">
                          <a:latin typeface="나눔고딕" panose="020D0604000000000000" pitchFamily="50" charset="-127"/>
                          <a:ea typeface="나눔고딕" panose="020D0604000000000000" pitchFamily="50" charset="-127"/>
                        </a:rPr>
                        <a:t>        (2022.07.11.) </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[24] </a:t>
                      </a:r>
                      <a:r>
                        <a:rPr lang="en-US" altLang="ko-KR" sz="700" dirty="0" err="1">
                          <a:latin typeface="나눔고딕" panose="020D0604000000000000" pitchFamily="50" charset="-127"/>
                          <a:ea typeface="나눔고딕" panose="020D0604000000000000" pitchFamily="50" charset="-127"/>
                        </a:rPr>
                        <a:t>Hyunjun</a:t>
                      </a:r>
                      <a:r>
                        <a:rPr lang="en-US" altLang="ko-KR" sz="700" dirty="0">
                          <a:latin typeface="나눔고딕" panose="020D0604000000000000" pitchFamily="50" charset="-127"/>
                          <a:ea typeface="나눔고딕" panose="020D0604000000000000" pitchFamily="50" charset="-127"/>
                        </a:rPr>
                        <a:t> Lee. "A Study on Digital Transformation of Wig Industry in the Fourth Industrial</a:t>
                      </a:r>
                    </a:p>
                    <a:p>
                      <a:pPr fontAlgn="base" latinLnBrk="1"/>
                      <a:r>
                        <a:rPr lang="en-US" altLang="ko-KR" sz="700" dirty="0">
                          <a:latin typeface="나눔고딕" panose="020D0604000000000000" pitchFamily="50" charset="-127"/>
                          <a:ea typeface="나눔고딕" panose="020D0604000000000000" pitchFamily="50" charset="-127"/>
                        </a:rPr>
                        <a:t>        Revolution : Focusing on the integrated technology acceptance model (UTAUT) in wig service</a:t>
                      </a:r>
                    </a:p>
                    <a:p>
                      <a:pPr fontAlgn="base" latinLnBrk="1"/>
                      <a:r>
                        <a:rPr lang="en-US" altLang="ko-KR" sz="700" dirty="0">
                          <a:latin typeface="나눔고딕" panose="020D0604000000000000" pitchFamily="50" charset="-127"/>
                          <a:ea typeface="나눔고딕" panose="020D0604000000000000" pitchFamily="50" charset="-127"/>
                        </a:rPr>
                        <a:t>        stores." D. dissertation, </a:t>
                      </a:r>
                      <a:r>
                        <a:rPr lang="en-US" altLang="ko-KR" sz="700" dirty="0" err="1">
                          <a:latin typeface="나눔고딕" panose="020D0604000000000000" pitchFamily="50" charset="-127"/>
                          <a:ea typeface="나눔고딕" panose="020D0604000000000000" pitchFamily="50" charset="-127"/>
                        </a:rPr>
                        <a:t>Hansung</a:t>
                      </a:r>
                      <a:r>
                        <a:rPr lang="en-US" altLang="ko-KR" sz="700" dirty="0">
                          <a:latin typeface="나눔고딕" panose="020D0604000000000000" pitchFamily="50" charset="-127"/>
                          <a:ea typeface="나눔고딕" panose="020D0604000000000000" pitchFamily="50" charset="-127"/>
                        </a:rPr>
                        <a:t> University Graduate School, 2023. Seoul.</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[25] Boston Consulting Group. (2021). PowerPoint presentation: Use AI to measure emissions</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exhaustively, accurately and frequently.</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[26] </a:t>
                      </a:r>
                      <a:r>
                        <a:rPr lang="en-US" altLang="ko-KR" sz="700" dirty="0">
                          <a:latin typeface="나눔고딕" panose="020D0604000000000000" pitchFamily="50" charset="-127"/>
                          <a:ea typeface="나눔고딕" panose="020D0604000000000000" pitchFamily="50" charset="-127"/>
                        </a:rPr>
                        <a:t>Electric Newspaper https://www.electimes.com│Strengthening ESG disclosure obligations...</a:t>
                      </a:r>
                    </a:p>
                    <a:p>
                      <a:pPr fontAlgn="base" latinLnBrk="1"/>
                      <a:r>
                        <a:rPr lang="en-US" altLang="ko-KR" sz="700" dirty="0">
                          <a:latin typeface="나눔고딕" panose="020D0604000000000000" pitchFamily="50" charset="-127"/>
                          <a:ea typeface="나눔고딕" panose="020D0604000000000000" pitchFamily="50" charset="-127"/>
                        </a:rPr>
                        <a:t>        domestic exporters 'on the back foot' (2023.08.16.)</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[27] Ibid</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[28] Moore, G. (1991). Crossing the Chasm: Marketing and Selling Disruptive Products to</a:t>
                      </a:r>
                    </a:p>
                    <a:p>
                      <a:pPr fontAlgn="base" latinLnBrk="1"/>
                      <a:r>
                        <a:rPr lang="en-US" altLang="ko-KR" sz="700" kern="1200" dirty="0">
                          <a:solidFill>
                            <a:schemeClr val="tx1"/>
                          </a:solidFill>
                          <a:effectLst/>
                          <a:latin typeface="나눔고딕" panose="020D0604000000000000" pitchFamily="50" charset="-127"/>
                          <a:ea typeface="나눔고딕" panose="020D0604000000000000" pitchFamily="50" charset="-127"/>
                          <a:cs typeface="+mn-cs"/>
                        </a:rPr>
                        <a:t>        Mainstream Customers. New York: HarperCollins.</a:t>
                      </a:r>
                    </a:p>
                    <a:p>
                      <a:pPr marL="0" marR="0" lvl="0" indent="0" algn="l" defTabSz="914400" rtl="0" eaLnBrk="1" fontAlgn="auto" latinLnBrk="1" hangingPunct="1">
                        <a:lnSpc>
                          <a:spcPct val="100000"/>
                        </a:lnSpc>
                        <a:spcBef>
                          <a:spcPts val="0"/>
                        </a:spcBef>
                        <a:spcAft>
                          <a:spcPts val="0"/>
                        </a:spcAft>
                        <a:buClrTx/>
                        <a:buSzTx/>
                        <a:buFontTx/>
                        <a:buNone/>
                        <a:tabLst/>
                        <a:defRPr/>
                      </a:pPr>
                      <a:endParaRPr lang="ko-KR" altLang="en-US" sz="700" b="1" dirty="0">
                        <a:latin typeface="나눔고딕" panose="020D0604000000000000" pitchFamily="50" charset="-127"/>
                        <a:ea typeface="나눔고딕" panose="020D0604000000000000" pitchFamily="50" charset="-127"/>
                      </a:endParaRPr>
                    </a:p>
                  </a:txBody>
                  <a:tcPr anchor="ct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8916743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그룹 1"/>
          <p:cNvGrpSpPr/>
          <p:nvPr/>
        </p:nvGrpSpPr>
        <p:grpSpPr>
          <a:xfrm>
            <a:off x="6444208" y="-1"/>
            <a:ext cx="2699792" cy="5101053"/>
            <a:chOff x="8501831" y="0"/>
            <a:chExt cx="3690171" cy="6972300"/>
          </a:xfrm>
        </p:grpSpPr>
        <p:cxnSp>
          <p:nvCxnSpPr>
            <p:cNvPr id="58" name="直接连接符 30"/>
            <p:cNvCxnSpPr>
              <a:stCxn id="114" idx="1"/>
            </p:cNvCxnSpPr>
            <p:nvPr/>
          </p:nvCxnSpPr>
          <p:spPr>
            <a:xfrm flipH="1" flipV="1">
              <a:off x="8543130" y="3109994"/>
              <a:ext cx="38392" cy="6803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直接连接符 31"/>
            <p:cNvCxnSpPr/>
            <p:nvPr/>
          </p:nvCxnSpPr>
          <p:spPr>
            <a:xfrm flipH="1" flipV="1">
              <a:off x="11116131" y="299356"/>
              <a:ext cx="637852" cy="54247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1" name="直接连接符 32"/>
            <p:cNvCxnSpPr>
              <a:stCxn id="90" idx="5"/>
            </p:cNvCxnSpPr>
            <p:nvPr/>
          </p:nvCxnSpPr>
          <p:spPr>
            <a:xfrm>
              <a:off x="10601740" y="2701567"/>
              <a:ext cx="310223" cy="7028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2" name="直接连接符 33"/>
            <p:cNvCxnSpPr/>
            <p:nvPr/>
          </p:nvCxnSpPr>
          <p:spPr>
            <a:xfrm flipH="1">
              <a:off x="9571705" y="2652252"/>
              <a:ext cx="912555" cy="106004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3" name="直接连接符 34"/>
            <p:cNvCxnSpPr/>
            <p:nvPr/>
          </p:nvCxnSpPr>
          <p:spPr>
            <a:xfrm>
              <a:off x="9903314" y="2542640"/>
              <a:ext cx="625191" cy="3587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4" name="直接连接符 35"/>
            <p:cNvCxnSpPr>
              <a:endCxn id="68" idx="0"/>
            </p:cNvCxnSpPr>
            <p:nvPr/>
          </p:nvCxnSpPr>
          <p:spPr>
            <a:xfrm flipH="1">
              <a:off x="8591527" y="2268794"/>
              <a:ext cx="476888" cy="69260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5" name="直接连接符 36"/>
            <p:cNvCxnSpPr>
              <a:endCxn id="70" idx="7"/>
            </p:cNvCxnSpPr>
            <p:nvPr/>
          </p:nvCxnSpPr>
          <p:spPr>
            <a:xfrm flipH="1">
              <a:off x="9613588" y="2618225"/>
              <a:ext cx="292364" cy="105590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6" name="直接连接符 37"/>
            <p:cNvCxnSpPr/>
            <p:nvPr/>
          </p:nvCxnSpPr>
          <p:spPr>
            <a:xfrm flipH="1">
              <a:off x="8572500" y="2574773"/>
              <a:ext cx="1376903" cy="53037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67" name="直接连接符 38"/>
            <p:cNvCxnSpPr/>
            <p:nvPr/>
          </p:nvCxnSpPr>
          <p:spPr>
            <a:xfrm>
              <a:off x="8610600" y="3048000"/>
              <a:ext cx="938784" cy="72771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68" name="椭圆 39"/>
            <p:cNvSpPr/>
            <p:nvPr/>
          </p:nvSpPr>
          <p:spPr>
            <a:xfrm>
              <a:off x="8501831" y="2961401"/>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椭圆 40"/>
            <p:cNvSpPr/>
            <p:nvPr/>
          </p:nvSpPr>
          <p:spPr>
            <a:xfrm>
              <a:off x="9793134" y="2461956"/>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椭圆 41"/>
            <p:cNvSpPr/>
            <p:nvPr/>
          </p:nvSpPr>
          <p:spPr>
            <a:xfrm>
              <a:off x="9491699" y="36532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1" name="直接连接符 42"/>
            <p:cNvCxnSpPr>
              <a:endCxn id="69" idx="1"/>
            </p:cNvCxnSpPr>
            <p:nvPr/>
          </p:nvCxnSpPr>
          <p:spPr>
            <a:xfrm>
              <a:off x="9083163" y="2298290"/>
              <a:ext cx="746588" cy="2002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2" name="椭圆 43"/>
            <p:cNvSpPr/>
            <p:nvPr/>
          </p:nvSpPr>
          <p:spPr>
            <a:xfrm>
              <a:off x="8996722" y="22327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73" name="直接连接符 44"/>
            <p:cNvCxnSpPr>
              <a:endCxn id="70" idx="5"/>
            </p:cNvCxnSpPr>
            <p:nvPr/>
          </p:nvCxnSpPr>
          <p:spPr>
            <a:xfrm flipH="1">
              <a:off x="9613588" y="3419168"/>
              <a:ext cx="1283630" cy="35593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4" name="直接连接符 45"/>
            <p:cNvCxnSpPr/>
            <p:nvPr/>
          </p:nvCxnSpPr>
          <p:spPr>
            <a:xfrm flipH="1" flipV="1">
              <a:off x="10926195" y="3421143"/>
              <a:ext cx="767432" cy="66170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5" name="直接连接符 46"/>
            <p:cNvCxnSpPr/>
            <p:nvPr/>
          </p:nvCxnSpPr>
          <p:spPr>
            <a:xfrm flipV="1">
              <a:off x="11000453" y="2032819"/>
              <a:ext cx="235974" cy="135685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6" name="直接连接符 47"/>
            <p:cNvCxnSpPr>
              <a:stCxn id="72" idx="7"/>
            </p:cNvCxnSpPr>
            <p:nvPr/>
          </p:nvCxnSpPr>
          <p:spPr>
            <a:xfrm flipV="1">
              <a:off x="9128797" y="1524002"/>
              <a:ext cx="929603" cy="73145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7" name="直接连接符 48"/>
            <p:cNvCxnSpPr>
              <a:stCxn id="69" idx="0"/>
            </p:cNvCxnSpPr>
            <p:nvPr/>
          </p:nvCxnSpPr>
          <p:spPr>
            <a:xfrm flipV="1">
              <a:off x="9918152" y="1504950"/>
              <a:ext cx="140248" cy="95700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8" name="直接连接符 49"/>
            <p:cNvCxnSpPr/>
            <p:nvPr/>
          </p:nvCxnSpPr>
          <p:spPr>
            <a:xfrm flipV="1">
              <a:off x="10028903" y="971550"/>
              <a:ext cx="296197" cy="60837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9" name="直接连接符 50"/>
            <p:cNvCxnSpPr/>
            <p:nvPr/>
          </p:nvCxnSpPr>
          <p:spPr>
            <a:xfrm flipH="1" flipV="1">
              <a:off x="10058400" y="1543050"/>
              <a:ext cx="484854" cy="106557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0" name="直接连接符 51"/>
            <p:cNvCxnSpPr>
              <a:endCxn id="89" idx="3"/>
            </p:cNvCxnSpPr>
            <p:nvPr/>
          </p:nvCxnSpPr>
          <p:spPr>
            <a:xfrm flipV="1">
              <a:off x="10295603" y="380847"/>
              <a:ext cx="747099" cy="6085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1" name="直接连接符 52"/>
            <p:cNvCxnSpPr>
              <a:stCxn id="89" idx="7"/>
            </p:cNvCxnSpPr>
            <p:nvPr/>
          </p:nvCxnSpPr>
          <p:spPr>
            <a:xfrm flipV="1">
              <a:off x="11169552" y="0"/>
              <a:ext cx="508098" cy="25399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2" name="直接连接符 53"/>
            <p:cNvCxnSpPr>
              <a:stCxn id="87" idx="0"/>
            </p:cNvCxnSpPr>
            <p:nvPr/>
          </p:nvCxnSpPr>
          <p:spPr>
            <a:xfrm flipH="1" flipV="1">
              <a:off x="11087100" y="342900"/>
              <a:ext cx="34865" cy="74689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3" name="直接连接符 54"/>
            <p:cNvCxnSpPr/>
            <p:nvPr/>
          </p:nvCxnSpPr>
          <p:spPr>
            <a:xfrm flipH="1" flipV="1">
              <a:off x="10363200" y="952500"/>
              <a:ext cx="800100" cy="1905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4" name="直接连接符 55"/>
            <p:cNvCxnSpPr>
              <a:stCxn id="90" idx="7"/>
            </p:cNvCxnSpPr>
            <p:nvPr/>
          </p:nvCxnSpPr>
          <p:spPr>
            <a:xfrm flipV="1">
              <a:off x="10601740" y="1085850"/>
              <a:ext cx="523460" cy="148886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直接连接符 56"/>
            <p:cNvCxnSpPr/>
            <p:nvPr/>
          </p:nvCxnSpPr>
          <p:spPr>
            <a:xfrm flipV="1">
              <a:off x="10134600" y="1143000"/>
              <a:ext cx="952500" cy="400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86" name="椭圆 57"/>
            <p:cNvSpPr/>
            <p:nvPr/>
          </p:nvSpPr>
          <p:spPr>
            <a:xfrm>
              <a:off x="10006049" y="14815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7" name="椭圆 58"/>
            <p:cNvSpPr/>
            <p:nvPr/>
          </p:nvSpPr>
          <p:spPr>
            <a:xfrm>
              <a:off x="11044597" y="10897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8" name="椭圆 59"/>
            <p:cNvSpPr/>
            <p:nvPr/>
          </p:nvSpPr>
          <p:spPr>
            <a:xfrm>
              <a:off x="10269384" y="870619"/>
              <a:ext cx="174497" cy="17449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9" name="椭圆 60"/>
            <p:cNvSpPr/>
            <p:nvPr/>
          </p:nvSpPr>
          <p:spPr>
            <a:xfrm>
              <a:off x="11016431" y="227726"/>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0" name="椭圆 61"/>
            <p:cNvSpPr/>
            <p:nvPr/>
          </p:nvSpPr>
          <p:spPr>
            <a:xfrm>
              <a:off x="10448619" y="2548446"/>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91" name="直接连接符 62"/>
            <p:cNvCxnSpPr/>
            <p:nvPr/>
          </p:nvCxnSpPr>
          <p:spPr>
            <a:xfrm flipH="1" flipV="1">
              <a:off x="11742057" y="0"/>
              <a:ext cx="14514" cy="84182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2" name="直接连接符 63"/>
            <p:cNvCxnSpPr>
              <a:stCxn id="87" idx="6"/>
            </p:cNvCxnSpPr>
            <p:nvPr/>
          </p:nvCxnSpPr>
          <p:spPr>
            <a:xfrm flipV="1">
              <a:off x="11199333" y="841829"/>
              <a:ext cx="554650" cy="32533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3" name="直接连接符 64"/>
            <p:cNvCxnSpPr/>
            <p:nvPr/>
          </p:nvCxnSpPr>
          <p:spPr>
            <a:xfrm flipH="1" flipV="1">
              <a:off x="11753983" y="841829"/>
              <a:ext cx="438019" cy="33382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4" name="直接连接符 65"/>
            <p:cNvCxnSpPr>
              <a:endCxn id="87" idx="6"/>
            </p:cNvCxnSpPr>
            <p:nvPr/>
          </p:nvCxnSpPr>
          <p:spPr>
            <a:xfrm flipH="1" flipV="1">
              <a:off x="11199333" y="1167160"/>
              <a:ext cx="992667" cy="3752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5" name="直接连接符 66"/>
            <p:cNvCxnSpPr>
              <a:endCxn id="87" idx="4"/>
            </p:cNvCxnSpPr>
            <p:nvPr/>
          </p:nvCxnSpPr>
          <p:spPr>
            <a:xfrm flipH="1" flipV="1">
              <a:off x="11121965" y="1244528"/>
              <a:ext cx="141121" cy="80198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6" name="直接连接符 67"/>
            <p:cNvCxnSpPr/>
            <p:nvPr/>
          </p:nvCxnSpPr>
          <p:spPr>
            <a:xfrm flipV="1">
              <a:off x="11205029" y="1277258"/>
              <a:ext cx="986971" cy="711199"/>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7" name="直接连接符 68"/>
            <p:cNvCxnSpPr/>
            <p:nvPr/>
          </p:nvCxnSpPr>
          <p:spPr>
            <a:xfrm>
              <a:off x="11219543" y="1988458"/>
              <a:ext cx="566057" cy="37737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直接连接符 69"/>
            <p:cNvCxnSpPr/>
            <p:nvPr/>
          </p:nvCxnSpPr>
          <p:spPr>
            <a:xfrm flipH="1">
              <a:off x="11829144" y="1901371"/>
              <a:ext cx="362856" cy="44994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9" name="直接连接符 70"/>
            <p:cNvCxnSpPr/>
            <p:nvPr/>
          </p:nvCxnSpPr>
          <p:spPr>
            <a:xfrm>
              <a:off x="11814629" y="2365829"/>
              <a:ext cx="377371" cy="856342"/>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0" name="直接连接符 71"/>
            <p:cNvCxnSpPr/>
            <p:nvPr/>
          </p:nvCxnSpPr>
          <p:spPr>
            <a:xfrm flipH="1">
              <a:off x="11640457" y="2380343"/>
              <a:ext cx="188687" cy="7112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1" name="直接连接符 72"/>
            <p:cNvCxnSpPr/>
            <p:nvPr/>
          </p:nvCxnSpPr>
          <p:spPr>
            <a:xfrm flipH="1">
              <a:off x="10972801" y="3077029"/>
              <a:ext cx="595085" cy="3918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2" name="直接连接符 73"/>
            <p:cNvCxnSpPr/>
            <p:nvPr/>
          </p:nvCxnSpPr>
          <p:spPr>
            <a:xfrm>
              <a:off x="11611429" y="3149600"/>
              <a:ext cx="159657" cy="98697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3" name="直接连接符 74"/>
            <p:cNvCxnSpPr/>
            <p:nvPr/>
          </p:nvCxnSpPr>
          <p:spPr>
            <a:xfrm>
              <a:off x="11292114" y="2061029"/>
              <a:ext cx="275773" cy="103051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4" name="直接连接符 75"/>
            <p:cNvCxnSpPr>
              <a:stCxn id="117" idx="3"/>
              <a:endCxn id="90" idx="7"/>
            </p:cNvCxnSpPr>
            <p:nvPr/>
          </p:nvCxnSpPr>
          <p:spPr>
            <a:xfrm flipH="1">
              <a:off x="10601740" y="2047367"/>
              <a:ext cx="614743" cy="5273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5" name="直接连接符 76"/>
            <p:cNvCxnSpPr>
              <a:stCxn id="70" idx="3"/>
            </p:cNvCxnSpPr>
            <p:nvPr/>
          </p:nvCxnSpPr>
          <p:spPr>
            <a:xfrm flipH="1">
              <a:off x="8667750" y="3775106"/>
              <a:ext cx="844862" cy="1584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6" name="直接连接符 77"/>
            <p:cNvCxnSpPr>
              <a:stCxn id="115" idx="1"/>
            </p:cNvCxnSpPr>
            <p:nvPr/>
          </p:nvCxnSpPr>
          <p:spPr>
            <a:xfrm flipH="1" flipV="1">
              <a:off x="8610600" y="3790950"/>
              <a:ext cx="311261" cy="97542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7" name="直接连接符 78"/>
            <p:cNvCxnSpPr>
              <a:endCxn id="70" idx="4"/>
            </p:cNvCxnSpPr>
            <p:nvPr/>
          </p:nvCxnSpPr>
          <p:spPr>
            <a:xfrm flipV="1">
              <a:off x="8991600" y="3796019"/>
              <a:ext cx="571500" cy="108078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79"/>
            <p:cNvCxnSpPr>
              <a:endCxn id="70" idx="4"/>
            </p:cNvCxnSpPr>
            <p:nvPr/>
          </p:nvCxnSpPr>
          <p:spPr>
            <a:xfrm flipH="1" flipV="1">
              <a:off x="9563100" y="3796019"/>
              <a:ext cx="609600" cy="62358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9" name="直接连接符 80"/>
            <p:cNvCxnSpPr/>
            <p:nvPr/>
          </p:nvCxnSpPr>
          <p:spPr>
            <a:xfrm flipV="1">
              <a:off x="10191750" y="3451534"/>
              <a:ext cx="742950" cy="96806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81"/>
            <p:cNvCxnSpPr/>
            <p:nvPr/>
          </p:nvCxnSpPr>
          <p:spPr>
            <a:xfrm flipH="1">
              <a:off x="9029700" y="4419600"/>
              <a:ext cx="1143000" cy="40005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82"/>
            <p:cNvCxnSpPr>
              <a:stCxn id="118" idx="3"/>
            </p:cNvCxnSpPr>
            <p:nvPr/>
          </p:nvCxnSpPr>
          <p:spPr>
            <a:xfrm flipV="1">
              <a:off x="11089483" y="4133850"/>
              <a:ext cx="645317" cy="61861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83"/>
            <p:cNvCxnSpPr/>
            <p:nvPr/>
          </p:nvCxnSpPr>
          <p:spPr>
            <a:xfrm>
              <a:off x="10248900" y="4419600"/>
              <a:ext cx="895350" cy="247651"/>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84"/>
            <p:cNvCxnSpPr/>
            <p:nvPr/>
          </p:nvCxnSpPr>
          <p:spPr>
            <a:xfrm>
              <a:off x="10972800" y="3600450"/>
              <a:ext cx="152400" cy="10477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4" name="椭圆 85"/>
            <p:cNvSpPr/>
            <p:nvPr/>
          </p:nvSpPr>
          <p:spPr>
            <a:xfrm>
              <a:off x="8544905" y="3753727"/>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5" name="椭圆 86"/>
            <p:cNvSpPr/>
            <p:nvPr/>
          </p:nvSpPr>
          <p:spPr>
            <a:xfrm>
              <a:off x="8895590" y="4740103"/>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6" name="椭圆 87"/>
            <p:cNvSpPr/>
            <p:nvPr/>
          </p:nvSpPr>
          <p:spPr>
            <a:xfrm>
              <a:off x="11774524" y="22816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7" name="椭圆 88"/>
            <p:cNvSpPr/>
            <p:nvPr/>
          </p:nvSpPr>
          <p:spPr>
            <a:xfrm>
              <a:off x="11193822" y="19152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8" name="椭圆 89"/>
            <p:cNvSpPr/>
            <p:nvPr/>
          </p:nvSpPr>
          <p:spPr>
            <a:xfrm>
              <a:off x="11066822" y="4620392"/>
              <a:ext cx="154736" cy="1547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9" name="椭圆 90"/>
            <p:cNvSpPr/>
            <p:nvPr/>
          </p:nvSpPr>
          <p:spPr>
            <a:xfrm>
              <a:off x="11672924" y="403421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0" name="椭圆 91"/>
            <p:cNvSpPr/>
            <p:nvPr/>
          </p:nvSpPr>
          <p:spPr>
            <a:xfrm>
              <a:off x="10121900" y="4351239"/>
              <a:ext cx="174497" cy="174497"/>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1" name="椭圆 92"/>
            <p:cNvSpPr/>
            <p:nvPr/>
          </p:nvSpPr>
          <p:spPr>
            <a:xfrm>
              <a:off x="11503947" y="3007646"/>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2" name="椭圆 93"/>
            <p:cNvSpPr/>
            <p:nvPr/>
          </p:nvSpPr>
          <p:spPr>
            <a:xfrm>
              <a:off x="10860401" y="3340772"/>
              <a:ext cx="250036" cy="2500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23" name="直接连接符 95"/>
            <p:cNvCxnSpPr>
              <a:endCxn id="118" idx="4"/>
            </p:cNvCxnSpPr>
            <p:nvPr/>
          </p:nvCxnSpPr>
          <p:spPr>
            <a:xfrm flipV="1">
              <a:off x="10553700" y="4775128"/>
              <a:ext cx="590490" cy="63348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4" name="直接连接符 109"/>
            <p:cNvCxnSpPr>
              <a:endCxn id="120" idx="4"/>
            </p:cNvCxnSpPr>
            <p:nvPr/>
          </p:nvCxnSpPr>
          <p:spPr>
            <a:xfrm flipH="1" flipV="1">
              <a:off x="10209149" y="4525736"/>
              <a:ext cx="325501" cy="88287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5" name="直接连接符 110"/>
            <p:cNvCxnSpPr>
              <a:stCxn id="115" idx="6"/>
            </p:cNvCxnSpPr>
            <p:nvPr/>
          </p:nvCxnSpPr>
          <p:spPr>
            <a:xfrm>
              <a:off x="9074982" y="4829799"/>
              <a:ext cx="1478718" cy="57881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6" name="直接连接符 113"/>
            <p:cNvCxnSpPr>
              <a:stCxn id="115" idx="4"/>
            </p:cNvCxnSpPr>
            <p:nvPr/>
          </p:nvCxnSpPr>
          <p:spPr>
            <a:xfrm>
              <a:off x="8985286" y="4919495"/>
              <a:ext cx="806414" cy="96695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7" name="直接连接符 115"/>
            <p:cNvCxnSpPr>
              <a:endCxn id="152" idx="7"/>
            </p:cNvCxnSpPr>
            <p:nvPr/>
          </p:nvCxnSpPr>
          <p:spPr>
            <a:xfrm flipH="1">
              <a:off x="9870763" y="5408613"/>
              <a:ext cx="682937" cy="4924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8" name="直接连接符 116"/>
            <p:cNvCxnSpPr>
              <a:stCxn id="118" idx="5"/>
            </p:cNvCxnSpPr>
            <p:nvPr/>
          </p:nvCxnSpPr>
          <p:spPr>
            <a:xfrm>
              <a:off x="11198897" y="4752467"/>
              <a:ext cx="231103" cy="124828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29" name="直接连接符 117"/>
            <p:cNvCxnSpPr/>
            <p:nvPr/>
          </p:nvCxnSpPr>
          <p:spPr>
            <a:xfrm>
              <a:off x="10648950" y="5408613"/>
              <a:ext cx="762000" cy="6302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0" name="直接连接符 118"/>
            <p:cNvCxnSpPr>
              <a:stCxn id="118" idx="6"/>
            </p:cNvCxnSpPr>
            <p:nvPr/>
          </p:nvCxnSpPr>
          <p:spPr>
            <a:xfrm>
              <a:off x="11221558" y="4697760"/>
              <a:ext cx="970442" cy="21714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1" name="直接连接符 119"/>
            <p:cNvCxnSpPr>
              <a:stCxn id="119" idx="5"/>
            </p:cNvCxnSpPr>
            <p:nvPr/>
          </p:nvCxnSpPr>
          <p:spPr>
            <a:xfrm>
              <a:off x="11794813" y="4156106"/>
              <a:ext cx="397187" cy="815944"/>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2" name="直接连接符 120"/>
            <p:cNvCxnSpPr>
              <a:stCxn id="121" idx="6"/>
            </p:cNvCxnSpPr>
            <p:nvPr/>
          </p:nvCxnSpPr>
          <p:spPr>
            <a:xfrm>
              <a:off x="11753983" y="3132664"/>
              <a:ext cx="438017" cy="22013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3" name="直接连接符 122"/>
            <p:cNvCxnSpPr>
              <a:stCxn id="119" idx="7"/>
            </p:cNvCxnSpPr>
            <p:nvPr/>
          </p:nvCxnSpPr>
          <p:spPr>
            <a:xfrm flipV="1">
              <a:off x="11794813" y="3352802"/>
              <a:ext cx="397187" cy="70232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4" name="直接连接符 124"/>
            <p:cNvCxnSpPr>
              <a:stCxn id="118" idx="6"/>
            </p:cNvCxnSpPr>
            <p:nvPr/>
          </p:nvCxnSpPr>
          <p:spPr>
            <a:xfrm>
              <a:off x="11221558" y="4697760"/>
              <a:ext cx="570392" cy="71085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5" name="直接连接符 126"/>
            <p:cNvCxnSpPr/>
            <p:nvPr/>
          </p:nvCxnSpPr>
          <p:spPr>
            <a:xfrm flipV="1">
              <a:off x="11449050" y="5408613"/>
              <a:ext cx="342900" cy="573088"/>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6" name="直接连接符 127"/>
            <p:cNvCxnSpPr/>
            <p:nvPr/>
          </p:nvCxnSpPr>
          <p:spPr>
            <a:xfrm flipV="1">
              <a:off x="11791950" y="4895850"/>
              <a:ext cx="400050" cy="512763"/>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7" name="直接连接符 128"/>
            <p:cNvCxnSpPr/>
            <p:nvPr/>
          </p:nvCxnSpPr>
          <p:spPr>
            <a:xfrm>
              <a:off x="10591800" y="5408613"/>
              <a:ext cx="114300" cy="10493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8" name="直接连接符 129"/>
            <p:cNvCxnSpPr/>
            <p:nvPr/>
          </p:nvCxnSpPr>
          <p:spPr>
            <a:xfrm flipH="1">
              <a:off x="9486900" y="5905500"/>
              <a:ext cx="323850" cy="9525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39" name="直接连接符 130"/>
            <p:cNvCxnSpPr>
              <a:stCxn id="115" idx="3"/>
            </p:cNvCxnSpPr>
            <p:nvPr/>
          </p:nvCxnSpPr>
          <p:spPr>
            <a:xfrm>
              <a:off x="8921861" y="4893224"/>
              <a:ext cx="545989" cy="1964776"/>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0" name="直接连接符 131"/>
            <p:cNvCxnSpPr/>
            <p:nvPr/>
          </p:nvCxnSpPr>
          <p:spPr>
            <a:xfrm flipH="1">
              <a:off x="9525000" y="6457950"/>
              <a:ext cx="1123950" cy="400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1" name="直接连接符 132"/>
            <p:cNvCxnSpPr/>
            <p:nvPr/>
          </p:nvCxnSpPr>
          <p:spPr>
            <a:xfrm flipH="1" flipV="1">
              <a:off x="9810750" y="5924550"/>
              <a:ext cx="838200" cy="5143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2" name="直接连接符 133"/>
            <p:cNvCxnSpPr/>
            <p:nvPr/>
          </p:nvCxnSpPr>
          <p:spPr>
            <a:xfrm flipH="1">
              <a:off x="10687050" y="6076950"/>
              <a:ext cx="723900" cy="35242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3" name="直接连接符 134"/>
            <p:cNvCxnSpPr/>
            <p:nvPr/>
          </p:nvCxnSpPr>
          <p:spPr>
            <a:xfrm>
              <a:off x="11791950" y="5408613"/>
              <a:ext cx="133350" cy="1049337"/>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4" name="直接连接符 135"/>
            <p:cNvCxnSpPr/>
            <p:nvPr/>
          </p:nvCxnSpPr>
          <p:spPr>
            <a:xfrm>
              <a:off x="11468100" y="6115050"/>
              <a:ext cx="400050" cy="4000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5" name="直接连接符 136"/>
            <p:cNvCxnSpPr/>
            <p:nvPr/>
          </p:nvCxnSpPr>
          <p:spPr>
            <a:xfrm>
              <a:off x="10706100" y="6438900"/>
              <a:ext cx="1200150" cy="1143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6" name="直接连接符 137"/>
            <p:cNvCxnSpPr/>
            <p:nvPr/>
          </p:nvCxnSpPr>
          <p:spPr>
            <a:xfrm>
              <a:off x="10668000" y="6534150"/>
              <a:ext cx="361950" cy="3238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7" name="直接连接符 138"/>
            <p:cNvCxnSpPr/>
            <p:nvPr/>
          </p:nvCxnSpPr>
          <p:spPr>
            <a:xfrm flipV="1">
              <a:off x="11144250" y="6572250"/>
              <a:ext cx="742950" cy="2857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8" name="直接连接符 139"/>
            <p:cNvCxnSpPr/>
            <p:nvPr/>
          </p:nvCxnSpPr>
          <p:spPr>
            <a:xfrm>
              <a:off x="11906250" y="6496050"/>
              <a:ext cx="285750" cy="36195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149" name="直接连接符 146"/>
            <p:cNvCxnSpPr/>
            <p:nvPr/>
          </p:nvCxnSpPr>
          <p:spPr>
            <a:xfrm flipV="1">
              <a:off x="11906250" y="5886450"/>
              <a:ext cx="285750" cy="609600"/>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50" name="椭圆 147"/>
            <p:cNvSpPr/>
            <p:nvPr/>
          </p:nvSpPr>
          <p:spPr>
            <a:xfrm>
              <a:off x="10581515" y="6378857"/>
              <a:ext cx="179392" cy="179392"/>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1" name="椭圆 148"/>
            <p:cNvSpPr/>
            <p:nvPr/>
          </p:nvSpPr>
          <p:spPr>
            <a:xfrm>
              <a:off x="10422251" y="5283595"/>
              <a:ext cx="250036" cy="2500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2" name="椭圆 151"/>
            <p:cNvSpPr/>
            <p:nvPr/>
          </p:nvSpPr>
          <p:spPr>
            <a:xfrm>
              <a:off x="9748874" y="5880137"/>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3" name="椭圆 152"/>
            <p:cNvSpPr/>
            <p:nvPr/>
          </p:nvSpPr>
          <p:spPr>
            <a:xfrm>
              <a:off x="11844374" y="6442112"/>
              <a:ext cx="142802" cy="142802"/>
            </a:xfrm>
            <a:prstGeom prst="ellipse">
              <a:avLst/>
            </a:prstGeom>
            <a:solidFill>
              <a:srgbClr val="F7F7F7"/>
            </a:solid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4" name="椭圆 153"/>
            <p:cNvSpPr/>
            <p:nvPr/>
          </p:nvSpPr>
          <p:spPr>
            <a:xfrm>
              <a:off x="11294397" y="5903246"/>
              <a:ext cx="250036" cy="250036"/>
            </a:xfrm>
            <a:prstGeom prst="ellipse">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5" name="椭圆 154"/>
            <p:cNvSpPr/>
            <p:nvPr/>
          </p:nvSpPr>
          <p:spPr>
            <a:xfrm>
              <a:off x="9393551" y="6722264"/>
              <a:ext cx="250036" cy="250036"/>
            </a:xfrm>
            <a:prstGeom prst="ellipse">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0" name="组合 19"/>
          <p:cNvGrpSpPr/>
          <p:nvPr/>
        </p:nvGrpSpPr>
        <p:grpSpPr>
          <a:xfrm>
            <a:off x="5220072" y="914772"/>
            <a:ext cx="2222812" cy="2923236"/>
            <a:chOff x="1078816" y="964066"/>
            <a:chExt cx="2222812" cy="2923236"/>
          </a:xfrm>
        </p:grpSpPr>
        <p:sp>
          <p:nvSpPr>
            <p:cNvPr id="21" name="Freeform 7"/>
            <p:cNvSpPr>
              <a:spLocks/>
            </p:cNvSpPr>
            <p:nvPr/>
          </p:nvSpPr>
          <p:spPr bwMode="auto">
            <a:xfrm>
              <a:off x="1078816" y="2540257"/>
              <a:ext cx="696716" cy="1019561"/>
            </a:xfrm>
            <a:custGeom>
              <a:avLst/>
              <a:gdLst>
                <a:gd name="T0" fmla="*/ 94 w 375"/>
                <a:gd name="T1" fmla="*/ 0 h 549"/>
                <a:gd name="T2" fmla="*/ 11 w 375"/>
                <a:gd name="T3" fmla="*/ 12 h 549"/>
                <a:gd name="T4" fmla="*/ 0 w 375"/>
                <a:gd name="T5" fmla="*/ 127 h 549"/>
                <a:gd name="T6" fmla="*/ 174 w 375"/>
                <a:gd name="T7" fmla="*/ 549 h 549"/>
                <a:gd name="T8" fmla="*/ 375 w 375"/>
                <a:gd name="T9" fmla="*/ 280 h 549"/>
                <a:gd name="T10" fmla="*/ 94 w 375"/>
                <a:gd name="T11" fmla="*/ 0 h 549"/>
              </a:gdLst>
              <a:ahLst/>
              <a:cxnLst>
                <a:cxn ang="0">
                  <a:pos x="T0" y="T1"/>
                </a:cxn>
                <a:cxn ang="0">
                  <a:pos x="T2" y="T3"/>
                </a:cxn>
                <a:cxn ang="0">
                  <a:pos x="T4" y="T5"/>
                </a:cxn>
                <a:cxn ang="0">
                  <a:pos x="T6" y="T7"/>
                </a:cxn>
                <a:cxn ang="0">
                  <a:pos x="T8" y="T9"/>
                </a:cxn>
                <a:cxn ang="0">
                  <a:pos x="T10" y="T11"/>
                </a:cxn>
              </a:cxnLst>
              <a:rect l="0" t="0" r="r" b="b"/>
              <a:pathLst>
                <a:path w="375" h="549">
                  <a:moveTo>
                    <a:pt x="94" y="0"/>
                  </a:moveTo>
                  <a:cubicBezTo>
                    <a:pt x="65" y="0"/>
                    <a:pt x="37" y="4"/>
                    <a:pt x="11" y="12"/>
                  </a:cubicBezTo>
                  <a:cubicBezTo>
                    <a:pt x="3" y="49"/>
                    <a:pt x="0" y="87"/>
                    <a:pt x="0" y="127"/>
                  </a:cubicBezTo>
                  <a:cubicBezTo>
                    <a:pt x="0" y="291"/>
                    <a:pt x="66" y="441"/>
                    <a:pt x="174" y="549"/>
                  </a:cubicBezTo>
                  <a:cubicBezTo>
                    <a:pt x="290" y="514"/>
                    <a:pt x="375" y="407"/>
                    <a:pt x="375" y="280"/>
                  </a:cubicBezTo>
                  <a:cubicBezTo>
                    <a:pt x="375" y="125"/>
                    <a:pt x="249" y="0"/>
                    <a:pt x="94" y="0"/>
                  </a:cubicBezTo>
                  <a:close/>
                </a:path>
              </a:pathLst>
            </a:cu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2" name="Freeform 8"/>
            <p:cNvSpPr>
              <a:spLocks/>
            </p:cNvSpPr>
            <p:nvPr/>
          </p:nvSpPr>
          <p:spPr bwMode="auto">
            <a:xfrm>
              <a:off x="1088093" y="2231327"/>
              <a:ext cx="600234" cy="615077"/>
            </a:xfrm>
            <a:custGeom>
              <a:avLst/>
              <a:gdLst>
                <a:gd name="T0" fmla="*/ 158 w 323"/>
                <a:gd name="T1" fmla="*/ 0 h 331"/>
                <a:gd name="T2" fmla="*/ 51 w 323"/>
                <a:gd name="T3" fmla="*/ 38 h 331"/>
                <a:gd name="T4" fmla="*/ 0 w 323"/>
                <a:gd name="T5" fmla="*/ 216 h 331"/>
                <a:gd name="T6" fmla="*/ 158 w 323"/>
                <a:gd name="T7" fmla="*/ 331 h 331"/>
                <a:gd name="T8" fmla="*/ 323 w 323"/>
                <a:gd name="T9" fmla="*/ 166 h 331"/>
                <a:gd name="T10" fmla="*/ 158 w 323"/>
                <a:gd name="T11" fmla="*/ 0 h 331"/>
              </a:gdLst>
              <a:ahLst/>
              <a:cxnLst>
                <a:cxn ang="0">
                  <a:pos x="T0" y="T1"/>
                </a:cxn>
                <a:cxn ang="0">
                  <a:pos x="T2" y="T3"/>
                </a:cxn>
                <a:cxn ang="0">
                  <a:pos x="T4" y="T5"/>
                </a:cxn>
                <a:cxn ang="0">
                  <a:pos x="T6" y="T7"/>
                </a:cxn>
                <a:cxn ang="0">
                  <a:pos x="T8" y="T9"/>
                </a:cxn>
                <a:cxn ang="0">
                  <a:pos x="T10" y="T11"/>
                </a:cxn>
              </a:cxnLst>
              <a:rect l="0" t="0" r="r" b="b"/>
              <a:pathLst>
                <a:path w="323" h="331">
                  <a:moveTo>
                    <a:pt x="158" y="0"/>
                  </a:moveTo>
                  <a:cubicBezTo>
                    <a:pt x="117" y="0"/>
                    <a:pt x="80" y="14"/>
                    <a:pt x="51" y="38"/>
                  </a:cubicBezTo>
                  <a:cubicBezTo>
                    <a:pt x="25" y="94"/>
                    <a:pt x="8" y="153"/>
                    <a:pt x="0" y="216"/>
                  </a:cubicBezTo>
                  <a:cubicBezTo>
                    <a:pt x="21" y="283"/>
                    <a:pt x="84" y="331"/>
                    <a:pt x="158" y="331"/>
                  </a:cubicBezTo>
                  <a:cubicBezTo>
                    <a:pt x="249" y="331"/>
                    <a:pt x="323" y="257"/>
                    <a:pt x="323" y="166"/>
                  </a:cubicBezTo>
                  <a:cubicBezTo>
                    <a:pt x="323" y="74"/>
                    <a:pt x="249" y="0"/>
                    <a:pt x="158" y="0"/>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3" name="Oval 9"/>
            <p:cNvSpPr>
              <a:spLocks noChangeArrowheads="1"/>
            </p:cNvSpPr>
            <p:nvPr/>
          </p:nvSpPr>
          <p:spPr bwMode="auto">
            <a:xfrm>
              <a:off x="1530616" y="2179723"/>
              <a:ext cx="506964" cy="507925"/>
            </a:xfrm>
            <a:prstGeom prst="ellipse">
              <a:avLst/>
            </a:prstGeom>
            <a:solidFill>
              <a:schemeClr val="accent5">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4" name="Oval 10"/>
            <p:cNvSpPr>
              <a:spLocks noChangeArrowheads="1"/>
            </p:cNvSpPr>
            <p:nvPr/>
          </p:nvSpPr>
          <p:spPr bwMode="auto">
            <a:xfrm>
              <a:off x="2050137" y="1993832"/>
              <a:ext cx="576113" cy="574257"/>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Oval 11"/>
            <p:cNvSpPr>
              <a:spLocks noChangeArrowheads="1"/>
            </p:cNvSpPr>
            <p:nvPr/>
          </p:nvSpPr>
          <p:spPr bwMode="auto">
            <a:xfrm>
              <a:off x="1688327" y="1950229"/>
              <a:ext cx="413762" cy="412834"/>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Oval 12"/>
            <p:cNvSpPr>
              <a:spLocks noChangeArrowheads="1"/>
            </p:cNvSpPr>
            <p:nvPr/>
          </p:nvSpPr>
          <p:spPr bwMode="auto">
            <a:xfrm>
              <a:off x="1955510" y="1555021"/>
              <a:ext cx="256050" cy="25605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7" name="Oval 13"/>
            <p:cNvSpPr>
              <a:spLocks noChangeArrowheads="1"/>
            </p:cNvSpPr>
            <p:nvPr/>
          </p:nvSpPr>
          <p:spPr bwMode="auto">
            <a:xfrm>
              <a:off x="2389682" y="1158887"/>
              <a:ext cx="86278" cy="87205"/>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8" name="Oval 14"/>
            <p:cNvSpPr>
              <a:spLocks noChangeArrowheads="1"/>
            </p:cNvSpPr>
            <p:nvPr/>
          </p:nvSpPr>
          <p:spPr bwMode="auto">
            <a:xfrm>
              <a:off x="1532470" y="1755408"/>
              <a:ext cx="85350" cy="85350"/>
            </a:xfrm>
            <a:prstGeom prst="ellipse">
              <a:avLst/>
            </a:pr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9" name="Oval 15"/>
            <p:cNvSpPr>
              <a:spLocks noChangeArrowheads="1"/>
            </p:cNvSpPr>
            <p:nvPr/>
          </p:nvSpPr>
          <p:spPr bwMode="auto">
            <a:xfrm>
              <a:off x="2068691" y="1905698"/>
              <a:ext cx="87205" cy="88133"/>
            </a:xfrm>
            <a:prstGeom prst="ellipse">
              <a:avLst/>
            </a:pr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 name="Freeform 16"/>
            <p:cNvSpPr>
              <a:spLocks/>
            </p:cNvSpPr>
            <p:nvPr/>
          </p:nvSpPr>
          <p:spPr bwMode="auto">
            <a:xfrm>
              <a:off x="1673483" y="1653359"/>
              <a:ext cx="376653" cy="377581"/>
            </a:xfrm>
            <a:custGeom>
              <a:avLst/>
              <a:gdLst>
                <a:gd name="T0" fmla="*/ 201 w 203"/>
                <a:gd name="T1" fmla="*/ 98 h 203"/>
                <a:gd name="T2" fmla="*/ 105 w 203"/>
                <a:gd name="T3" fmla="*/ 201 h 203"/>
                <a:gd name="T4" fmla="*/ 1 w 203"/>
                <a:gd name="T5" fmla="*/ 105 h 203"/>
                <a:gd name="T6" fmla="*/ 98 w 203"/>
                <a:gd name="T7" fmla="*/ 1 h 203"/>
                <a:gd name="T8" fmla="*/ 201 w 203"/>
                <a:gd name="T9" fmla="*/ 98 h 203"/>
              </a:gdLst>
              <a:ahLst/>
              <a:cxnLst>
                <a:cxn ang="0">
                  <a:pos x="T0" y="T1"/>
                </a:cxn>
                <a:cxn ang="0">
                  <a:pos x="T2" y="T3"/>
                </a:cxn>
                <a:cxn ang="0">
                  <a:pos x="T4" y="T5"/>
                </a:cxn>
                <a:cxn ang="0">
                  <a:pos x="T6" y="T7"/>
                </a:cxn>
                <a:cxn ang="0">
                  <a:pos x="T8" y="T9"/>
                </a:cxn>
              </a:cxnLst>
              <a:rect l="0" t="0" r="r" b="b"/>
              <a:pathLst>
                <a:path w="203" h="203">
                  <a:moveTo>
                    <a:pt x="201" y="98"/>
                  </a:moveTo>
                  <a:cubicBezTo>
                    <a:pt x="203" y="153"/>
                    <a:pt x="160" y="200"/>
                    <a:pt x="105" y="201"/>
                  </a:cubicBezTo>
                  <a:cubicBezTo>
                    <a:pt x="49" y="203"/>
                    <a:pt x="3" y="160"/>
                    <a:pt x="1" y="105"/>
                  </a:cubicBezTo>
                  <a:cubicBezTo>
                    <a:pt x="0" y="49"/>
                    <a:pt x="43" y="3"/>
                    <a:pt x="98" y="1"/>
                  </a:cubicBezTo>
                  <a:cubicBezTo>
                    <a:pt x="153" y="0"/>
                    <a:pt x="200" y="43"/>
                    <a:pt x="201" y="98"/>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Oval 17"/>
            <p:cNvSpPr>
              <a:spLocks noChangeArrowheads="1"/>
            </p:cNvSpPr>
            <p:nvPr/>
          </p:nvSpPr>
          <p:spPr bwMode="auto">
            <a:xfrm>
              <a:off x="1504639" y="1901988"/>
              <a:ext cx="141013" cy="143796"/>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2" name="Oval 18"/>
            <p:cNvSpPr>
              <a:spLocks noChangeArrowheads="1"/>
            </p:cNvSpPr>
            <p:nvPr/>
          </p:nvSpPr>
          <p:spPr bwMode="auto">
            <a:xfrm>
              <a:off x="2167029" y="964066"/>
              <a:ext cx="142869" cy="142868"/>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3" name="Oval 19"/>
            <p:cNvSpPr>
              <a:spLocks noChangeArrowheads="1"/>
            </p:cNvSpPr>
            <p:nvPr/>
          </p:nvSpPr>
          <p:spPr bwMode="auto">
            <a:xfrm>
              <a:off x="2276500" y="1307321"/>
              <a:ext cx="312641" cy="312641"/>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4" name="Oval 20"/>
            <p:cNvSpPr>
              <a:spLocks noChangeArrowheads="1"/>
            </p:cNvSpPr>
            <p:nvPr/>
          </p:nvSpPr>
          <p:spPr bwMode="auto">
            <a:xfrm>
              <a:off x="2276500" y="1816638"/>
              <a:ext cx="312641" cy="314496"/>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5" name="Oval 21"/>
            <p:cNvSpPr>
              <a:spLocks noChangeArrowheads="1"/>
            </p:cNvSpPr>
            <p:nvPr/>
          </p:nvSpPr>
          <p:spPr bwMode="auto">
            <a:xfrm>
              <a:off x="2754274" y="1514202"/>
              <a:ext cx="141013" cy="141013"/>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6" name="Freeform 22"/>
            <p:cNvSpPr>
              <a:spLocks/>
            </p:cNvSpPr>
            <p:nvPr/>
          </p:nvSpPr>
          <p:spPr bwMode="auto">
            <a:xfrm>
              <a:off x="2947240" y="2064338"/>
              <a:ext cx="348822" cy="600233"/>
            </a:xfrm>
            <a:custGeom>
              <a:avLst/>
              <a:gdLst>
                <a:gd name="T0" fmla="*/ 0 w 188"/>
                <a:gd name="T1" fmla="*/ 132 h 323"/>
                <a:gd name="T2" fmla="*/ 188 w 188"/>
                <a:gd name="T3" fmla="*/ 323 h 323"/>
                <a:gd name="T4" fmla="*/ 53 w 188"/>
                <a:gd name="T5" fmla="*/ 0 h 323"/>
                <a:gd name="T6" fmla="*/ 0 w 188"/>
                <a:gd name="T7" fmla="*/ 132 h 323"/>
              </a:gdLst>
              <a:ahLst/>
              <a:cxnLst>
                <a:cxn ang="0">
                  <a:pos x="T0" y="T1"/>
                </a:cxn>
                <a:cxn ang="0">
                  <a:pos x="T2" y="T3"/>
                </a:cxn>
                <a:cxn ang="0">
                  <a:pos x="T4" y="T5"/>
                </a:cxn>
                <a:cxn ang="0">
                  <a:pos x="T6" y="T7"/>
                </a:cxn>
              </a:cxnLst>
              <a:rect l="0" t="0" r="r" b="b"/>
              <a:pathLst>
                <a:path w="188" h="323">
                  <a:moveTo>
                    <a:pt x="0" y="132"/>
                  </a:moveTo>
                  <a:cubicBezTo>
                    <a:pt x="0" y="237"/>
                    <a:pt x="84" y="321"/>
                    <a:pt x="188" y="323"/>
                  </a:cubicBezTo>
                  <a:cubicBezTo>
                    <a:pt x="176" y="201"/>
                    <a:pt x="127" y="89"/>
                    <a:pt x="53" y="0"/>
                  </a:cubicBezTo>
                  <a:cubicBezTo>
                    <a:pt x="20" y="34"/>
                    <a:pt x="0" y="81"/>
                    <a:pt x="0" y="132"/>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7" name="Freeform 23"/>
            <p:cNvSpPr>
              <a:spLocks/>
            </p:cNvSpPr>
            <p:nvPr/>
          </p:nvSpPr>
          <p:spPr bwMode="auto">
            <a:xfrm>
              <a:off x="2563165" y="2261014"/>
              <a:ext cx="738463" cy="894319"/>
            </a:xfrm>
            <a:custGeom>
              <a:avLst/>
              <a:gdLst>
                <a:gd name="T0" fmla="*/ 0 w 398"/>
                <a:gd name="T1" fmla="*/ 241 h 481"/>
                <a:gd name="T2" fmla="*/ 241 w 398"/>
                <a:gd name="T3" fmla="*/ 481 h 481"/>
                <a:gd name="T4" fmla="*/ 375 w 398"/>
                <a:gd name="T5" fmla="*/ 440 h 481"/>
                <a:gd name="T6" fmla="*/ 398 w 398"/>
                <a:gd name="T7" fmla="*/ 277 h 481"/>
                <a:gd name="T8" fmla="*/ 342 w 398"/>
                <a:gd name="T9" fmla="*/ 22 h 481"/>
                <a:gd name="T10" fmla="*/ 241 w 398"/>
                <a:gd name="T11" fmla="*/ 0 h 481"/>
                <a:gd name="T12" fmla="*/ 0 w 398"/>
                <a:gd name="T13" fmla="*/ 241 h 481"/>
              </a:gdLst>
              <a:ahLst/>
              <a:cxnLst>
                <a:cxn ang="0">
                  <a:pos x="T0" y="T1"/>
                </a:cxn>
                <a:cxn ang="0">
                  <a:pos x="T2" y="T3"/>
                </a:cxn>
                <a:cxn ang="0">
                  <a:pos x="T4" y="T5"/>
                </a:cxn>
                <a:cxn ang="0">
                  <a:pos x="T6" y="T7"/>
                </a:cxn>
                <a:cxn ang="0">
                  <a:pos x="T8" y="T9"/>
                </a:cxn>
                <a:cxn ang="0">
                  <a:pos x="T10" y="T11"/>
                </a:cxn>
                <a:cxn ang="0">
                  <a:pos x="T12" y="T13"/>
                </a:cxn>
              </a:cxnLst>
              <a:rect l="0" t="0" r="r" b="b"/>
              <a:pathLst>
                <a:path w="398" h="481">
                  <a:moveTo>
                    <a:pt x="0" y="241"/>
                  </a:moveTo>
                  <a:cubicBezTo>
                    <a:pt x="0" y="374"/>
                    <a:pt x="108" y="481"/>
                    <a:pt x="241" y="481"/>
                  </a:cubicBezTo>
                  <a:cubicBezTo>
                    <a:pt x="291" y="481"/>
                    <a:pt x="337" y="466"/>
                    <a:pt x="375" y="440"/>
                  </a:cubicBezTo>
                  <a:cubicBezTo>
                    <a:pt x="390" y="388"/>
                    <a:pt x="398" y="333"/>
                    <a:pt x="398" y="277"/>
                  </a:cubicBezTo>
                  <a:cubicBezTo>
                    <a:pt x="398" y="186"/>
                    <a:pt x="378" y="100"/>
                    <a:pt x="342" y="22"/>
                  </a:cubicBezTo>
                  <a:cubicBezTo>
                    <a:pt x="311" y="8"/>
                    <a:pt x="277" y="0"/>
                    <a:pt x="241" y="0"/>
                  </a:cubicBezTo>
                  <a:cubicBezTo>
                    <a:pt x="108" y="0"/>
                    <a:pt x="0" y="108"/>
                    <a:pt x="0" y="241"/>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8" name="Freeform 24"/>
            <p:cNvSpPr>
              <a:spLocks/>
            </p:cNvSpPr>
            <p:nvPr/>
          </p:nvSpPr>
          <p:spPr bwMode="auto">
            <a:xfrm>
              <a:off x="2574297" y="2261014"/>
              <a:ext cx="415618" cy="355316"/>
            </a:xfrm>
            <a:custGeom>
              <a:avLst/>
              <a:gdLst>
                <a:gd name="T0" fmla="*/ 0 w 224"/>
                <a:gd name="T1" fmla="*/ 188 h 191"/>
                <a:gd name="T2" fmla="*/ 33 w 224"/>
                <a:gd name="T3" fmla="*/ 191 h 191"/>
                <a:gd name="T4" fmla="*/ 224 w 224"/>
                <a:gd name="T5" fmla="*/ 0 h 191"/>
                <a:gd name="T6" fmla="*/ 0 w 224"/>
                <a:gd name="T7" fmla="*/ 188 h 191"/>
              </a:gdLst>
              <a:ahLst/>
              <a:cxnLst>
                <a:cxn ang="0">
                  <a:pos x="T0" y="T1"/>
                </a:cxn>
                <a:cxn ang="0">
                  <a:pos x="T2" y="T3"/>
                </a:cxn>
                <a:cxn ang="0">
                  <a:pos x="T4" y="T5"/>
                </a:cxn>
                <a:cxn ang="0">
                  <a:pos x="T6" y="T7"/>
                </a:cxn>
              </a:cxnLst>
              <a:rect l="0" t="0" r="r" b="b"/>
              <a:pathLst>
                <a:path w="224" h="191">
                  <a:moveTo>
                    <a:pt x="0" y="188"/>
                  </a:moveTo>
                  <a:cubicBezTo>
                    <a:pt x="11" y="190"/>
                    <a:pt x="22" y="191"/>
                    <a:pt x="33" y="191"/>
                  </a:cubicBezTo>
                  <a:cubicBezTo>
                    <a:pt x="138" y="191"/>
                    <a:pt x="224" y="106"/>
                    <a:pt x="224" y="0"/>
                  </a:cubicBezTo>
                  <a:cubicBezTo>
                    <a:pt x="114" y="5"/>
                    <a:pt x="23" y="84"/>
                    <a:pt x="0" y="188"/>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25"/>
            <p:cNvSpPr>
              <a:spLocks/>
            </p:cNvSpPr>
            <p:nvPr/>
          </p:nvSpPr>
          <p:spPr bwMode="auto">
            <a:xfrm>
              <a:off x="2840364" y="3083913"/>
              <a:ext cx="420165" cy="581208"/>
            </a:xfrm>
            <a:custGeom>
              <a:avLst/>
              <a:gdLst>
                <a:gd name="T0" fmla="*/ 224 w 224"/>
                <a:gd name="T1" fmla="*/ 0 h 310"/>
                <a:gd name="T2" fmla="*/ 0 w 224"/>
                <a:gd name="T3" fmla="*/ 240 h 310"/>
                <a:gd name="T4" fmla="*/ 11 w 224"/>
                <a:gd name="T5" fmla="*/ 310 h 310"/>
                <a:gd name="T6" fmla="*/ 224 w 224"/>
                <a:gd name="T7" fmla="*/ 0 h 310"/>
              </a:gdLst>
              <a:ahLst/>
              <a:cxnLst>
                <a:cxn ang="0">
                  <a:pos x="T0" y="T1"/>
                </a:cxn>
                <a:cxn ang="0">
                  <a:pos x="T2" y="T3"/>
                </a:cxn>
                <a:cxn ang="0">
                  <a:pos x="T4" y="T5"/>
                </a:cxn>
                <a:cxn ang="0">
                  <a:pos x="T6" y="T7"/>
                </a:cxn>
              </a:cxnLst>
              <a:rect l="0" t="0" r="r" b="b"/>
              <a:pathLst>
                <a:path w="224" h="310">
                  <a:moveTo>
                    <a:pt x="224" y="0"/>
                  </a:moveTo>
                  <a:cubicBezTo>
                    <a:pt x="99" y="9"/>
                    <a:pt x="0" y="113"/>
                    <a:pt x="0" y="240"/>
                  </a:cubicBezTo>
                  <a:cubicBezTo>
                    <a:pt x="0" y="265"/>
                    <a:pt x="4" y="288"/>
                    <a:pt x="11" y="310"/>
                  </a:cubicBezTo>
                  <a:cubicBezTo>
                    <a:pt x="112" y="233"/>
                    <a:pt x="187" y="125"/>
                    <a:pt x="224" y="0"/>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26"/>
            <p:cNvSpPr>
              <a:spLocks/>
            </p:cNvSpPr>
            <p:nvPr/>
          </p:nvSpPr>
          <p:spPr bwMode="auto">
            <a:xfrm>
              <a:off x="1104792" y="3017103"/>
              <a:ext cx="615077" cy="753306"/>
            </a:xfrm>
            <a:custGeom>
              <a:avLst/>
              <a:gdLst>
                <a:gd name="T0" fmla="*/ 22 w 331"/>
                <a:gd name="T1" fmla="*/ 0 h 405"/>
                <a:gd name="T2" fmla="*/ 0 w 331"/>
                <a:gd name="T3" fmla="*/ 0 h 405"/>
                <a:gd name="T4" fmla="*/ 316 w 331"/>
                <a:gd name="T5" fmla="*/ 405 h 405"/>
                <a:gd name="T6" fmla="*/ 331 w 331"/>
                <a:gd name="T7" fmla="*/ 309 h 405"/>
                <a:gd name="T8" fmla="*/ 22 w 331"/>
                <a:gd name="T9" fmla="*/ 0 h 405"/>
              </a:gdLst>
              <a:ahLst/>
              <a:cxnLst>
                <a:cxn ang="0">
                  <a:pos x="T0" y="T1"/>
                </a:cxn>
                <a:cxn ang="0">
                  <a:pos x="T2" y="T3"/>
                </a:cxn>
                <a:cxn ang="0">
                  <a:pos x="T4" y="T5"/>
                </a:cxn>
                <a:cxn ang="0">
                  <a:pos x="T6" y="T7"/>
                </a:cxn>
                <a:cxn ang="0">
                  <a:pos x="T8" y="T9"/>
                </a:cxn>
              </a:cxnLst>
              <a:rect l="0" t="0" r="r" b="b"/>
              <a:pathLst>
                <a:path w="331" h="405">
                  <a:moveTo>
                    <a:pt x="22" y="0"/>
                  </a:moveTo>
                  <a:cubicBezTo>
                    <a:pt x="14" y="0"/>
                    <a:pt x="7" y="0"/>
                    <a:pt x="0" y="0"/>
                  </a:cubicBezTo>
                  <a:cubicBezTo>
                    <a:pt x="40" y="178"/>
                    <a:pt x="158" y="325"/>
                    <a:pt x="316" y="405"/>
                  </a:cubicBezTo>
                  <a:cubicBezTo>
                    <a:pt x="326" y="375"/>
                    <a:pt x="331" y="343"/>
                    <a:pt x="331" y="309"/>
                  </a:cubicBezTo>
                  <a:cubicBezTo>
                    <a:pt x="331" y="138"/>
                    <a:pt x="193" y="0"/>
                    <a:pt x="22" y="0"/>
                  </a:cubicBezTo>
                  <a:close/>
                </a:path>
              </a:pathLst>
            </a:cu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7"/>
            <p:cNvSpPr>
              <a:spLocks/>
            </p:cNvSpPr>
            <p:nvPr/>
          </p:nvSpPr>
          <p:spPr bwMode="auto">
            <a:xfrm>
              <a:off x="1406301" y="2974428"/>
              <a:ext cx="1229226" cy="912874"/>
            </a:xfrm>
            <a:custGeom>
              <a:avLst/>
              <a:gdLst>
                <a:gd name="T0" fmla="*/ 331 w 662"/>
                <a:gd name="T1" fmla="*/ 0 h 491"/>
                <a:gd name="T2" fmla="*/ 0 w 662"/>
                <a:gd name="T3" fmla="*/ 317 h 491"/>
                <a:gd name="T4" fmla="*/ 422 w 662"/>
                <a:gd name="T5" fmla="*/ 491 h 491"/>
                <a:gd name="T6" fmla="*/ 639 w 662"/>
                <a:gd name="T7" fmla="*/ 451 h 491"/>
                <a:gd name="T8" fmla="*/ 662 w 662"/>
                <a:gd name="T9" fmla="*/ 331 h 491"/>
                <a:gd name="T10" fmla="*/ 331 w 662"/>
                <a:gd name="T11" fmla="*/ 0 h 491"/>
              </a:gdLst>
              <a:ahLst/>
              <a:cxnLst>
                <a:cxn ang="0">
                  <a:pos x="T0" y="T1"/>
                </a:cxn>
                <a:cxn ang="0">
                  <a:pos x="T2" y="T3"/>
                </a:cxn>
                <a:cxn ang="0">
                  <a:pos x="T4" y="T5"/>
                </a:cxn>
                <a:cxn ang="0">
                  <a:pos x="T6" y="T7"/>
                </a:cxn>
                <a:cxn ang="0">
                  <a:pos x="T8" y="T9"/>
                </a:cxn>
                <a:cxn ang="0">
                  <a:pos x="T10" y="T11"/>
                </a:cxn>
              </a:cxnLst>
              <a:rect l="0" t="0" r="r" b="b"/>
              <a:pathLst>
                <a:path w="662" h="491">
                  <a:moveTo>
                    <a:pt x="331" y="0"/>
                  </a:moveTo>
                  <a:cubicBezTo>
                    <a:pt x="153" y="0"/>
                    <a:pt x="7" y="141"/>
                    <a:pt x="0" y="317"/>
                  </a:cubicBezTo>
                  <a:cubicBezTo>
                    <a:pt x="108" y="425"/>
                    <a:pt x="258" y="491"/>
                    <a:pt x="422" y="491"/>
                  </a:cubicBezTo>
                  <a:cubicBezTo>
                    <a:pt x="499" y="491"/>
                    <a:pt x="572" y="477"/>
                    <a:pt x="639" y="451"/>
                  </a:cubicBezTo>
                  <a:cubicBezTo>
                    <a:pt x="654" y="414"/>
                    <a:pt x="662" y="373"/>
                    <a:pt x="662" y="331"/>
                  </a:cubicBezTo>
                  <a:cubicBezTo>
                    <a:pt x="662" y="148"/>
                    <a:pt x="514" y="0"/>
                    <a:pt x="331" y="0"/>
                  </a:cubicBezTo>
                  <a:close/>
                </a:path>
              </a:pathLst>
            </a:cu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8"/>
            <p:cNvSpPr>
              <a:spLocks/>
            </p:cNvSpPr>
            <p:nvPr/>
          </p:nvSpPr>
          <p:spPr bwMode="auto">
            <a:xfrm>
              <a:off x="2335874" y="2933609"/>
              <a:ext cx="874838" cy="872054"/>
            </a:xfrm>
            <a:custGeom>
              <a:avLst/>
              <a:gdLst>
                <a:gd name="T0" fmla="*/ 471 w 471"/>
                <a:gd name="T1" fmla="*/ 153 h 469"/>
                <a:gd name="T2" fmla="*/ 244 w 471"/>
                <a:gd name="T3" fmla="*/ 0 h 469"/>
                <a:gd name="T4" fmla="*/ 0 w 471"/>
                <a:gd name="T5" fmla="*/ 244 h 469"/>
                <a:gd name="T6" fmla="*/ 149 w 471"/>
                <a:gd name="T7" fmla="*/ 469 h 469"/>
                <a:gd name="T8" fmla="*/ 471 w 471"/>
                <a:gd name="T9" fmla="*/ 153 h 469"/>
              </a:gdLst>
              <a:ahLst/>
              <a:cxnLst>
                <a:cxn ang="0">
                  <a:pos x="T0" y="T1"/>
                </a:cxn>
                <a:cxn ang="0">
                  <a:pos x="T2" y="T3"/>
                </a:cxn>
                <a:cxn ang="0">
                  <a:pos x="T4" y="T5"/>
                </a:cxn>
                <a:cxn ang="0">
                  <a:pos x="T6" y="T7"/>
                </a:cxn>
                <a:cxn ang="0">
                  <a:pos x="T8" y="T9"/>
                </a:cxn>
              </a:cxnLst>
              <a:rect l="0" t="0" r="r" b="b"/>
              <a:pathLst>
                <a:path w="471" h="469">
                  <a:moveTo>
                    <a:pt x="471" y="153"/>
                  </a:moveTo>
                  <a:cubicBezTo>
                    <a:pt x="435" y="63"/>
                    <a:pt x="347" y="0"/>
                    <a:pt x="244" y="0"/>
                  </a:cubicBezTo>
                  <a:cubicBezTo>
                    <a:pt x="109" y="0"/>
                    <a:pt x="0" y="109"/>
                    <a:pt x="0" y="244"/>
                  </a:cubicBezTo>
                  <a:cubicBezTo>
                    <a:pt x="0" y="345"/>
                    <a:pt x="61" y="432"/>
                    <a:pt x="149" y="469"/>
                  </a:cubicBezTo>
                  <a:cubicBezTo>
                    <a:pt x="293" y="410"/>
                    <a:pt x="409" y="296"/>
                    <a:pt x="471" y="153"/>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3" name="Oval 30"/>
            <p:cNvSpPr>
              <a:spLocks noChangeArrowheads="1"/>
            </p:cNvSpPr>
            <p:nvPr/>
          </p:nvSpPr>
          <p:spPr bwMode="auto">
            <a:xfrm>
              <a:off x="2540899" y="1675625"/>
              <a:ext cx="493546" cy="496329"/>
            </a:xfrm>
            <a:prstGeom prst="ellipse">
              <a:avLst/>
            </a:pr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4" name="Oval 11"/>
            <p:cNvSpPr>
              <a:spLocks noChangeArrowheads="1"/>
            </p:cNvSpPr>
            <p:nvPr/>
          </p:nvSpPr>
          <p:spPr bwMode="auto">
            <a:xfrm>
              <a:off x="1833627" y="2696302"/>
              <a:ext cx="557332" cy="55608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5" name="Oval 11"/>
            <p:cNvSpPr>
              <a:spLocks noChangeArrowheads="1"/>
            </p:cNvSpPr>
            <p:nvPr/>
          </p:nvSpPr>
          <p:spPr bwMode="auto">
            <a:xfrm>
              <a:off x="2226489" y="2491874"/>
              <a:ext cx="249471" cy="248912"/>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156" name="矩形 259"/>
          <p:cNvSpPr>
            <a:spLocks noChangeArrowheads="1"/>
          </p:cNvSpPr>
          <p:nvPr/>
        </p:nvSpPr>
        <p:spPr bwMode="auto">
          <a:xfrm>
            <a:off x="467544" y="698748"/>
            <a:ext cx="4225826"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r>
              <a:rPr lang="en-US" altLang="zh-CN" sz="4000" b="1" cap="all" dirty="0">
                <a:solidFill>
                  <a:schemeClr val="tx1">
                    <a:lumMod val="75000"/>
                    <a:lumOff val="25000"/>
                  </a:schemeClr>
                </a:solidFill>
                <a:latin typeface="Arial" panose="020B0604020202020204" pitchFamily="34" charset="0"/>
                <a:cs typeface="Arial" panose="020B0604020202020204" pitchFamily="34" charset="0"/>
              </a:rPr>
              <a:t>THANK YOU</a:t>
            </a:r>
            <a:endParaRPr lang="zh-CN" altLang="en-US" sz="4000" b="1" cap="all"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3" name="矩形 259">
            <a:extLst>
              <a:ext uri="{FF2B5EF4-FFF2-40B4-BE49-F238E27FC236}">
                <a16:creationId xmlns:a16="http://schemas.microsoft.com/office/drawing/2014/main" id="{0F8419D5-6F71-F89D-A83C-39CAD09220A6}"/>
              </a:ext>
            </a:extLst>
          </p:cNvPr>
          <p:cNvSpPr>
            <a:spLocks noChangeArrowheads="1"/>
          </p:cNvSpPr>
          <p:nvPr/>
        </p:nvSpPr>
        <p:spPr bwMode="auto">
          <a:xfrm>
            <a:off x="755576" y="3495793"/>
            <a:ext cx="5832648"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spcBef>
                <a:spcPct val="20000"/>
              </a:spcBef>
              <a:buFont typeface="Arial" panose="020B0604020202020204" pitchFamily="34" charset="0"/>
              <a:buChar char="•"/>
              <a:defRPr sz="32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微软雅黑" panose="020B0503020204020204" pitchFamily="34" charset="-122"/>
                <a:ea typeface="微软雅黑" panose="020B0503020204020204" pitchFamily="34" charset="-122"/>
                <a:sym typeface="Calibri" panose="020F0502020204030204" pitchFamily="34" charset="0"/>
              </a:defRPr>
            </a:lvl9pPr>
          </a:lstStyle>
          <a:p>
            <a:pPr>
              <a:buNone/>
            </a:pPr>
            <a:br>
              <a:rPr lang="en-US" altLang="ko-KR" sz="1800" cap="all" dirty="0">
                <a:solidFill>
                  <a:schemeClr val="tx1">
                    <a:lumMod val="75000"/>
                    <a:lumOff val="25000"/>
                  </a:schemeClr>
                </a:solidFill>
                <a:latin typeface="나눔고딕" panose="020D0604000000000000" pitchFamily="50" charset="-127"/>
                <a:ea typeface="나눔고딕" panose="020D0604000000000000" pitchFamily="50" charset="-127"/>
                <a:cs typeface="Arial" panose="020B0604020202020204" pitchFamily="34" charset="0"/>
              </a:rPr>
            </a:br>
            <a:endParaRPr lang="zh-CN" altLang="en-US" sz="1800" cap="all" dirty="0">
              <a:solidFill>
                <a:schemeClr val="tx1">
                  <a:lumMod val="75000"/>
                  <a:lumOff val="25000"/>
                </a:schemeClr>
              </a:solidFill>
              <a:latin typeface="나눔고딕" panose="020D0604000000000000" pitchFamily="50" charset="-127"/>
              <a:ea typeface="나눔고딕" panose="020D0604000000000000" pitchFamily="50" charset="-127"/>
              <a:cs typeface="Arial" panose="020B0604020202020204" pitchFamily="34" charset="0"/>
            </a:endParaRPr>
          </a:p>
        </p:txBody>
      </p:sp>
      <p:sp>
        <p:nvSpPr>
          <p:cNvPr id="4" name="TextBox 3">
            <a:extLst>
              <a:ext uri="{FF2B5EF4-FFF2-40B4-BE49-F238E27FC236}">
                <a16:creationId xmlns:a16="http://schemas.microsoft.com/office/drawing/2014/main" id="{833D0DEC-78F8-14CD-2C6F-D557BE7DDC1E}"/>
              </a:ext>
            </a:extLst>
          </p:cNvPr>
          <p:cNvSpPr txBox="1">
            <a:spLocks noGrp="1" noRot="1" noMove="1" noResize="1" noEditPoints="1" noAdjustHandles="1" noChangeArrowheads="1" noChangeShapeType="1"/>
          </p:cNvSpPr>
          <p:nvPr/>
        </p:nvSpPr>
        <p:spPr>
          <a:xfrm>
            <a:off x="611560" y="1346820"/>
            <a:ext cx="5472608" cy="3711785"/>
          </a:xfrm>
          <a:prstGeom prst="rect">
            <a:avLst/>
          </a:prstGeom>
          <a:noFill/>
        </p:spPr>
        <p:txBody>
          <a:bodyPr wrap="square" rtlCol="0">
            <a:spAutoFit/>
          </a:bodyPr>
          <a:lstStyle/>
          <a:p>
            <a:pPr>
              <a:buNone/>
            </a:pPr>
            <a:r>
              <a:rPr lang="ko-KR" altLang="en-US"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한성대학교 스마트융합컨설팅 대학원 박사과정 </a:t>
            </a:r>
            <a:r>
              <a:rPr lang="ko-KR" altLang="en-US" sz="1200" cap="all" dirty="0" err="1">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권연재</a:t>
            </a:r>
            <a:endPar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endParaRPr>
          </a:p>
          <a:p>
            <a:pPr>
              <a:buNone/>
            </a:pPr>
            <a:endPar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endParaRPr>
          </a:p>
          <a:p>
            <a:pPr>
              <a:buNone/>
            </a:pPr>
            <a:r>
              <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- 2023</a:t>
            </a:r>
            <a:r>
              <a:rPr lang="ko-KR" altLang="en-US"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년 현 ㈜한국원격평생교육원 원장</a:t>
            </a:r>
            <a:endPar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endParaRPr>
          </a:p>
          <a:p>
            <a:pPr>
              <a:buNone/>
            </a:pPr>
            <a:r>
              <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 </a:t>
            </a:r>
            <a:r>
              <a:rPr lang="en-US" altLang="ko-KR" sz="1200" spc="3" dirty="0">
                <a:latin typeface="나눔고딕" panose="020D0604000000000000" pitchFamily="50" charset="-127"/>
                <a:ea typeface="나눔고딕" panose="020D0604000000000000" pitchFamily="50" charset="-127"/>
              </a:rPr>
              <a:t>2023</a:t>
            </a:r>
            <a:r>
              <a:rPr lang="ko-KR" altLang="en-US" sz="1200" spc="3" dirty="0">
                <a:latin typeface="나눔고딕" panose="020D0604000000000000" pitchFamily="50" charset="-127"/>
                <a:ea typeface="나눔고딕" panose="020D0604000000000000" pitchFamily="50" charset="-127"/>
              </a:rPr>
              <a:t>년 현</a:t>
            </a:r>
            <a:r>
              <a:rPr lang="en-US" altLang="ko-KR" sz="1200" spc="3" dirty="0">
                <a:latin typeface="나눔고딕" panose="020D0604000000000000" pitchFamily="50" charset="-127"/>
                <a:ea typeface="나눔고딕" panose="020D0604000000000000" pitchFamily="50" charset="-127"/>
              </a:rPr>
              <a:t>) </a:t>
            </a:r>
            <a:r>
              <a:rPr lang="ko-KR" altLang="en-US" sz="1200" spc="3" dirty="0">
                <a:latin typeface="나눔고딕" panose="020D0604000000000000" pitchFamily="50" charset="-127"/>
                <a:ea typeface="나눔고딕" panose="020D0604000000000000" pitchFamily="50" charset="-127"/>
              </a:rPr>
              <a:t>에너지디자인학회 정회원</a:t>
            </a:r>
            <a:endParaRPr lang="en-US" altLang="ko-KR" sz="1200" spc="3" dirty="0">
              <a:latin typeface="나눔고딕" panose="020D0604000000000000" pitchFamily="50" charset="-127"/>
              <a:ea typeface="나눔고딕" panose="020D0604000000000000" pitchFamily="50" charset="-127"/>
            </a:endParaRPr>
          </a:p>
          <a:p>
            <a:pPr>
              <a:buNone/>
            </a:pPr>
            <a:r>
              <a:rPr lang="en-US" altLang="ko-KR" sz="1200" spc="3" dirty="0">
                <a:latin typeface="나눔고딕" panose="020D0604000000000000" pitchFamily="50" charset="-127"/>
                <a:ea typeface="나눔고딕" panose="020D0604000000000000" pitchFamily="50" charset="-127"/>
              </a:rPr>
              <a:t>- 2023</a:t>
            </a:r>
            <a:r>
              <a:rPr lang="ko-KR" altLang="en-US" sz="1200" spc="3" dirty="0">
                <a:latin typeface="나눔고딕" panose="020D0604000000000000" pitchFamily="50" charset="-127"/>
                <a:ea typeface="나눔고딕" panose="020D0604000000000000" pitchFamily="50" charset="-127"/>
              </a:rPr>
              <a:t>년 현</a:t>
            </a:r>
            <a:r>
              <a:rPr lang="en-US" altLang="ko-KR" sz="1200" spc="3" dirty="0">
                <a:latin typeface="나눔고딕" panose="020D0604000000000000" pitchFamily="50" charset="-127"/>
                <a:ea typeface="나눔고딕" panose="020D0604000000000000" pitchFamily="50" charset="-127"/>
              </a:rPr>
              <a:t>)</a:t>
            </a:r>
            <a:r>
              <a:rPr lang="ko-KR" altLang="en-US" sz="1200" spc="3" dirty="0">
                <a:latin typeface="나눔고딕" panose="020D0604000000000000" pitchFamily="50" charset="-127"/>
                <a:ea typeface="나눔고딕" panose="020D0604000000000000" pitchFamily="50" charset="-127"/>
              </a:rPr>
              <a:t> 대한민국</a:t>
            </a:r>
            <a:r>
              <a:rPr lang="en-US" altLang="ko-KR" sz="1200" spc="3" dirty="0">
                <a:latin typeface="나눔고딕" panose="020D0604000000000000" pitchFamily="50" charset="-127"/>
                <a:ea typeface="나눔고딕" panose="020D0604000000000000" pitchFamily="50" charset="-127"/>
              </a:rPr>
              <a:t>ESG</a:t>
            </a:r>
            <a:r>
              <a:rPr lang="ko-KR" altLang="en-US" sz="1200" spc="3" dirty="0">
                <a:latin typeface="나눔고딕" panose="020D0604000000000000" pitchFamily="50" charset="-127"/>
                <a:ea typeface="나눔고딕" panose="020D0604000000000000" pitchFamily="50" charset="-127"/>
              </a:rPr>
              <a:t>위원회 </a:t>
            </a:r>
            <a:r>
              <a:rPr lang="en-US" altLang="ko-KR" sz="1200" spc="3" dirty="0">
                <a:latin typeface="나눔고딕" panose="020D0604000000000000" pitchFamily="50" charset="-127"/>
                <a:ea typeface="나눔고딕" panose="020D0604000000000000" pitchFamily="50" charset="-127"/>
              </a:rPr>
              <a:t>ESG</a:t>
            </a:r>
            <a:r>
              <a:rPr lang="ko-KR" altLang="en-US" sz="1200" spc="3" dirty="0">
                <a:latin typeface="나눔고딕" panose="020D0604000000000000" pitchFamily="50" charset="-127"/>
                <a:ea typeface="나눔고딕" panose="020D0604000000000000" pitchFamily="50" charset="-127"/>
              </a:rPr>
              <a:t>공기업 및 제조분야 컨설턴트</a:t>
            </a:r>
            <a:endParaRPr lang="en-US" altLang="ko-KR" sz="1200" spc="3" dirty="0">
              <a:latin typeface="나눔고딕" panose="020D0604000000000000" pitchFamily="50" charset="-127"/>
              <a:ea typeface="나눔고딕" panose="020D0604000000000000" pitchFamily="50" charset="-127"/>
            </a:endParaRPr>
          </a:p>
          <a:p>
            <a:pPr>
              <a:buNone/>
            </a:pPr>
            <a:r>
              <a:rPr lang="en-US" altLang="ko-KR" sz="1200" spc="3" dirty="0">
                <a:latin typeface="나눔고딕" panose="020D0604000000000000" pitchFamily="50" charset="-127"/>
                <a:ea typeface="나눔고딕" panose="020D0604000000000000" pitchFamily="50" charset="-127"/>
              </a:rPr>
              <a:t>- 2023</a:t>
            </a:r>
            <a:r>
              <a:rPr lang="ko-KR" altLang="en-US" sz="1200" spc="3" dirty="0">
                <a:latin typeface="나눔고딕" panose="020D0604000000000000" pitchFamily="50" charset="-127"/>
                <a:ea typeface="나눔고딕" panose="020D0604000000000000" pitchFamily="50" charset="-127"/>
              </a:rPr>
              <a:t>년 현</a:t>
            </a:r>
            <a:r>
              <a:rPr lang="en-US" altLang="ko-KR" sz="1200" spc="3" dirty="0">
                <a:latin typeface="나눔고딕" panose="020D0604000000000000" pitchFamily="50" charset="-127"/>
                <a:ea typeface="나눔고딕" panose="020D0604000000000000" pitchFamily="50" charset="-127"/>
              </a:rPr>
              <a:t>) </a:t>
            </a:r>
            <a:r>
              <a:rPr lang="ko-KR" altLang="en-US" sz="1200" spc="3" dirty="0">
                <a:latin typeface="나눔고딕" panose="020D0604000000000000" pitchFamily="50" charset="-127"/>
                <a:ea typeface="나눔고딕" panose="020D0604000000000000" pitchFamily="50" charset="-127"/>
              </a:rPr>
              <a:t>㈜</a:t>
            </a:r>
            <a:r>
              <a:rPr lang="ko-KR" altLang="en-US" sz="1200" spc="3" dirty="0" err="1">
                <a:latin typeface="나눔고딕" panose="020D0604000000000000" pitchFamily="50" charset="-127"/>
                <a:ea typeface="나눔고딕" panose="020D0604000000000000" pitchFamily="50" charset="-127"/>
              </a:rPr>
              <a:t>빅데이터코리아</a:t>
            </a:r>
            <a:r>
              <a:rPr lang="ko-KR" altLang="en-US" sz="1200" spc="3" dirty="0">
                <a:latin typeface="나눔고딕" panose="020D0604000000000000" pitchFamily="50" charset="-127"/>
                <a:ea typeface="나눔고딕" panose="020D0604000000000000" pitchFamily="50" charset="-127"/>
              </a:rPr>
              <a:t> </a:t>
            </a:r>
            <a:r>
              <a:rPr lang="en-US" altLang="ko-KR" sz="1200" spc="3" dirty="0">
                <a:latin typeface="나눔고딕" panose="020D0604000000000000" pitchFamily="50" charset="-127"/>
                <a:ea typeface="나눔고딕" panose="020D0604000000000000" pitchFamily="50" charset="-127"/>
              </a:rPr>
              <a:t>ESG </a:t>
            </a:r>
            <a:r>
              <a:rPr lang="ko-KR" altLang="en-US" sz="1200" spc="3" dirty="0">
                <a:latin typeface="나눔고딕" panose="020D0604000000000000" pitchFamily="50" charset="-127"/>
                <a:ea typeface="나눔고딕" panose="020D0604000000000000" pitchFamily="50" charset="-127"/>
              </a:rPr>
              <a:t>추진본부 본부장</a:t>
            </a:r>
            <a:endParaRPr lang="en-US" altLang="ko-KR" sz="1200" spc="3" dirty="0">
              <a:latin typeface="나눔고딕" panose="020D0604000000000000" pitchFamily="50" charset="-127"/>
              <a:ea typeface="나눔고딕" panose="020D0604000000000000" pitchFamily="50" charset="-127"/>
            </a:endParaRPr>
          </a:p>
          <a:p>
            <a:pPr marL="0" marR="0" indent="0" algn="just" fontAlgn="base" latinLnBrk="1">
              <a:lnSpc>
                <a:spcPct val="160000"/>
              </a:lnSpc>
              <a:spcBef>
                <a:spcPts val="0"/>
              </a:spcBef>
              <a:spcAft>
                <a:spcPts val="0"/>
              </a:spcAft>
            </a:pPr>
            <a:r>
              <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E-</a:t>
            </a:r>
            <a:r>
              <a:rPr lang="ko-KR" altLang="en-US"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 </a:t>
            </a:r>
            <a:r>
              <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mail : </a:t>
            </a:r>
            <a:r>
              <a:rPr lang="en-US" altLang="ko-KR" sz="1200" kern="0" spc="0" dirty="0">
                <a:solidFill>
                  <a:srgbClr val="000000"/>
                </a:solidFill>
                <a:effectLst/>
                <a:latin typeface="나눔고딕" panose="020D0604000000000000" pitchFamily="50" charset="-127"/>
                <a:ea typeface="나눔고딕" panose="020D0604000000000000" pitchFamily="50" charset="-127"/>
              </a:rPr>
              <a:t>yj120875@gmail.com</a:t>
            </a:r>
          </a:p>
          <a:p>
            <a:pPr>
              <a:buNone/>
            </a:pPr>
            <a:br>
              <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br>
            <a:r>
              <a:rPr lang="ko-KR" altLang="en-US"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한성대학교 스마트융합컨설팅 대학원 박사 이현준</a:t>
            </a:r>
            <a:endPar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endParaRPr>
          </a:p>
          <a:p>
            <a:pPr>
              <a:buNone/>
            </a:pPr>
            <a:endParaRPr lang="en-US" altLang="ko-KR" sz="1200" b="1" cap="all" spc="3"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endParaRPr>
          </a:p>
          <a:p>
            <a:pPr>
              <a:buNone/>
            </a:pPr>
            <a:r>
              <a:rPr lang="en-US" altLang="ko-KR" sz="1200" cap="all" spc="3"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 </a:t>
            </a:r>
            <a:r>
              <a:rPr lang="en-US" altLang="ko-KR" sz="1200" spc="3" dirty="0">
                <a:solidFill>
                  <a:schemeClr val="tx1">
                    <a:lumMod val="85000"/>
                    <a:lumOff val="15000"/>
                  </a:schemeClr>
                </a:solidFill>
                <a:latin typeface="나눔고딕" panose="020D0604000000000000" pitchFamily="50" charset="-127"/>
                <a:ea typeface="나눔고딕" panose="020D0604000000000000" pitchFamily="50" charset="-127"/>
              </a:rPr>
              <a:t>2023</a:t>
            </a:r>
            <a:r>
              <a:rPr lang="ko-KR" altLang="en-US" sz="1200" spc="3" dirty="0">
                <a:solidFill>
                  <a:schemeClr val="tx1">
                    <a:lumMod val="85000"/>
                    <a:lumOff val="15000"/>
                  </a:schemeClr>
                </a:solidFill>
                <a:latin typeface="나눔고딕" panose="020D0604000000000000" pitchFamily="50" charset="-127"/>
                <a:ea typeface="나눔고딕" panose="020D0604000000000000" pitchFamily="50" charset="-127"/>
              </a:rPr>
              <a:t>년 현</a:t>
            </a:r>
            <a:r>
              <a:rPr lang="en-US" altLang="ko-KR" sz="1200" spc="3" dirty="0">
                <a:solidFill>
                  <a:schemeClr val="tx1">
                    <a:lumMod val="85000"/>
                    <a:lumOff val="15000"/>
                  </a:schemeClr>
                </a:solidFill>
                <a:latin typeface="나눔고딕" panose="020D0604000000000000" pitchFamily="50" charset="-127"/>
                <a:ea typeface="나눔고딕" panose="020D0604000000000000" pitchFamily="50" charset="-127"/>
              </a:rPr>
              <a:t>) </a:t>
            </a:r>
            <a:r>
              <a:rPr lang="ko-KR" altLang="en-US" sz="1200" spc="3" dirty="0">
                <a:solidFill>
                  <a:schemeClr val="tx1">
                    <a:lumMod val="85000"/>
                    <a:lumOff val="15000"/>
                  </a:schemeClr>
                </a:solidFill>
                <a:latin typeface="나눔고딕" panose="020D0604000000000000" pitchFamily="50" charset="-127"/>
                <a:ea typeface="나눔고딕" panose="020D0604000000000000" pitchFamily="50" charset="-127"/>
              </a:rPr>
              <a:t>사단법인 </a:t>
            </a:r>
            <a:r>
              <a:rPr lang="ko-KR" altLang="en-US" sz="1200" spc="3" dirty="0" err="1">
                <a:solidFill>
                  <a:schemeClr val="tx1">
                    <a:lumMod val="85000"/>
                    <a:lumOff val="15000"/>
                  </a:schemeClr>
                </a:solidFill>
                <a:latin typeface="나눔고딕" panose="020D0604000000000000" pitchFamily="50" charset="-127"/>
                <a:ea typeface="나눔고딕" panose="020D0604000000000000" pitchFamily="50" charset="-127"/>
              </a:rPr>
              <a:t>대한가발협회</a:t>
            </a:r>
            <a:r>
              <a:rPr lang="ko-KR" altLang="en-US" sz="1200" spc="3" dirty="0">
                <a:solidFill>
                  <a:schemeClr val="tx1">
                    <a:lumMod val="85000"/>
                    <a:lumOff val="15000"/>
                  </a:schemeClr>
                </a:solidFill>
                <a:latin typeface="나눔고딕" panose="020D0604000000000000" pitchFamily="50" charset="-127"/>
                <a:ea typeface="나눔고딕" panose="020D0604000000000000" pitchFamily="50" charset="-127"/>
              </a:rPr>
              <a:t> 이사장</a:t>
            </a:r>
            <a:endParaRPr lang="en-US" altLang="ko-KR" sz="1200" spc="3" dirty="0">
              <a:solidFill>
                <a:schemeClr val="tx1">
                  <a:lumMod val="85000"/>
                  <a:lumOff val="15000"/>
                </a:schemeClr>
              </a:solidFill>
              <a:latin typeface="나눔고딕" panose="020D0604000000000000" pitchFamily="50" charset="-127"/>
              <a:ea typeface="나눔고딕" panose="020D0604000000000000" pitchFamily="50" charset="-127"/>
            </a:endParaRPr>
          </a:p>
          <a:p>
            <a:pPr>
              <a:buNone/>
            </a:pPr>
            <a:r>
              <a:rPr lang="en-US" altLang="ko-KR" sz="1200" spc="3" dirty="0">
                <a:solidFill>
                  <a:schemeClr val="tx1">
                    <a:lumMod val="85000"/>
                    <a:lumOff val="15000"/>
                  </a:schemeClr>
                </a:solidFill>
                <a:latin typeface="나눔고딕" panose="020D0604000000000000" pitchFamily="50" charset="-127"/>
                <a:ea typeface="나눔고딕" panose="020D0604000000000000" pitchFamily="50" charset="-127"/>
              </a:rPr>
              <a:t>- 2023</a:t>
            </a:r>
            <a:r>
              <a:rPr lang="ko-KR" altLang="en-US" sz="1200" spc="3" dirty="0">
                <a:solidFill>
                  <a:schemeClr val="tx1">
                    <a:lumMod val="85000"/>
                    <a:lumOff val="15000"/>
                  </a:schemeClr>
                </a:solidFill>
                <a:latin typeface="나눔고딕" panose="020D0604000000000000" pitchFamily="50" charset="-127"/>
                <a:ea typeface="나눔고딕" panose="020D0604000000000000" pitchFamily="50" charset="-127"/>
              </a:rPr>
              <a:t>년 현</a:t>
            </a:r>
            <a:r>
              <a:rPr lang="en-US" altLang="ko-KR" sz="1200" spc="3" dirty="0">
                <a:solidFill>
                  <a:schemeClr val="tx1">
                    <a:lumMod val="85000"/>
                    <a:lumOff val="15000"/>
                  </a:schemeClr>
                </a:solidFill>
                <a:latin typeface="나눔고딕" panose="020D0604000000000000" pitchFamily="50" charset="-127"/>
                <a:ea typeface="나눔고딕" panose="020D0604000000000000" pitchFamily="50" charset="-127"/>
              </a:rPr>
              <a:t>) </a:t>
            </a:r>
            <a:r>
              <a:rPr lang="ko-KR" altLang="en-US" sz="1200" spc="3" dirty="0" err="1">
                <a:solidFill>
                  <a:schemeClr val="tx1">
                    <a:lumMod val="85000"/>
                    <a:lumOff val="15000"/>
                  </a:schemeClr>
                </a:solidFill>
                <a:latin typeface="나눔고딕" panose="020D0604000000000000" pitchFamily="50" charset="-127"/>
                <a:ea typeface="나눔고딕" panose="020D0604000000000000" pitchFamily="50" charset="-127"/>
              </a:rPr>
              <a:t>대한두피모발전문가협회</a:t>
            </a:r>
            <a:r>
              <a:rPr lang="ko-KR" altLang="en-US" sz="1200" spc="3" dirty="0">
                <a:solidFill>
                  <a:schemeClr val="tx1">
                    <a:lumMod val="85000"/>
                    <a:lumOff val="15000"/>
                  </a:schemeClr>
                </a:solidFill>
                <a:latin typeface="나눔고딕" panose="020D0604000000000000" pitchFamily="50" charset="-127"/>
                <a:ea typeface="나눔고딕" panose="020D0604000000000000" pitchFamily="50" charset="-127"/>
              </a:rPr>
              <a:t> 이사장</a:t>
            </a:r>
            <a:endParaRPr lang="en-US" altLang="ko-KR" sz="1200" spc="3" dirty="0">
              <a:solidFill>
                <a:schemeClr val="tx1">
                  <a:lumMod val="85000"/>
                  <a:lumOff val="15000"/>
                </a:schemeClr>
              </a:solidFill>
              <a:latin typeface="나눔고딕" panose="020D0604000000000000" pitchFamily="50" charset="-127"/>
              <a:ea typeface="나눔고딕" panose="020D0604000000000000" pitchFamily="50" charset="-127"/>
            </a:endParaRPr>
          </a:p>
          <a:p>
            <a:pPr>
              <a:buNone/>
            </a:pPr>
            <a:r>
              <a:rPr lang="en-US" altLang="ko-KR" sz="1200" spc="3" dirty="0">
                <a:latin typeface="나눔고딕" panose="020D0604000000000000" pitchFamily="50" charset="-127"/>
                <a:ea typeface="나눔고딕" panose="020D0604000000000000" pitchFamily="50" charset="-127"/>
              </a:rPr>
              <a:t>- 2023</a:t>
            </a:r>
            <a:r>
              <a:rPr lang="ko-KR" altLang="en-US" sz="1200" spc="3" dirty="0">
                <a:latin typeface="나눔고딕" panose="020D0604000000000000" pitchFamily="50" charset="-127"/>
                <a:ea typeface="나눔고딕" panose="020D0604000000000000" pitchFamily="50" charset="-127"/>
              </a:rPr>
              <a:t>년 현</a:t>
            </a:r>
            <a:r>
              <a:rPr lang="en-US" altLang="ko-KR" sz="1200" spc="3" dirty="0">
                <a:latin typeface="나눔고딕" panose="020D0604000000000000" pitchFamily="50" charset="-127"/>
                <a:ea typeface="나눔고딕" panose="020D0604000000000000" pitchFamily="50" charset="-127"/>
              </a:rPr>
              <a:t>) </a:t>
            </a:r>
            <a:r>
              <a:rPr lang="ko-KR" altLang="en-US" sz="1200" spc="3" dirty="0" err="1">
                <a:latin typeface="나눔고딕" panose="020D0604000000000000" pitchFamily="50" charset="-127"/>
                <a:ea typeface="나눔고딕" panose="020D0604000000000000" pitchFamily="50" charset="-127"/>
              </a:rPr>
              <a:t>대한두피모발전문가협회</a:t>
            </a:r>
            <a:r>
              <a:rPr lang="ko-KR" altLang="en-US" sz="1200" spc="3" dirty="0">
                <a:latin typeface="나눔고딕" panose="020D0604000000000000" pitchFamily="50" charset="-127"/>
                <a:ea typeface="나눔고딕" panose="020D0604000000000000" pitchFamily="50" charset="-127"/>
              </a:rPr>
              <a:t> 이사장</a:t>
            </a:r>
            <a:endParaRPr lang="en-US" altLang="ko-KR" sz="1200" spc="3" dirty="0">
              <a:latin typeface="나눔고딕" panose="020D0604000000000000" pitchFamily="50" charset="-127"/>
              <a:ea typeface="나눔고딕" panose="020D0604000000000000" pitchFamily="50" charset="-127"/>
            </a:endParaRPr>
          </a:p>
          <a:p>
            <a:pPr>
              <a:buNone/>
            </a:pPr>
            <a:r>
              <a:rPr lang="en-US" altLang="ko-KR" sz="1200" spc="3" dirty="0">
                <a:latin typeface="나눔고딕" panose="020D0604000000000000" pitchFamily="50" charset="-127"/>
                <a:ea typeface="나눔고딕" panose="020D0604000000000000" pitchFamily="50" charset="-127"/>
              </a:rPr>
              <a:t>- 2023</a:t>
            </a:r>
            <a:r>
              <a:rPr lang="ko-KR" altLang="en-US" sz="1200" spc="3" dirty="0">
                <a:latin typeface="나눔고딕" panose="020D0604000000000000" pitchFamily="50" charset="-127"/>
                <a:ea typeface="나눔고딕" panose="020D0604000000000000" pitchFamily="50" charset="-127"/>
              </a:rPr>
              <a:t>년 현</a:t>
            </a:r>
            <a:r>
              <a:rPr lang="en-US" altLang="ko-KR" sz="1200" spc="3" dirty="0">
                <a:latin typeface="나눔고딕" panose="020D0604000000000000" pitchFamily="50" charset="-127"/>
                <a:ea typeface="나눔고딕" panose="020D0604000000000000" pitchFamily="50" charset="-127"/>
              </a:rPr>
              <a:t>)</a:t>
            </a:r>
            <a:r>
              <a:rPr lang="ko-KR" altLang="en-US" sz="1200" spc="3" dirty="0">
                <a:latin typeface="나눔고딕" panose="020D0604000000000000" pitchFamily="50" charset="-127"/>
                <a:ea typeface="나눔고딕" panose="020D0604000000000000" pitchFamily="50" charset="-127"/>
              </a:rPr>
              <a:t> </a:t>
            </a:r>
            <a:r>
              <a:rPr lang="ko-KR" altLang="en-US" sz="1200" spc="3" dirty="0" err="1">
                <a:latin typeface="나눔고딕" panose="020D0604000000000000" pitchFamily="50" charset="-127"/>
                <a:ea typeface="나눔고딕" panose="020D0604000000000000" pitchFamily="50" charset="-127"/>
              </a:rPr>
              <a:t>씨제이씨협동조합</a:t>
            </a:r>
            <a:r>
              <a:rPr lang="ko-KR" altLang="en-US" sz="1200" spc="3" dirty="0">
                <a:latin typeface="나눔고딕" panose="020D0604000000000000" pitchFamily="50" charset="-127"/>
                <a:ea typeface="나눔고딕" panose="020D0604000000000000" pitchFamily="50" charset="-127"/>
              </a:rPr>
              <a:t> 이사장</a:t>
            </a:r>
            <a:endParaRPr lang="en-US" altLang="ko-KR" sz="1200" spc="3" dirty="0">
              <a:latin typeface="나눔고딕" panose="020D0604000000000000" pitchFamily="50" charset="-127"/>
              <a:ea typeface="나눔고딕" panose="020D0604000000000000" pitchFamily="50" charset="-127"/>
            </a:endParaRPr>
          </a:p>
          <a:p>
            <a:pPr>
              <a:buNone/>
            </a:pPr>
            <a:r>
              <a:rPr lang="en-US" altLang="ko-KR" sz="1200" spc="3" dirty="0">
                <a:latin typeface="나눔고딕" panose="020D0604000000000000" pitchFamily="50" charset="-127"/>
                <a:ea typeface="나눔고딕" panose="020D0604000000000000" pitchFamily="50" charset="-127"/>
              </a:rPr>
              <a:t>- 2023</a:t>
            </a:r>
            <a:r>
              <a:rPr lang="ko-KR" altLang="en-US" sz="1200" spc="3" dirty="0">
                <a:latin typeface="나눔고딕" panose="020D0604000000000000" pitchFamily="50" charset="-127"/>
                <a:ea typeface="나눔고딕" panose="020D0604000000000000" pitchFamily="50" charset="-127"/>
              </a:rPr>
              <a:t>년 현</a:t>
            </a:r>
            <a:r>
              <a:rPr lang="en-US" altLang="ko-KR" sz="1200" spc="3" dirty="0">
                <a:latin typeface="나눔고딕" panose="020D0604000000000000" pitchFamily="50" charset="-127"/>
                <a:ea typeface="나눔고딕" panose="020D0604000000000000" pitchFamily="50" charset="-127"/>
              </a:rPr>
              <a:t>) </a:t>
            </a:r>
            <a:r>
              <a:rPr lang="ko-KR" altLang="en-US" sz="1200" spc="3" dirty="0">
                <a:latin typeface="나눔고딕" panose="020D0604000000000000" pitchFamily="50" charset="-127"/>
                <a:ea typeface="나눔고딕" panose="020D0604000000000000" pitchFamily="50" charset="-127"/>
              </a:rPr>
              <a:t>중소벤처기업부 비즈니스지원단 현장위원</a:t>
            </a:r>
            <a:endParaRPr lang="en-US" altLang="ko-KR" sz="1200" spc="3" dirty="0">
              <a:latin typeface="나눔고딕" panose="020D0604000000000000" pitchFamily="50" charset="-127"/>
              <a:ea typeface="나눔고딕" panose="020D0604000000000000" pitchFamily="50" charset="-127"/>
            </a:endParaRPr>
          </a:p>
          <a:p>
            <a:pPr>
              <a:buNone/>
            </a:pPr>
            <a:r>
              <a:rPr lang="en-US" altLang="ko-KR" sz="1200" spc="3" dirty="0">
                <a:latin typeface="나눔고딕" panose="020D0604000000000000" pitchFamily="50" charset="-127"/>
                <a:ea typeface="나눔고딕" panose="020D0604000000000000" pitchFamily="50" charset="-127"/>
              </a:rPr>
              <a:t>- 2023</a:t>
            </a:r>
            <a:r>
              <a:rPr lang="ko-KR" altLang="en-US" sz="1200" spc="3" dirty="0">
                <a:latin typeface="나눔고딕" panose="020D0604000000000000" pitchFamily="50" charset="-127"/>
                <a:ea typeface="나눔고딕" panose="020D0604000000000000" pitchFamily="50" charset="-127"/>
              </a:rPr>
              <a:t>년 현</a:t>
            </a:r>
            <a:r>
              <a:rPr lang="en-US" altLang="ko-KR" sz="1200" spc="3" dirty="0">
                <a:latin typeface="나눔고딕" panose="020D0604000000000000" pitchFamily="50" charset="-127"/>
                <a:ea typeface="나눔고딕" panose="020D0604000000000000" pitchFamily="50" charset="-127"/>
              </a:rPr>
              <a:t>) </a:t>
            </a:r>
            <a:r>
              <a:rPr lang="ko-KR" altLang="en-US" sz="1200" spc="3" dirty="0">
                <a:latin typeface="나눔고딕" panose="020D0604000000000000" pitchFamily="50" charset="-127"/>
                <a:ea typeface="나눔고딕" panose="020D0604000000000000" pitchFamily="50" charset="-127"/>
              </a:rPr>
              <a:t>소상공인협동조합 </a:t>
            </a:r>
            <a:r>
              <a:rPr lang="ko-KR" altLang="en-US" sz="1200" spc="3" dirty="0" err="1">
                <a:latin typeface="나눔고딕" panose="020D0604000000000000" pitchFamily="50" charset="-127"/>
                <a:ea typeface="나눔고딕" panose="020D0604000000000000" pitchFamily="50" charset="-127"/>
              </a:rPr>
              <a:t>서울협업단</a:t>
            </a:r>
            <a:r>
              <a:rPr lang="ko-KR" altLang="en-US" sz="1200" spc="3" dirty="0">
                <a:latin typeface="나눔고딕" panose="020D0604000000000000" pitchFamily="50" charset="-127"/>
                <a:ea typeface="나눔고딕" panose="020D0604000000000000" pitchFamily="50" charset="-127"/>
              </a:rPr>
              <a:t> 단장</a:t>
            </a:r>
            <a:r>
              <a:rPr lang="en-US" altLang="ko-KR" sz="1200" spc="3" dirty="0">
                <a:latin typeface="나눔고딕" panose="020D0604000000000000" pitchFamily="50" charset="-127"/>
                <a:ea typeface="나눔고딕" panose="020D0604000000000000" pitchFamily="50" charset="-127"/>
              </a:rPr>
              <a:t>, </a:t>
            </a:r>
            <a:r>
              <a:rPr lang="ko-KR" altLang="en-US" sz="1200" spc="3" dirty="0">
                <a:latin typeface="나눔고딕" panose="020D0604000000000000" pitchFamily="50" charset="-127"/>
                <a:ea typeface="나눔고딕" panose="020D0604000000000000" pitchFamily="50" charset="-127"/>
              </a:rPr>
              <a:t>컨설턴트</a:t>
            </a:r>
            <a:endParaRPr lang="en-US" altLang="ko-KR" sz="1200" spc="3" dirty="0">
              <a:latin typeface="나눔고딕" panose="020D0604000000000000" pitchFamily="50" charset="-127"/>
              <a:ea typeface="나눔고딕" panose="020D0604000000000000" pitchFamily="50" charset="-127"/>
            </a:endParaRPr>
          </a:p>
          <a:p>
            <a:pPr>
              <a:buNone/>
            </a:pPr>
            <a:endPar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endParaRPr>
          </a:p>
          <a:p>
            <a:r>
              <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E-</a:t>
            </a:r>
            <a:r>
              <a:rPr lang="ko-KR" altLang="en-US"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 </a:t>
            </a:r>
            <a:r>
              <a:rPr lang="en-US" altLang="ko-KR"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rPr>
              <a:t>mail : </a:t>
            </a:r>
            <a:r>
              <a:rPr lang="en-US" altLang="ko-KR" sz="1200" kern="0" spc="0" dirty="0">
                <a:solidFill>
                  <a:srgbClr val="000000"/>
                </a:solidFill>
                <a:effectLst/>
                <a:latin typeface="나눔고딕" panose="020D0604000000000000" pitchFamily="50" charset="-127"/>
                <a:ea typeface="나눔고딕" panose="020D0604000000000000" pitchFamily="50" charset="-127"/>
              </a:rPr>
              <a:t>iht2010@naver.com</a:t>
            </a:r>
          </a:p>
          <a:p>
            <a:pPr>
              <a:buNone/>
            </a:pPr>
            <a:endParaRPr lang="zh-CN" altLang="en-US" sz="1200" cap="all" dirty="0">
              <a:solidFill>
                <a:schemeClr val="tx1">
                  <a:lumMod val="85000"/>
                  <a:lumOff val="15000"/>
                </a:schemeClr>
              </a:solidFill>
              <a:latin typeface="나눔고딕" panose="020D0604000000000000" pitchFamily="50" charset="-127"/>
              <a:ea typeface="나눔고딕" panose="020D0604000000000000" pitchFamily="50" charset="-127"/>
              <a:cs typeface="Arial" panose="020B0604020202020204" pitchFamily="34" charset="0"/>
            </a:endParaRPr>
          </a:p>
        </p:txBody>
      </p:sp>
      <p:cxnSp>
        <p:nvCxnSpPr>
          <p:cNvPr id="6" name="직선 연결선 5">
            <a:extLst>
              <a:ext uri="{FF2B5EF4-FFF2-40B4-BE49-F238E27FC236}">
                <a16:creationId xmlns:a16="http://schemas.microsoft.com/office/drawing/2014/main" id="{D29CA73B-4B97-B5C3-7ED3-2184FE2BE4F6}"/>
              </a:ext>
            </a:extLst>
          </p:cNvPr>
          <p:cNvCxnSpPr>
            <a:cxnSpLocks/>
          </p:cNvCxnSpPr>
          <p:nvPr/>
        </p:nvCxnSpPr>
        <p:spPr>
          <a:xfrm>
            <a:off x="611560" y="2930996"/>
            <a:ext cx="4608512" cy="0"/>
          </a:xfrm>
          <a:prstGeom prst="line">
            <a:avLst/>
          </a:prstGeom>
          <a:ln w="28575"/>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58786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3779912" y="1358287"/>
            <a:ext cx="1080120" cy="1389270"/>
            <a:chOff x="3995936" y="1676400"/>
            <a:chExt cx="1056394" cy="1389270"/>
          </a:xfrm>
        </p:grpSpPr>
        <p:grpSp>
          <p:nvGrpSpPr>
            <p:cNvPr id="22" name="组合 21"/>
            <p:cNvGrpSpPr/>
            <p:nvPr/>
          </p:nvGrpSpPr>
          <p:grpSpPr>
            <a:xfrm>
              <a:off x="3995936" y="1676400"/>
              <a:ext cx="1056394" cy="1389270"/>
              <a:chOff x="1078816" y="964066"/>
              <a:chExt cx="2222812" cy="2923236"/>
            </a:xfrm>
          </p:grpSpPr>
          <p:sp>
            <p:nvSpPr>
              <p:cNvPr id="24" name="Freeform 7"/>
              <p:cNvSpPr>
                <a:spLocks/>
              </p:cNvSpPr>
              <p:nvPr/>
            </p:nvSpPr>
            <p:spPr bwMode="auto">
              <a:xfrm>
                <a:off x="1078816" y="2540257"/>
                <a:ext cx="696716" cy="1019561"/>
              </a:xfrm>
              <a:custGeom>
                <a:avLst/>
                <a:gdLst>
                  <a:gd name="T0" fmla="*/ 94 w 375"/>
                  <a:gd name="T1" fmla="*/ 0 h 549"/>
                  <a:gd name="T2" fmla="*/ 11 w 375"/>
                  <a:gd name="T3" fmla="*/ 12 h 549"/>
                  <a:gd name="T4" fmla="*/ 0 w 375"/>
                  <a:gd name="T5" fmla="*/ 127 h 549"/>
                  <a:gd name="T6" fmla="*/ 174 w 375"/>
                  <a:gd name="T7" fmla="*/ 549 h 549"/>
                  <a:gd name="T8" fmla="*/ 375 w 375"/>
                  <a:gd name="T9" fmla="*/ 280 h 549"/>
                  <a:gd name="T10" fmla="*/ 94 w 375"/>
                  <a:gd name="T11" fmla="*/ 0 h 549"/>
                </a:gdLst>
                <a:ahLst/>
                <a:cxnLst>
                  <a:cxn ang="0">
                    <a:pos x="T0" y="T1"/>
                  </a:cxn>
                  <a:cxn ang="0">
                    <a:pos x="T2" y="T3"/>
                  </a:cxn>
                  <a:cxn ang="0">
                    <a:pos x="T4" y="T5"/>
                  </a:cxn>
                  <a:cxn ang="0">
                    <a:pos x="T6" y="T7"/>
                  </a:cxn>
                  <a:cxn ang="0">
                    <a:pos x="T8" y="T9"/>
                  </a:cxn>
                  <a:cxn ang="0">
                    <a:pos x="T10" y="T11"/>
                  </a:cxn>
                </a:cxnLst>
                <a:rect l="0" t="0" r="r" b="b"/>
                <a:pathLst>
                  <a:path w="375" h="549">
                    <a:moveTo>
                      <a:pt x="94" y="0"/>
                    </a:moveTo>
                    <a:cubicBezTo>
                      <a:pt x="65" y="0"/>
                      <a:pt x="37" y="4"/>
                      <a:pt x="11" y="12"/>
                    </a:cubicBezTo>
                    <a:cubicBezTo>
                      <a:pt x="3" y="49"/>
                      <a:pt x="0" y="87"/>
                      <a:pt x="0" y="127"/>
                    </a:cubicBezTo>
                    <a:cubicBezTo>
                      <a:pt x="0" y="291"/>
                      <a:pt x="66" y="441"/>
                      <a:pt x="174" y="549"/>
                    </a:cubicBezTo>
                    <a:cubicBezTo>
                      <a:pt x="290" y="514"/>
                      <a:pt x="375" y="407"/>
                      <a:pt x="375" y="280"/>
                    </a:cubicBezTo>
                    <a:cubicBezTo>
                      <a:pt x="375" y="125"/>
                      <a:pt x="249" y="0"/>
                      <a:pt x="94" y="0"/>
                    </a:cubicBezTo>
                    <a:close/>
                  </a:path>
                </a:pathLst>
              </a:cu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8"/>
              <p:cNvSpPr>
                <a:spLocks/>
              </p:cNvSpPr>
              <p:nvPr/>
            </p:nvSpPr>
            <p:spPr bwMode="auto">
              <a:xfrm>
                <a:off x="1088093" y="2231327"/>
                <a:ext cx="600234" cy="615077"/>
              </a:xfrm>
              <a:custGeom>
                <a:avLst/>
                <a:gdLst>
                  <a:gd name="T0" fmla="*/ 158 w 323"/>
                  <a:gd name="T1" fmla="*/ 0 h 331"/>
                  <a:gd name="T2" fmla="*/ 51 w 323"/>
                  <a:gd name="T3" fmla="*/ 38 h 331"/>
                  <a:gd name="T4" fmla="*/ 0 w 323"/>
                  <a:gd name="T5" fmla="*/ 216 h 331"/>
                  <a:gd name="T6" fmla="*/ 158 w 323"/>
                  <a:gd name="T7" fmla="*/ 331 h 331"/>
                  <a:gd name="T8" fmla="*/ 323 w 323"/>
                  <a:gd name="T9" fmla="*/ 166 h 331"/>
                  <a:gd name="T10" fmla="*/ 158 w 323"/>
                  <a:gd name="T11" fmla="*/ 0 h 331"/>
                </a:gdLst>
                <a:ahLst/>
                <a:cxnLst>
                  <a:cxn ang="0">
                    <a:pos x="T0" y="T1"/>
                  </a:cxn>
                  <a:cxn ang="0">
                    <a:pos x="T2" y="T3"/>
                  </a:cxn>
                  <a:cxn ang="0">
                    <a:pos x="T4" y="T5"/>
                  </a:cxn>
                  <a:cxn ang="0">
                    <a:pos x="T6" y="T7"/>
                  </a:cxn>
                  <a:cxn ang="0">
                    <a:pos x="T8" y="T9"/>
                  </a:cxn>
                  <a:cxn ang="0">
                    <a:pos x="T10" y="T11"/>
                  </a:cxn>
                </a:cxnLst>
                <a:rect l="0" t="0" r="r" b="b"/>
                <a:pathLst>
                  <a:path w="323" h="331">
                    <a:moveTo>
                      <a:pt x="158" y="0"/>
                    </a:moveTo>
                    <a:cubicBezTo>
                      <a:pt x="117" y="0"/>
                      <a:pt x="80" y="14"/>
                      <a:pt x="51" y="38"/>
                    </a:cubicBezTo>
                    <a:cubicBezTo>
                      <a:pt x="25" y="94"/>
                      <a:pt x="8" y="153"/>
                      <a:pt x="0" y="216"/>
                    </a:cubicBezTo>
                    <a:cubicBezTo>
                      <a:pt x="21" y="283"/>
                      <a:pt x="84" y="331"/>
                      <a:pt x="158" y="331"/>
                    </a:cubicBezTo>
                    <a:cubicBezTo>
                      <a:pt x="249" y="331"/>
                      <a:pt x="323" y="257"/>
                      <a:pt x="323" y="166"/>
                    </a:cubicBezTo>
                    <a:cubicBezTo>
                      <a:pt x="323" y="74"/>
                      <a:pt x="249" y="0"/>
                      <a:pt x="158" y="0"/>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Oval 9"/>
              <p:cNvSpPr>
                <a:spLocks noChangeArrowheads="1"/>
              </p:cNvSpPr>
              <p:nvPr/>
            </p:nvSpPr>
            <p:spPr bwMode="auto">
              <a:xfrm>
                <a:off x="1530616" y="2179723"/>
                <a:ext cx="506964" cy="507925"/>
              </a:xfrm>
              <a:prstGeom prst="ellipse">
                <a:avLst/>
              </a:prstGeom>
              <a:solidFill>
                <a:schemeClr val="accent5">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7" name="Oval 10"/>
              <p:cNvSpPr>
                <a:spLocks noChangeArrowheads="1"/>
              </p:cNvSpPr>
              <p:nvPr/>
            </p:nvSpPr>
            <p:spPr bwMode="auto">
              <a:xfrm>
                <a:off x="2050137" y="1993832"/>
                <a:ext cx="576113" cy="574257"/>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8" name="Oval 11"/>
              <p:cNvSpPr>
                <a:spLocks noChangeArrowheads="1"/>
              </p:cNvSpPr>
              <p:nvPr/>
            </p:nvSpPr>
            <p:spPr bwMode="auto">
              <a:xfrm>
                <a:off x="1688327" y="1950229"/>
                <a:ext cx="413762" cy="412834"/>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9" name="Oval 12"/>
              <p:cNvSpPr>
                <a:spLocks noChangeArrowheads="1"/>
              </p:cNvSpPr>
              <p:nvPr/>
            </p:nvSpPr>
            <p:spPr bwMode="auto">
              <a:xfrm>
                <a:off x="1955510" y="1555021"/>
                <a:ext cx="256050" cy="25605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 name="Oval 13"/>
              <p:cNvSpPr>
                <a:spLocks noChangeArrowheads="1"/>
              </p:cNvSpPr>
              <p:nvPr/>
            </p:nvSpPr>
            <p:spPr bwMode="auto">
              <a:xfrm>
                <a:off x="2389682" y="1158887"/>
                <a:ext cx="86278" cy="87205"/>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Oval 14"/>
              <p:cNvSpPr>
                <a:spLocks noChangeArrowheads="1"/>
              </p:cNvSpPr>
              <p:nvPr/>
            </p:nvSpPr>
            <p:spPr bwMode="auto">
              <a:xfrm>
                <a:off x="1532470" y="1755408"/>
                <a:ext cx="85350" cy="85350"/>
              </a:xfrm>
              <a:prstGeom prst="ellipse">
                <a:avLst/>
              </a:pr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2" name="Oval 15"/>
              <p:cNvSpPr>
                <a:spLocks noChangeArrowheads="1"/>
              </p:cNvSpPr>
              <p:nvPr/>
            </p:nvSpPr>
            <p:spPr bwMode="auto">
              <a:xfrm>
                <a:off x="2068691" y="1905698"/>
                <a:ext cx="87205" cy="88133"/>
              </a:xfrm>
              <a:prstGeom prst="ellipse">
                <a:avLst/>
              </a:pr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16"/>
              <p:cNvSpPr>
                <a:spLocks/>
              </p:cNvSpPr>
              <p:nvPr/>
            </p:nvSpPr>
            <p:spPr bwMode="auto">
              <a:xfrm>
                <a:off x="1673483" y="1653359"/>
                <a:ext cx="376653" cy="377581"/>
              </a:xfrm>
              <a:custGeom>
                <a:avLst/>
                <a:gdLst>
                  <a:gd name="T0" fmla="*/ 201 w 203"/>
                  <a:gd name="T1" fmla="*/ 98 h 203"/>
                  <a:gd name="T2" fmla="*/ 105 w 203"/>
                  <a:gd name="T3" fmla="*/ 201 h 203"/>
                  <a:gd name="T4" fmla="*/ 1 w 203"/>
                  <a:gd name="T5" fmla="*/ 105 h 203"/>
                  <a:gd name="T6" fmla="*/ 98 w 203"/>
                  <a:gd name="T7" fmla="*/ 1 h 203"/>
                  <a:gd name="T8" fmla="*/ 201 w 203"/>
                  <a:gd name="T9" fmla="*/ 98 h 203"/>
                </a:gdLst>
                <a:ahLst/>
                <a:cxnLst>
                  <a:cxn ang="0">
                    <a:pos x="T0" y="T1"/>
                  </a:cxn>
                  <a:cxn ang="0">
                    <a:pos x="T2" y="T3"/>
                  </a:cxn>
                  <a:cxn ang="0">
                    <a:pos x="T4" y="T5"/>
                  </a:cxn>
                  <a:cxn ang="0">
                    <a:pos x="T6" y="T7"/>
                  </a:cxn>
                  <a:cxn ang="0">
                    <a:pos x="T8" y="T9"/>
                  </a:cxn>
                </a:cxnLst>
                <a:rect l="0" t="0" r="r" b="b"/>
                <a:pathLst>
                  <a:path w="203" h="203">
                    <a:moveTo>
                      <a:pt x="201" y="98"/>
                    </a:moveTo>
                    <a:cubicBezTo>
                      <a:pt x="203" y="153"/>
                      <a:pt x="160" y="200"/>
                      <a:pt x="105" y="201"/>
                    </a:cubicBezTo>
                    <a:cubicBezTo>
                      <a:pt x="49" y="203"/>
                      <a:pt x="3" y="160"/>
                      <a:pt x="1" y="105"/>
                    </a:cubicBezTo>
                    <a:cubicBezTo>
                      <a:pt x="0" y="49"/>
                      <a:pt x="43" y="3"/>
                      <a:pt x="98" y="1"/>
                    </a:cubicBezTo>
                    <a:cubicBezTo>
                      <a:pt x="153" y="0"/>
                      <a:pt x="200" y="43"/>
                      <a:pt x="201" y="98"/>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4" name="Oval 17"/>
              <p:cNvSpPr>
                <a:spLocks noChangeArrowheads="1"/>
              </p:cNvSpPr>
              <p:nvPr/>
            </p:nvSpPr>
            <p:spPr bwMode="auto">
              <a:xfrm>
                <a:off x="1504639" y="1901988"/>
                <a:ext cx="141013" cy="143796"/>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5" name="Oval 18"/>
              <p:cNvSpPr>
                <a:spLocks noChangeArrowheads="1"/>
              </p:cNvSpPr>
              <p:nvPr/>
            </p:nvSpPr>
            <p:spPr bwMode="auto">
              <a:xfrm>
                <a:off x="2167029" y="964066"/>
                <a:ext cx="142869" cy="142868"/>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6" name="Oval 19"/>
              <p:cNvSpPr>
                <a:spLocks noChangeArrowheads="1"/>
              </p:cNvSpPr>
              <p:nvPr/>
            </p:nvSpPr>
            <p:spPr bwMode="auto">
              <a:xfrm>
                <a:off x="2276500" y="1307321"/>
                <a:ext cx="312641" cy="312641"/>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7" name="Oval 20"/>
              <p:cNvSpPr>
                <a:spLocks noChangeArrowheads="1"/>
              </p:cNvSpPr>
              <p:nvPr/>
            </p:nvSpPr>
            <p:spPr bwMode="auto">
              <a:xfrm>
                <a:off x="2276500" y="1816638"/>
                <a:ext cx="312641" cy="314496"/>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8" name="Oval 21"/>
              <p:cNvSpPr>
                <a:spLocks noChangeArrowheads="1"/>
              </p:cNvSpPr>
              <p:nvPr/>
            </p:nvSpPr>
            <p:spPr bwMode="auto">
              <a:xfrm>
                <a:off x="2754274" y="1514202"/>
                <a:ext cx="141013" cy="141013"/>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22"/>
              <p:cNvSpPr>
                <a:spLocks/>
              </p:cNvSpPr>
              <p:nvPr/>
            </p:nvSpPr>
            <p:spPr bwMode="auto">
              <a:xfrm>
                <a:off x="2947240" y="2064338"/>
                <a:ext cx="348822" cy="600233"/>
              </a:xfrm>
              <a:custGeom>
                <a:avLst/>
                <a:gdLst>
                  <a:gd name="T0" fmla="*/ 0 w 188"/>
                  <a:gd name="T1" fmla="*/ 132 h 323"/>
                  <a:gd name="T2" fmla="*/ 188 w 188"/>
                  <a:gd name="T3" fmla="*/ 323 h 323"/>
                  <a:gd name="T4" fmla="*/ 53 w 188"/>
                  <a:gd name="T5" fmla="*/ 0 h 323"/>
                  <a:gd name="T6" fmla="*/ 0 w 188"/>
                  <a:gd name="T7" fmla="*/ 132 h 323"/>
                </a:gdLst>
                <a:ahLst/>
                <a:cxnLst>
                  <a:cxn ang="0">
                    <a:pos x="T0" y="T1"/>
                  </a:cxn>
                  <a:cxn ang="0">
                    <a:pos x="T2" y="T3"/>
                  </a:cxn>
                  <a:cxn ang="0">
                    <a:pos x="T4" y="T5"/>
                  </a:cxn>
                  <a:cxn ang="0">
                    <a:pos x="T6" y="T7"/>
                  </a:cxn>
                </a:cxnLst>
                <a:rect l="0" t="0" r="r" b="b"/>
                <a:pathLst>
                  <a:path w="188" h="323">
                    <a:moveTo>
                      <a:pt x="0" y="132"/>
                    </a:moveTo>
                    <a:cubicBezTo>
                      <a:pt x="0" y="237"/>
                      <a:pt x="84" y="321"/>
                      <a:pt x="188" y="323"/>
                    </a:cubicBezTo>
                    <a:cubicBezTo>
                      <a:pt x="176" y="201"/>
                      <a:pt x="127" y="89"/>
                      <a:pt x="53" y="0"/>
                    </a:cubicBezTo>
                    <a:cubicBezTo>
                      <a:pt x="20" y="34"/>
                      <a:pt x="0" y="81"/>
                      <a:pt x="0" y="132"/>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23"/>
              <p:cNvSpPr>
                <a:spLocks/>
              </p:cNvSpPr>
              <p:nvPr/>
            </p:nvSpPr>
            <p:spPr bwMode="auto">
              <a:xfrm>
                <a:off x="2563165" y="2261014"/>
                <a:ext cx="738463" cy="894319"/>
              </a:xfrm>
              <a:custGeom>
                <a:avLst/>
                <a:gdLst>
                  <a:gd name="T0" fmla="*/ 0 w 398"/>
                  <a:gd name="T1" fmla="*/ 241 h 481"/>
                  <a:gd name="T2" fmla="*/ 241 w 398"/>
                  <a:gd name="T3" fmla="*/ 481 h 481"/>
                  <a:gd name="T4" fmla="*/ 375 w 398"/>
                  <a:gd name="T5" fmla="*/ 440 h 481"/>
                  <a:gd name="T6" fmla="*/ 398 w 398"/>
                  <a:gd name="T7" fmla="*/ 277 h 481"/>
                  <a:gd name="T8" fmla="*/ 342 w 398"/>
                  <a:gd name="T9" fmla="*/ 22 h 481"/>
                  <a:gd name="T10" fmla="*/ 241 w 398"/>
                  <a:gd name="T11" fmla="*/ 0 h 481"/>
                  <a:gd name="T12" fmla="*/ 0 w 398"/>
                  <a:gd name="T13" fmla="*/ 241 h 481"/>
                </a:gdLst>
                <a:ahLst/>
                <a:cxnLst>
                  <a:cxn ang="0">
                    <a:pos x="T0" y="T1"/>
                  </a:cxn>
                  <a:cxn ang="0">
                    <a:pos x="T2" y="T3"/>
                  </a:cxn>
                  <a:cxn ang="0">
                    <a:pos x="T4" y="T5"/>
                  </a:cxn>
                  <a:cxn ang="0">
                    <a:pos x="T6" y="T7"/>
                  </a:cxn>
                  <a:cxn ang="0">
                    <a:pos x="T8" y="T9"/>
                  </a:cxn>
                  <a:cxn ang="0">
                    <a:pos x="T10" y="T11"/>
                  </a:cxn>
                  <a:cxn ang="0">
                    <a:pos x="T12" y="T13"/>
                  </a:cxn>
                </a:cxnLst>
                <a:rect l="0" t="0" r="r" b="b"/>
                <a:pathLst>
                  <a:path w="398" h="481">
                    <a:moveTo>
                      <a:pt x="0" y="241"/>
                    </a:moveTo>
                    <a:cubicBezTo>
                      <a:pt x="0" y="374"/>
                      <a:pt x="108" y="481"/>
                      <a:pt x="241" y="481"/>
                    </a:cubicBezTo>
                    <a:cubicBezTo>
                      <a:pt x="291" y="481"/>
                      <a:pt x="337" y="466"/>
                      <a:pt x="375" y="440"/>
                    </a:cubicBezTo>
                    <a:cubicBezTo>
                      <a:pt x="390" y="388"/>
                      <a:pt x="398" y="333"/>
                      <a:pt x="398" y="277"/>
                    </a:cubicBezTo>
                    <a:cubicBezTo>
                      <a:pt x="398" y="186"/>
                      <a:pt x="378" y="100"/>
                      <a:pt x="342" y="22"/>
                    </a:cubicBezTo>
                    <a:cubicBezTo>
                      <a:pt x="311" y="8"/>
                      <a:pt x="277" y="0"/>
                      <a:pt x="241" y="0"/>
                    </a:cubicBezTo>
                    <a:cubicBezTo>
                      <a:pt x="108" y="0"/>
                      <a:pt x="0" y="108"/>
                      <a:pt x="0" y="241"/>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4"/>
              <p:cNvSpPr>
                <a:spLocks/>
              </p:cNvSpPr>
              <p:nvPr/>
            </p:nvSpPr>
            <p:spPr bwMode="auto">
              <a:xfrm>
                <a:off x="2574297" y="2261014"/>
                <a:ext cx="415618" cy="355316"/>
              </a:xfrm>
              <a:custGeom>
                <a:avLst/>
                <a:gdLst>
                  <a:gd name="T0" fmla="*/ 0 w 224"/>
                  <a:gd name="T1" fmla="*/ 188 h 191"/>
                  <a:gd name="T2" fmla="*/ 33 w 224"/>
                  <a:gd name="T3" fmla="*/ 191 h 191"/>
                  <a:gd name="T4" fmla="*/ 224 w 224"/>
                  <a:gd name="T5" fmla="*/ 0 h 191"/>
                  <a:gd name="T6" fmla="*/ 0 w 224"/>
                  <a:gd name="T7" fmla="*/ 188 h 191"/>
                </a:gdLst>
                <a:ahLst/>
                <a:cxnLst>
                  <a:cxn ang="0">
                    <a:pos x="T0" y="T1"/>
                  </a:cxn>
                  <a:cxn ang="0">
                    <a:pos x="T2" y="T3"/>
                  </a:cxn>
                  <a:cxn ang="0">
                    <a:pos x="T4" y="T5"/>
                  </a:cxn>
                  <a:cxn ang="0">
                    <a:pos x="T6" y="T7"/>
                  </a:cxn>
                </a:cxnLst>
                <a:rect l="0" t="0" r="r" b="b"/>
                <a:pathLst>
                  <a:path w="224" h="191">
                    <a:moveTo>
                      <a:pt x="0" y="188"/>
                    </a:moveTo>
                    <a:cubicBezTo>
                      <a:pt x="11" y="190"/>
                      <a:pt x="22" y="191"/>
                      <a:pt x="33" y="191"/>
                    </a:cubicBezTo>
                    <a:cubicBezTo>
                      <a:pt x="138" y="191"/>
                      <a:pt x="224" y="106"/>
                      <a:pt x="224" y="0"/>
                    </a:cubicBezTo>
                    <a:cubicBezTo>
                      <a:pt x="114" y="5"/>
                      <a:pt x="23" y="84"/>
                      <a:pt x="0" y="188"/>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5"/>
              <p:cNvSpPr>
                <a:spLocks/>
              </p:cNvSpPr>
              <p:nvPr/>
            </p:nvSpPr>
            <p:spPr bwMode="auto">
              <a:xfrm>
                <a:off x="2840364" y="3083913"/>
                <a:ext cx="420165" cy="581208"/>
              </a:xfrm>
              <a:custGeom>
                <a:avLst/>
                <a:gdLst>
                  <a:gd name="T0" fmla="*/ 224 w 224"/>
                  <a:gd name="T1" fmla="*/ 0 h 310"/>
                  <a:gd name="T2" fmla="*/ 0 w 224"/>
                  <a:gd name="T3" fmla="*/ 240 h 310"/>
                  <a:gd name="T4" fmla="*/ 11 w 224"/>
                  <a:gd name="T5" fmla="*/ 310 h 310"/>
                  <a:gd name="T6" fmla="*/ 224 w 224"/>
                  <a:gd name="T7" fmla="*/ 0 h 310"/>
                </a:gdLst>
                <a:ahLst/>
                <a:cxnLst>
                  <a:cxn ang="0">
                    <a:pos x="T0" y="T1"/>
                  </a:cxn>
                  <a:cxn ang="0">
                    <a:pos x="T2" y="T3"/>
                  </a:cxn>
                  <a:cxn ang="0">
                    <a:pos x="T4" y="T5"/>
                  </a:cxn>
                  <a:cxn ang="0">
                    <a:pos x="T6" y="T7"/>
                  </a:cxn>
                </a:cxnLst>
                <a:rect l="0" t="0" r="r" b="b"/>
                <a:pathLst>
                  <a:path w="224" h="310">
                    <a:moveTo>
                      <a:pt x="224" y="0"/>
                    </a:moveTo>
                    <a:cubicBezTo>
                      <a:pt x="99" y="9"/>
                      <a:pt x="0" y="113"/>
                      <a:pt x="0" y="240"/>
                    </a:cubicBezTo>
                    <a:cubicBezTo>
                      <a:pt x="0" y="265"/>
                      <a:pt x="4" y="288"/>
                      <a:pt x="11" y="310"/>
                    </a:cubicBezTo>
                    <a:cubicBezTo>
                      <a:pt x="112" y="233"/>
                      <a:pt x="187" y="125"/>
                      <a:pt x="224" y="0"/>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26"/>
              <p:cNvSpPr>
                <a:spLocks/>
              </p:cNvSpPr>
              <p:nvPr/>
            </p:nvSpPr>
            <p:spPr bwMode="auto">
              <a:xfrm>
                <a:off x="1104792" y="3017103"/>
                <a:ext cx="615077" cy="753306"/>
              </a:xfrm>
              <a:custGeom>
                <a:avLst/>
                <a:gdLst>
                  <a:gd name="T0" fmla="*/ 22 w 331"/>
                  <a:gd name="T1" fmla="*/ 0 h 405"/>
                  <a:gd name="T2" fmla="*/ 0 w 331"/>
                  <a:gd name="T3" fmla="*/ 0 h 405"/>
                  <a:gd name="T4" fmla="*/ 316 w 331"/>
                  <a:gd name="T5" fmla="*/ 405 h 405"/>
                  <a:gd name="T6" fmla="*/ 331 w 331"/>
                  <a:gd name="T7" fmla="*/ 309 h 405"/>
                  <a:gd name="T8" fmla="*/ 22 w 331"/>
                  <a:gd name="T9" fmla="*/ 0 h 405"/>
                </a:gdLst>
                <a:ahLst/>
                <a:cxnLst>
                  <a:cxn ang="0">
                    <a:pos x="T0" y="T1"/>
                  </a:cxn>
                  <a:cxn ang="0">
                    <a:pos x="T2" y="T3"/>
                  </a:cxn>
                  <a:cxn ang="0">
                    <a:pos x="T4" y="T5"/>
                  </a:cxn>
                  <a:cxn ang="0">
                    <a:pos x="T6" y="T7"/>
                  </a:cxn>
                  <a:cxn ang="0">
                    <a:pos x="T8" y="T9"/>
                  </a:cxn>
                </a:cxnLst>
                <a:rect l="0" t="0" r="r" b="b"/>
                <a:pathLst>
                  <a:path w="331" h="405">
                    <a:moveTo>
                      <a:pt x="22" y="0"/>
                    </a:moveTo>
                    <a:cubicBezTo>
                      <a:pt x="14" y="0"/>
                      <a:pt x="7" y="0"/>
                      <a:pt x="0" y="0"/>
                    </a:cubicBezTo>
                    <a:cubicBezTo>
                      <a:pt x="40" y="178"/>
                      <a:pt x="158" y="325"/>
                      <a:pt x="316" y="405"/>
                    </a:cubicBezTo>
                    <a:cubicBezTo>
                      <a:pt x="326" y="375"/>
                      <a:pt x="331" y="343"/>
                      <a:pt x="331" y="309"/>
                    </a:cubicBezTo>
                    <a:cubicBezTo>
                      <a:pt x="331" y="138"/>
                      <a:pt x="193" y="0"/>
                      <a:pt x="22" y="0"/>
                    </a:cubicBezTo>
                    <a:close/>
                  </a:path>
                </a:pathLst>
              </a:cu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27"/>
              <p:cNvSpPr>
                <a:spLocks/>
              </p:cNvSpPr>
              <p:nvPr/>
            </p:nvSpPr>
            <p:spPr bwMode="auto">
              <a:xfrm>
                <a:off x="1406301" y="2974428"/>
                <a:ext cx="1229226" cy="912874"/>
              </a:xfrm>
              <a:custGeom>
                <a:avLst/>
                <a:gdLst>
                  <a:gd name="T0" fmla="*/ 331 w 662"/>
                  <a:gd name="T1" fmla="*/ 0 h 491"/>
                  <a:gd name="T2" fmla="*/ 0 w 662"/>
                  <a:gd name="T3" fmla="*/ 317 h 491"/>
                  <a:gd name="T4" fmla="*/ 422 w 662"/>
                  <a:gd name="T5" fmla="*/ 491 h 491"/>
                  <a:gd name="T6" fmla="*/ 639 w 662"/>
                  <a:gd name="T7" fmla="*/ 451 h 491"/>
                  <a:gd name="T8" fmla="*/ 662 w 662"/>
                  <a:gd name="T9" fmla="*/ 331 h 491"/>
                  <a:gd name="T10" fmla="*/ 331 w 662"/>
                  <a:gd name="T11" fmla="*/ 0 h 491"/>
                </a:gdLst>
                <a:ahLst/>
                <a:cxnLst>
                  <a:cxn ang="0">
                    <a:pos x="T0" y="T1"/>
                  </a:cxn>
                  <a:cxn ang="0">
                    <a:pos x="T2" y="T3"/>
                  </a:cxn>
                  <a:cxn ang="0">
                    <a:pos x="T4" y="T5"/>
                  </a:cxn>
                  <a:cxn ang="0">
                    <a:pos x="T6" y="T7"/>
                  </a:cxn>
                  <a:cxn ang="0">
                    <a:pos x="T8" y="T9"/>
                  </a:cxn>
                  <a:cxn ang="0">
                    <a:pos x="T10" y="T11"/>
                  </a:cxn>
                </a:cxnLst>
                <a:rect l="0" t="0" r="r" b="b"/>
                <a:pathLst>
                  <a:path w="662" h="491">
                    <a:moveTo>
                      <a:pt x="331" y="0"/>
                    </a:moveTo>
                    <a:cubicBezTo>
                      <a:pt x="153" y="0"/>
                      <a:pt x="7" y="141"/>
                      <a:pt x="0" y="317"/>
                    </a:cubicBezTo>
                    <a:cubicBezTo>
                      <a:pt x="108" y="425"/>
                      <a:pt x="258" y="491"/>
                      <a:pt x="422" y="491"/>
                    </a:cubicBezTo>
                    <a:cubicBezTo>
                      <a:pt x="499" y="491"/>
                      <a:pt x="572" y="477"/>
                      <a:pt x="639" y="451"/>
                    </a:cubicBezTo>
                    <a:cubicBezTo>
                      <a:pt x="654" y="414"/>
                      <a:pt x="662" y="373"/>
                      <a:pt x="662" y="331"/>
                    </a:cubicBezTo>
                    <a:cubicBezTo>
                      <a:pt x="662" y="148"/>
                      <a:pt x="514" y="0"/>
                      <a:pt x="331" y="0"/>
                    </a:cubicBezTo>
                    <a:close/>
                  </a:path>
                </a:pathLst>
              </a:cu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28"/>
              <p:cNvSpPr>
                <a:spLocks/>
              </p:cNvSpPr>
              <p:nvPr/>
            </p:nvSpPr>
            <p:spPr bwMode="auto">
              <a:xfrm>
                <a:off x="2335874" y="2933609"/>
                <a:ext cx="874838" cy="872054"/>
              </a:xfrm>
              <a:custGeom>
                <a:avLst/>
                <a:gdLst>
                  <a:gd name="T0" fmla="*/ 471 w 471"/>
                  <a:gd name="T1" fmla="*/ 153 h 469"/>
                  <a:gd name="T2" fmla="*/ 244 w 471"/>
                  <a:gd name="T3" fmla="*/ 0 h 469"/>
                  <a:gd name="T4" fmla="*/ 0 w 471"/>
                  <a:gd name="T5" fmla="*/ 244 h 469"/>
                  <a:gd name="T6" fmla="*/ 149 w 471"/>
                  <a:gd name="T7" fmla="*/ 469 h 469"/>
                  <a:gd name="T8" fmla="*/ 471 w 471"/>
                  <a:gd name="T9" fmla="*/ 153 h 469"/>
                </a:gdLst>
                <a:ahLst/>
                <a:cxnLst>
                  <a:cxn ang="0">
                    <a:pos x="T0" y="T1"/>
                  </a:cxn>
                  <a:cxn ang="0">
                    <a:pos x="T2" y="T3"/>
                  </a:cxn>
                  <a:cxn ang="0">
                    <a:pos x="T4" y="T5"/>
                  </a:cxn>
                  <a:cxn ang="0">
                    <a:pos x="T6" y="T7"/>
                  </a:cxn>
                  <a:cxn ang="0">
                    <a:pos x="T8" y="T9"/>
                  </a:cxn>
                </a:cxnLst>
                <a:rect l="0" t="0" r="r" b="b"/>
                <a:pathLst>
                  <a:path w="471" h="469">
                    <a:moveTo>
                      <a:pt x="471" y="153"/>
                    </a:moveTo>
                    <a:cubicBezTo>
                      <a:pt x="435" y="63"/>
                      <a:pt x="347" y="0"/>
                      <a:pt x="244" y="0"/>
                    </a:cubicBezTo>
                    <a:cubicBezTo>
                      <a:pt x="109" y="0"/>
                      <a:pt x="0" y="109"/>
                      <a:pt x="0" y="244"/>
                    </a:cubicBezTo>
                    <a:cubicBezTo>
                      <a:pt x="0" y="345"/>
                      <a:pt x="61" y="432"/>
                      <a:pt x="149" y="469"/>
                    </a:cubicBezTo>
                    <a:cubicBezTo>
                      <a:pt x="293" y="410"/>
                      <a:pt x="409" y="296"/>
                      <a:pt x="471" y="153"/>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6" name="Oval 30"/>
              <p:cNvSpPr>
                <a:spLocks noChangeArrowheads="1"/>
              </p:cNvSpPr>
              <p:nvPr/>
            </p:nvSpPr>
            <p:spPr bwMode="auto">
              <a:xfrm>
                <a:off x="2540899" y="1675625"/>
                <a:ext cx="493546" cy="496329"/>
              </a:xfrm>
              <a:prstGeom prst="ellipse">
                <a:avLst/>
              </a:pr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7" name="Oval 11"/>
              <p:cNvSpPr>
                <a:spLocks noChangeArrowheads="1"/>
              </p:cNvSpPr>
              <p:nvPr/>
            </p:nvSpPr>
            <p:spPr bwMode="auto">
              <a:xfrm>
                <a:off x="1833627" y="2696302"/>
                <a:ext cx="557332" cy="55608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8" name="Oval 11"/>
              <p:cNvSpPr>
                <a:spLocks noChangeArrowheads="1"/>
              </p:cNvSpPr>
              <p:nvPr/>
            </p:nvSpPr>
            <p:spPr bwMode="auto">
              <a:xfrm>
                <a:off x="2226489" y="2491874"/>
                <a:ext cx="249471" cy="248912"/>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23" name="椭圆 22"/>
            <p:cNvSpPr/>
            <p:nvPr/>
          </p:nvSpPr>
          <p:spPr>
            <a:xfrm>
              <a:off x="4251572" y="2232063"/>
              <a:ext cx="553478" cy="553476"/>
            </a:xfrm>
            <a:prstGeom prst="ellipse">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accent1"/>
                  </a:solidFill>
                  <a:latin typeface="华文细黑" panose="02010600040101010101" pitchFamily="2" charset="-122"/>
                  <a:ea typeface="华文细黑" panose="02010600040101010101" pitchFamily="2" charset="-122"/>
                </a:rPr>
                <a:t>01</a:t>
              </a:r>
              <a:endParaRPr lang="zh-CN" altLang="en-US" sz="1400" dirty="0">
                <a:solidFill>
                  <a:schemeClr val="accent1"/>
                </a:solidFill>
                <a:latin typeface="华文细黑" panose="02010600040101010101" pitchFamily="2" charset="-122"/>
                <a:ea typeface="华文细黑" panose="02010600040101010101" pitchFamily="2" charset="-122"/>
              </a:endParaRPr>
            </a:p>
          </p:txBody>
        </p:sp>
      </p:grpSp>
      <p:sp>
        <p:nvSpPr>
          <p:cNvPr id="49" name="TextBox 48"/>
          <p:cNvSpPr txBox="1"/>
          <p:nvPr/>
        </p:nvSpPr>
        <p:spPr>
          <a:xfrm>
            <a:off x="2483768" y="2858988"/>
            <a:ext cx="3816424" cy="500137"/>
          </a:xfrm>
          <a:prstGeom prst="rect">
            <a:avLst/>
          </a:prstGeom>
          <a:noFill/>
        </p:spPr>
        <p:txBody>
          <a:bodyPr wrap="square" rtlCol="0">
            <a:spAutoFit/>
          </a:bodyPr>
          <a:lstStyle/>
          <a:p>
            <a:pPr>
              <a:lnSpc>
                <a:spcPct val="150000"/>
              </a:lnSpc>
            </a:pPr>
            <a:r>
              <a:rPr lang="en-US" altLang="ko-KR" sz="20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The need for carbon reduction</a:t>
            </a:r>
          </a:p>
        </p:txBody>
      </p:sp>
    </p:spTree>
    <p:extLst>
      <p:ext uri="{BB962C8B-B14F-4D97-AF65-F5344CB8AC3E}">
        <p14:creationId xmlns:p14="http://schemas.microsoft.com/office/powerpoint/2010/main" val="281852959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Freeform 10"/>
          <p:cNvSpPr>
            <a:spLocks noEditPoints="1"/>
          </p:cNvSpPr>
          <p:nvPr/>
        </p:nvSpPr>
        <p:spPr bwMode="auto">
          <a:xfrm>
            <a:off x="7006829" y="3182938"/>
            <a:ext cx="376237" cy="374650"/>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nvGrpSpPr>
          <p:cNvPr id="21515" name="Group 11"/>
          <p:cNvGrpSpPr>
            <a:grpSpLocks/>
          </p:cNvGrpSpPr>
          <p:nvPr/>
        </p:nvGrpSpPr>
        <p:grpSpPr bwMode="auto">
          <a:xfrm>
            <a:off x="3400029" y="3205163"/>
            <a:ext cx="374650" cy="330200"/>
            <a:chOff x="0" y="0"/>
            <a:chExt cx="236" cy="208"/>
          </a:xfrm>
        </p:grpSpPr>
        <p:sp>
          <p:nvSpPr>
            <p:cNvPr id="21516"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17" name="Freeform 13"/>
            <p:cNvSpPr>
              <a:spLocks/>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18" name="Group 14"/>
          <p:cNvGrpSpPr>
            <a:grpSpLocks/>
          </p:cNvGrpSpPr>
          <p:nvPr/>
        </p:nvGrpSpPr>
        <p:grpSpPr bwMode="auto">
          <a:xfrm>
            <a:off x="5235179" y="2151063"/>
            <a:ext cx="379412" cy="376237"/>
            <a:chOff x="0" y="0"/>
            <a:chExt cx="239" cy="237"/>
          </a:xfrm>
        </p:grpSpPr>
        <p:sp>
          <p:nvSpPr>
            <p:cNvPr id="21519" name="Freeform 15"/>
            <p:cNvSpPr>
              <a:spLocks/>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0"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1" name="Freeform 17"/>
            <p:cNvSpPr>
              <a:spLocks/>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2" name="Freeform 18"/>
            <p:cNvSpPr>
              <a:spLocks/>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23" name="Group 19"/>
          <p:cNvGrpSpPr>
            <a:grpSpLocks/>
          </p:cNvGrpSpPr>
          <p:nvPr/>
        </p:nvGrpSpPr>
        <p:grpSpPr bwMode="auto">
          <a:xfrm>
            <a:off x="1685529" y="2162175"/>
            <a:ext cx="374650" cy="376238"/>
            <a:chOff x="0" y="0"/>
            <a:chExt cx="236" cy="237"/>
          </a:xfrm>
        </p:grpSpPr>
        <p:sp>
          <p:nvSpPr>
            <p:cNvPr id="21524"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5"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8" name="矩形 27"/>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 name="Rectangle 39">
            <a:extLst>
              <a:ext uri="{FF2B5EF4-FFF2-40B4-BE49-F238E27FC236}">
                <a16:creationId xmlns:a16="http://schemas.microsoft.com/office/drawing/2014/main" id="{8F27F7FA-1846-078E-9A56-12A7F3F0A3CE}"/>
              </a:ext>
            </a:extLst>
          </p:cNvPr>
          <p:cNvSpPr>
            <a:spLocks noChangeArrowheads="1"/>
          </p:cNvSpPr>
          <p:nvPr/>
        </p:nvSpPr>
        <p:spPr bwMode="auto">
          <a:xfrm>
            <a:off x="251520" y="266700"/>
            <a:ext cx="360040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The need for carbon reduction</a:t>
            </a:r>
          </a:p>
        </p:txBody>
      </p:sp>
      <p:sp>
        <p:nvSpPr>
          <p:cNvPr id="5" name="TextBox 4">
            <a:extLst>
              <a:ext uri="{FF2B5EF4-FFF2-40B4-BE49-F238E27FC236}">
                <a16:creationId xmlns:a16="http://schemas.microsoft.com/office/drawing/2014/main" id="{B5D8399A-ED8E-927D-EB7C-56387B61B24E}"/>
              </a:ext>
            </a:extLst>
          </p:cNvPr>
          <p:cNvSpPr txBox="1"/>
          <p:nvPr/>
        </p:nvSpPr>
        <p:spPr>
          <a:xfrm>
            <a:off x="278160" y="4371156"/>
            <a:ext cx="8614320" cy="707886"/>
          </a:xfrm>
          <a:prstGeom prst="rect">
            <a:avLst/>
          </a:prstGeom>
          <a:noFill/>
        </p:spPr>
        <p:txBody>
          <a:bodyPr wrap="square">
            <a:spAutoFit/>
          </a:bodyPr>
          <a:lstStyle/>
          <a:p>
            <a:r>
              <a:rPr lang="en-US" altLang="ko-KR" sz="800" dirty="0">
                <a:latin typeface="나눔고딕" panose="020D0604000000000000" pitchFamily="50" charset="-127"/>
                <a:ea typeface="나눔고딕" panose="020D0604000000000000" pitchFamily="50" charset="-127"/>
              </a:rPr>
              <a:t>Source</a:t>
            </a:r>
            <a:r>
              <a:rPr lang="ko-KR" altLang="en-US" sz="800" dirty="0">
                <a:latin typeface="나눔고딕" panose="020D0604000000000000" pitchFamily="50" charset="-127"/>
                <a:ea typeface="나눔고딕" panose="020D0604000000000000" pitchFamily="50" charset="-127"/>
              </a:rPr>
              <a:t> </a:t>
            </a:r>
            <a:r>
              <a:rPr lang="en-US" altLang="ko-KR" sz="800" dirty="0">
                <a:latin typeface="나눔고딕" panose="020D0604000000000000" pitchFamily="50" charset="-127"/>
                <a:ea typeface="나눔고딕" panose="020D0604000000000000" pitchFamily="50" charset="-127"/>
              </a:rPr>
              <a:t>: 1. Met</a:t>
            </a:r>
            <a:r>
              <a:rPr lang="ko-KR" altLang="en-US" sz="800" dirty="0">
                <a:latin typeface="나눔고딕" panose="020D0604000000000000" pitchFamily="50" charset="-127"/>
                <a:ea typeface="나눔고딕" panose="020D0604000000000000" pitchFamily="50" charset="-127"/>
              </a:rPr>
              <a:t> </a:t>
            </a:r>
            <a:r>
              <a:rPr lang="en-US" altLang="ko-KR" sz="800" dirty="0">
                <a:latin typeface="나눔고딕" panose="020D0604000000000000" pitchFamily="50" charset="-127"/>
                <a:ea typeface="나눔고딕" panose="020D0604000000000000" pitchFamily="50" charset="-127"/>
              </a:rPr>
              <a:t>Office, UK</a:t>
            </a:r>
          </a:p>
          <a:p>
            <a:r>
              <a:rPr lang="en-US" altLang="ko-KR" sz="800" dirty="0">
                <a:latin typeface="나눔고딕" panose="020D0604000000000000" pitchFamily="50" charset="-127"/>
                <a:ea typeface="나눔고딕" panose="020D0604000000000000" pitchFamily="50" charset="-127"/>
              </a:rPr>
              <a:t>              2. Amnesty International Inc. </a:t>
            </a:r>
            <a:r>
              <a:rPr lang="en-US" altLang="ko-KR" sz="800" dirty="0">
                <a:latin typeface="나눔고딕" panose="020D0604000000000000" pitchFamily="50" charset="-127"/>
                <a:ea typeface="나눔고딕" panose="020D0604000000000000" pitchFamily="50" charset="-127"/>
                <a:hlinkClick r:id="rId3"/>
              </a:rPr>
              <a:t>https://amnesty.or.kr/campaign/climate_crisis/</a:t>
            </a:r>
            <a:endParaRPr lang="en-US" altLang="ko-KR" sz="800" dirty="0">
              <a:latin typeface="나눔고딕" panose="020D0604000000000000" pitchFamily="50" charset="-127"/>
              <a:ea typeface="나눔고딕" panose="020D0604000000000000" pitchFamily="50" charset="-127"/>
            </a:endParaRPr>
          </a:p>
          <a:p>
            <a:r>
              <a:rPr lang="en-US" altLang="ko-KR" sz="800" dirty="0">
                <a:latin typeface="나눔고딕" panose="020D0604000000000000" pitchFamily="50" charset="-127"/>
                <a:ea typeface="나눔고딕" panose="020D0604000000000000" pitchFamily="50" charset="-127"/>
              </a:rPr>
              <a:t>              3. </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International Energy Agency. (2021). World energy outlook 2021 (October). </a:t>
            </a:r>
            <a:r>
              <a:rPr lang="en-US" altLang="ko-KR" sz="800" u="sng" dirty="0">
                <a:solidFill>
                  <a:srgbClr val="0000FF"/>
                </a:solidFill>
                <a:effectLst/>
                <a:latin typeface="나눔고딕" panose="020D0604000000000000" pitchFamily="50" charset="-127"/>
                <a:ea typeface="나눔고딕" panose="020D0604000000000000" pitchFamily="50" charset="-127"/>
                <a:cs typeface="굴림" panose="020B0600000101010101" pitchFamily="50" charset="-127"/>
                <a:hlinkClick r:id="rId4"/>
              </a:rPr>
              <a:t>https://www.iea.org/reports/world-energy-outlook-2021</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a:t>
            </a:r>
            <a:endParaRPr lang="ko-KR" altLang="ko-KR" sz="800" dirty="0">
              <a:effectLst/>
              <a:latin typeface="나눔고딕" panose="020D0604000000000000" pitchFamily="50" charset="-127"/>
              <a:ea typeface="나눔고딕" panose="020D0604000000000000" pitchFamily="50" charset="-127"/>
              <a:cs typeface="굴림" panose="020B0600000101010101" pitchFamily="50" charset="-127"/>
            </a:endParaRPr>
          </a:p>
          <a:p>
            <a:r>
              <a:rPr lang="en-US" altLang="ko-KR" sz="800" dirty="0">
                <a:latin typeface="나눔고딕" panose="020D0604000000000000" pitchFamily="50" charset="-127"/>
                <a:ea typeface="나눔고딕" panose="020D0604000000000000" pitchFamily="50" charset="-127"/>
              </a:rPr>
              <a:t>              4. </a:t>
            </a:r>
            <a:r>
              <a:rPr lang="en-US" altLang="ko-KR" sz="800" b="0" i="0" dirty="0">
                <a:solidFill>
                  <a:srgbClr val="000000"/>
                </a:solidFill>
                <a:effectLst/>
                <a:latin typeface="나눔고딕" panose="020D0604000000000000" pitchFamily="50" charset="-127"/>
                <a:ea typeface="나눔고딕" panose="020D0604000000000000" pitchFamily="50" charset="-127"/>
              </a:rPr>
              <a:t>Korea's Ministry of Trade, Industry and Energy's oxygen tank blog "How are German companies responding to supply chain due diligence laws?" </a:t>
            </a:r>
            <a:r>
              <a:rPr lang="en-US" altLang="ko-KR" sz="800" dirty="0">
                <a:latin typeface="나눔고딕" panose="020D0604000000000000" pitchFamily="50" charset="-127"/>
                <a:ea typeface="나눔고딕" panose="020D0604000000000000" pitchFamily="50" charset="-127"/>
              </a:rPr>
              <a:t>2023.07.23.9:30)</a:t>
            </a:r>
          </a:p>
          <a:p>
            <a:r>
              <a:rPr lang="en-US" altLang="ko-KR" sz="800" dirty="0">
                <a:solidFill>
                  <a:srgbClr val="0000FF"/>
                </a:solidFill>
                <a:latin typeface="나눔고딕" panose="020D0604000000000000" pitchFamily="50" charset="-127"/>
                <a:ea typeface="나눔고딕" panose="020D0604000000000000" pitchFamily="50" charset="-127"/>
                <a:cs typeface="굴림" panose="020B0600000101010101" pitchFamily="50" charset="-127"/>
              </a:rPr>
              <a:t>                  https://blog.naver.com/mocienews/223162624931</a:t>
            </a:r>
            <a:endParaRPr lang="ko-KR" altLang="ko-KR" sz="800" dirty="0">
              <a:effectLst/>
              <a:latin typeface="나눔고딕" panose="020D0604000000000000" pitchFamily="50" charset="-127"/>
              <a:ea typeface="나눔고딕" panose="020D0604000000000000" pitchFamily="50" charset="-127"/>
              <a:cs typeface="굴림" panose="020B0600000101010101" pitchFamily="50" charset="-127"/>
            </a:endParaRPr>
          </a:p>
        </p:txBody>
      </p:sp>
      <p:graphicFrame>
        <p:nvGraphicFramePr>
          <p:cNvPr id="6" name="표 5">
            <a:extLst>
              <a:ext uri="{FF2B5EF4-FFF2-40B4-BE49-F238E27FC236}">
                <a16:creationId xmlns:a16="http://schemas.microsoft.com/office/drawing/2014/main" id="{4AA9D6A4-6D2F-3D8E-FB67-CCCC0852667A}"/>
              </a:ext>
            </a:extLst>
          </p:cNvPr>
          <p:cNvGraphicFramePr>
            <a:graphicFrameLocks noGrp="1"/>
          </p:cNvGraphicFramePr>
          <p:nvPr>
            <p:extLst>
              <p:ext uri="{D42A27DB-BD31-4B8C-83A1-F6EECF244321}">
                <p14:modId xmlns:p14="http://schemas.microsoft.com/office/powerpoint/2010/main" val="1510945580"/>
              </p:ext>
            </p:extLst>
          </p:nvPr>
        </p:nvGraphicFramePr>
        <p:xfrm>
          <a:off x="251520" y="626740"/>
          <a:ext cx="2160240" cy="246402"/>
        </p:xfrm>
        <a:graphic>
          <a:graphicData uri="http://schemas.openxmlformats.org/drawingml/2006/table">
            <a:tbl>
              <a:tblPr>
                <a:tableStyleId>{5C22544A-7EE6-4342-B048-85BDC9FD1C3A}</a:tableStyleId>
              </a:tblPr>
              <a:tblGrid>
                <a:gridCol w="2160240">
                  <a:extLst>
                    <a:ext uri="{9D8B030D-6E8A-4147-A177-3AD203B41FA5}">
                      <a16:colId xmlns:a16="http://schemas.microsoft.com/office/drawing/2014/main" val="20000"/>
                    </a:ext>
                  </a:extLst>
                </a:gridCol>
              </a:tblGrid>
              <a:tr h="246402">
                <a:tc>
                  <a:txBody>
                    <a:bodyPr/>
                    <a:lstStyle/>
                    <a:p>
                      <a:pPr algn="ctr" fontAlgn="ctr">
                        <a:lnSpc>
                          <a:spcPct val="100000"/>
                        </a:lnSpc>
                      </a:pPr>
                      <a:r>
                        <a:rPr lang="en-US" altLang="ko-KR" sz="1300" b="1" i="0" u="none" strike="noStrike" dirty="0">
                          <a:solidFill>
                            <a:schemeClr val="bg1"/>
                          </a:solidFill>
                          <a:effectLst/>
                          <a:latin typeface="나눔고딕" panose="020D0604000000000000" pitchFamily="50" charset="-127"/>
                          <a:ea typeface="나눔고딕" panose="020D0604000000000000" pitchFamily="50" charset="-127"/>
                        </a:rPr>
                        <a:t>Environmental necessity</a:t>
                      </a:r>
                      <a:endParaRPr lang="ko-KR" altLang="en-US" sz="1300" b="1" i="0" u="none" strike="noStrike" dirty="0">
                        <a:solidFill>
                          <a:schemeClr val="bg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bl>
          </a:graphicData>
        </a:graphic>
      </p:graphicFrame>
      <p:graphicFrame>
        <p:nvGraphicFramePr>
          <p:cNvPr id="7" name="표 6">
            <a:extLst>
              <a:ext uri="{FF2B5EF4-FFF2-40B4-BE49-F238E27FC236}">
                <a16:creationId xmlns:a16="http://schemas.microsoft.com/office/drawing/2014/main" id="{304664B8-5202-5A55-A78F-435C42BF2A3E}"/>
              </a:ext>
            </a:extLst>
          </p:cNvPr>
          <p:cNvGraphicFramePr>
            <a:graphicFrameLocks noGrp="1"/>
          </p:cNvGraphicFramePr>
          <p:nvPr>
            <p:extLst>
              <p:ext uri="{D42A27DB-BD31-4B8C-83A1-F6EECF244321}">
                <p14:modId xmlns:p14="http://schemas.microsoft.com/office/powerpoint/2010/main" val="2200834373"/>
              </p:ext>
            </p:extLst>
          </p:nvPr>
        </p:nvGraphicFramePr>
        <p:xfrm>
          <a:off x="251520" y="1634852"/>
          <a:ext cx="2160240" cy="246402"/>
        </p:xfrm>
        <a:graphic>
          <a:graphicData uri="http://schemas.openxmlformats.org/drawingml/2006/table">
            <a:tbl>
              <a:tblPr>
                <a:tableStyleId>{5C22544A-7EE6-4342-B048-85BDC9FD1C3A}</a:tableStyleId>
              </a:tblPr>
              <a:tblGrid>
                <a:gridCol w="2160240">
                  <a:extLst>
                    <a:ext uri="{9D8B030D-6E8A-4147-A177-3AD203B41FA5}">
                      <a16:colId xmlns:a16="http://schemas.microsoft.com/office/drawing/2014/main" val="20000"/>
                    </a:ext>
                  </a:extLst>
                </a:gridCol>
              </a:tblGrid>
              <a:tr h="246402">
                <a:tc>
                  <a:txBody>
                    <a:bodyPr/>
                    <a:lstStyle/>
                    <a:p>
                      <a:pPr algn="ctr" fontAlgn="ctr">
                        <a:lnSpc>
                          <a:spcPct val="100000"/>
                        </a:lnSpc>
                      </a:pPr>
                      <a:r>
                        <a:rPr lang="en-US" altLang="ko-KR" sz="1300" b="1" i="0" u="none" strike="noStrike" dirty="0">
                          <a:solidFill>
                            <a:schemeClr val="bg1"/>
                          </a:solidFill>
                          <a:effectLst/>
                          <a:latin typeface="나눔고딕" panose="020D0604000000000000" pitchFamily="50" charset="-127"/>
                          <a:ea typeface="나눔고딕" panose="020D0604000000000000" pitchFamily="50" charset="-127"/>
                        </a:rPr>
                        <a:t>Business Necessity</a:t>
                      </a:r>
                      <a:endParaRPr lang="ko-KR" altLang="en-US" sz="1300" b="1" i="0" u="none" strike="noStrike" dirty="0">
                        <a:solidFill>
                          <a:schemeClr val="bg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bl>
          </a:graphicData>
        </a:graphic>
      </p:graphicFrame>
      <p:graphicFrame>
        <p:nvGraphicFramePr>
          <p:cNvPr id="8" name="표 7">
            <a:extLst>
              <a:ext uri="{FF2B5EF4-FFF2-40B4-BE49-F238E27FC236}">
                <a16:creationId xmlns:a16="http://schemas.microsoft.com/office/drawing/2014/main" id="{8065C170-1159-A49E-A2E2-87BCB9541927}"/>
              </a:ext>
            </a:extLst>
          </p:cNvPr>
          <p:cNvGraphicFramePr>
            <a:graphicFrameLocks noGrp="1"/>
          </p:cNvGraphicFramePr>
          <p:nvPr>
            <p:extLst>
              <p:ext uri="{D42A27DB-BD31-4B8C-83A1-F6EECF244321}">
                <p14:modId xmlns:p14="http://schemas.microsoft.com/office/powerpoint/2010/main" val="3935503066"/>
              </p:ext>
            </p:extLst>
          </p:nvPr>
        </p:nvGraphicFramePr>
        <p:xfrm>
          <a:off x="251520" y="2930996"/>
          <a:ext cx="2160240" cy="246402"/>
        </p:xfrm>
        <a:graphic>
          <a:graphicData uri="http://schemas.openxmlformats.org/drawingml/2006/table">
            <a:tbl>
              <a:tblPr>
                <a:tableStyleId>{5C22544A-7EE6-4342-B048-85BDC9FD1C3A}</a:tableStyleId>
              </a:tblPr>
              <a:tblGrid>
                <a:gridCol w="2160240">
                  <a:extLst>
                    <a:ext uri="{9D8B030D-6E8A-4147-A177-3AD203B41FA5}">
                      <a16:colId xmlns:a16="http://schemas.microsoft.com/office/drawing/2014/main" val="20000"/>
                    </a:ext>
                  </a:extLst>
                </a:gridCol>
              </a:tblGrid>
              <a:tr h="246402">
                <a:tc>
                  <a:txBody>
                    <a:bodyPr/>
                    <a:lstStyle/>
                    <a:p>
                      <a:pPr algn="ctr" fontAlgn="ctr">
                        <a:lnSpc>
                          <a:spcPct val="100000"/>
                        </a:lnSpc>
                      </a:pPr>
                      <a:r>
                        <a:rPr lang="en-US" altLang="ko-KR" sz="1300" b="1" i="0" u="none" strike="noStrike" dirty="0">
                          <a:solidFill>
                            <a:schemeClr val="bg1"/>
                          </a:solidFill>
                          <a:effectLst/>
                          <a:latin typeface="나눔고딕" panose="020D0604000000000000" pitchFamily="50" charset="-127"/>
                          <a:ea typeface="나눔고딕" panose="020D0604000000000000" pitchFamily="50" charset="-127"/>
                        </a:rPr>
                        <a:t>The need for regulation</a:t>
                      </a:r>
                      <a:endParaRPr lang="ko-KR" altLang="en-US" sz="1300" b="1" i="0" u="none" strike="noStrike" dirty="0">
                        <a:solidFill>
                          <a:schemeClr val="bg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bl>
          </a:graphicData>
        </a:graphic>
      </p:graphicFrame>
      <p:sp>
        <p:nvSpPr>
          <p:cNvPr id="9" name="TextBox 8">
            <a:extLst>
              <a:ext uri="{FF2B5EF4-FFF2-40B4-BE49-F238E27FC236}">
                <a16:creationId xmlns:a16="http://schemas.microsoft.com/office/drawing/2014/main" id="{271F4C32-B3CD-9C8C-047A-C56FCAF41349}"/>
              </a:ext>
            </a:extLst>
          </p:cNvPr>
          <p:cNvSpPr txBox="1"/>
          <p:nvPr/>
        </p:nvSpPr>
        <p:spPr>
          <a:xfrm>
            <a:off x="251520" y="922030"/>
            <a:ext cx="8640960" cy="553998"/>
          </a:xfrm>
          <a:prstGeom prst="rect">
            <a:avLst/>
          </a:prstGeom>
          <a:noFill/>
          <a:ln>
            <a:solidFill>
              <a:schemeClr val="tx1">
                <a:lumMod val="85000"/>
                <a:lumOff val="15000"/>
              </a:schemeClr>
            </a:solidFill>
          </a:ln>
        </p:spPr>
        <p:txBody>
          <a:bodyPr wrap="square" rtlCol="0">
            <a:spAutoFit/>
          </a:bodyPr>
          <a:lstStyle/>
          <a:p>
            <a:pPr marL="285750" indent="-285750">
              <a:buFont typeface="Wingdings" panose="05000000000000000000" pitchFamily="2" charset="2"/>
              <a:buChar char="ü"/>
            </a:pPr>
            <a:r>
              <a:rPr lang="en-US" altLang="ko-KR" sz="1000" dirty="0">
                <a:solidFill>
                  <a:srgbClr val="FF0000"/>
                </a:solidFill>
                <a:latin typeface="나눔고딕" panose="020D0604000000000000" pitchFamily="50" charset="-127"/>
                <a:ea typeface="나눔고딕" panose="020D0604000000000000" pitchFamily="50" charset="-127"/>
              </a:rPr>
              <a:t>Approximately 50% increase in global CO₂ emissions over the past 20 years </a:t>
            </a:r>
            <a:r>
              <a:rPr lang="en-US" altLang="ko-KR" sz="1000" dirty="0">
                <a:latin typeface="나눔고딕" panose="020D0604000000000000" pitchFamily="50" charset="-127"/>
                <a:ea typeface="나눔고딕" panose="020D0604000000000000" pitchFamily="50" charset="-127"/>
              </a:rPr>
              <a:t>₁</a:t>
            </a:r>
          </a:p>
          <a:p>
            <a:pPr marL="285750" indent="-285750">
              <a:buFont typeface="Wingdings" panose="05000000000000000000" pitchFamily="2" charset="2"/>
              <a:buChar char="ü"/>
            </a:pPr>
            <a:r>
              <a:rPr lang="en-US" altLang="ko-KR" sz="1000" dirty="0">
                <a:latin typeface="나눔고딕" panose="020D0604000000000000" pitchFamily="50" charset="-127"/>
                <a:ea typeface="나눔고딕" panose="020D0604000000000000" pitchFamily="50" charset="-127"/>
              </a:rPr>
              <a:t>Climate change causes natural disasters, rising sea levels, and the loss and destruction of wildlife populations and habitats </a:t>
            </a:r>
          </a:p>
          <a:p>
            <a:pPr marL="285750" indent="-285750">
              <a:buFont typeface="Wingdings" panose="05000000000000000000" pitchFamily="2" charset="2"/>
              <a:buChar char="ü"/>
            </a:pPr>
            <a:r>
              <a:rPr lang="en-US" altLang="ko-KR" sz="1000" dirty="0">
                <a:latin typeface="나눔고딕" panose="020D0604000000000000" pitchFamily="50" charset="-127"/>
                <a:ea typeface="나눔고딕" panose="020D0604000000000000" pitchFamily="50" charset="-127"/>
              </a:rPr>
              <a:t>In the end, it has emerged as a problem of deepening inequality for us now and in the future, </a:t>
            </a:r>
            <a:r>
              <a:rPr lang="en-US" altLang="ko-KR" sz="1000" b="1" dirty="0">
                <a:solidFill>
                  <a:srgbClr val="FF0000"/>
                </a:solidFill>
                <a:latin typeface="나눔고딕" panose="020D0604000000000000" pitchFamily="50" charset="-127"/>
                <a:ea typeface="나눔고딕" panose="020D0604000000000000" pitchFamily="50" charset="-127"/>
              </a:rPr>
              <a:t>affecting human rights </a:t>
            </a:r>
            <a:r>
              <a:rPr lang="ko-KR" altLang="en-US" sz="1000" dirty="0">
                <a:latin typeface="나눔고딕" panose="020D0604000000000000" pitchFamily="50" charset="-127"/>
                <a:ea typeface="나눔고딕" panose="020D0604000000000000" pitchFamily="50" charset="-127"/>
              </a:rPr>
              <a:t>₂</a:t>
            </a:r>
            <a:endParaRPr lang="en-US" altLang="ko-KR" sz="1000" dirty="0">
              <a:latin typeface="나눔고딕" panose="020D0604000000000000" pitchFamily="50" charset="-127"/>
              <a:ea typeface="나눔고딕" panose="020D0604000000000000" pitchFamily="50" charset="-127"/>
            </a:endParaRPr>
          </a:p>
        </p:txBody>
      </p:sp>
      <p:sp>
        <p:nvSpPr>
          <p:cNvPr id="10" name="TextBox 9">
            <a:extLst>
              <a:ext uri="{FF2B5EF4-FFF2-40B4-BE49-F238E27FC236}">
                <a16:creationId xmlns:a16="http://schemas.microsoft.com/office/drawing/2014/main" id="{3E02B299-C391-2C5E-2FA5-EF5083BC4D67}"/>
              </a:ext>
            </a:extLst>
          </p:cNvPr>
          <p:cNvSpPr txBox="1"/>
          <p:nvPr/>
        </p:nvSpPr>
        <p:spPr>
          <a:xfrm>
            <a:off x="251520" y="1924625"/>
            <a:ext cx="8640960" cy="861774"/>
          </a:xfrm>
          <a:prstGeom prst="rect">
            <a:avLst/>
          </a:prstGeom>
          <a:noFill/>
          <a:ln>
            <a:solidFill>
              <a:schemeClr val="tx1">
                <a:lumMod val="85000"/>
                <a:lumOff val="15000"/>
              </a:schemeClr>
            </a:solidFill>
          </a:ln>
        </p:spPr>
        <p:txBody>
          <a:bodyPr wrap="square" rtlCol="0">
            <a:spAutoFit/>
          </a:bodyPr>
          <a:lstStyle/>
          <a:p>
            <a:pPr marL="285750" indent="-285750">
              <a:buFont typeface="Wingdings" panose="05000000000000000000" pitchFamily="2" charset="2"/>
              <a:buChar char="ü"/>
            </a:pPr>
            <a:r>
              <a:rPr lang="en-US" altLang="ko-KR" sz="1000" b="0" i="0" dirty="0">
                <a:solidFill>
                  <a:srgbClr val="000000"/>
                </a:solidFill>
                <a:effectLst/>
                <a:latin typeface="나눔고딕" panose="020D0604000000000000" pitchFamily="50" charset="-127"/>
                <a:ea typeface="나눔고딕" panose="020D0604000000000000" pitchFamily="50" charset="-127"/>
              </a:rPr>
              <a:t>More than 20 countries currently impose carbon taxes</a:t>
            </a:r>
          </a:p>
          <a:p>
            <a:pPr marL="285750" indent="-285750">
              <a:buFont typeface="Wingdings" panose="05000000000000000000" pitchFamily="2" charset="2"/>
              <a:buChar char="ü"/>
            </a:pPr>
            <a:r>
              <a:rPr lang="en-US" altLang="ko-KR" sz="1000" b="1" i="0" dirty="0">
                <a:solidFill>
                  <a:srgbClr val="FF0000"/>
                </a:solidFill>
                <a:effectLst/>
                <a:latin typeface="나눔고딕" panose="020D0604000000000000" pitchFamily="50" charset="-127"/>
                <a:ea typeface="나눔고딕" panose="020D0604000000000000" pitchFamily="50" charset="-127"/>
              </a:rPr>
              <a:t>Carbon taxes </a:t>
            </a:r>
            <a:r>
              <a:rPr lang="en-US" altLang="ko-KR" sz="1000" b="0" i="0" dirty="0">
                <a:solidFill>
                  <a:srgbClr val="000000"/>
                </a:solidFill>
                <a:effectLst/>
                <a:latin typeface="나눔고딕" panose="020D0604000000000000" pitchFamily="50" charset="-127"/>
                <a:ea typeface="나눔고딕" panose="020D0604000000000000" pitchFamily="50" charset="-127"/>
              </a:rPr>
              <a:t>are expected to </a:t>
            </a:r>
            <a:r>
              <a:rPr lang="en-US" altLang="ko-KR" sz="1000" b="1" i="0" dirty="0">
                <a:solidFill>
                  <a:srgbClr val="FF0000"/>
                </a:solidFill>
                <a:effectLst/>
                <a:latin typeface="나눔고딕" panose="020D0604000000000000" pitchFamily="50" charset="-127"/>
                <a:ea typeface="나눔고딕" panose="020D0604000000000000" pitchFamily="50" charset="-127"/>
              </a:rPr>
              <a:t>rise to $75 or $100 per metric ton, rising to $250 by 2050</a:t>
            </a:r>
            <a:r>
              <a:rPr lang="en-US" altLang="ko-KR" sz="1000" b="0" i="0" dirty="0">
                <a:solidFill>
                  <a:srgbClr val="000000"/>
                </a:solidFill>
                <a:effectLst/>
                <a:latin typeface="나눔고딕" panose="020D0604000000000000" pitchFamily="50" charset="-127"/>
                <a:ea typeface="나눔고딕" panose="020D0604000000000000" pitchFamily="50" charset="-127"/>
              </a:rPr>
              <a:t>, according to the International Energy Agency ₃ </a:t>
            </a:r>
          </a:p>
          <a:p>
            <a:pPr marL="285750" indent="-285750">
              <a:buFont typeface="Wingdings" panose="05000000000000000000" pitchFamily="2" charset="2"/>
              <a:buChar char="ü"/>
            </a:pPr>
            <a:r>
              <a:rPr lang="en-US" altLang="ko-KR" sz="1000" b="1" i="0" dirty="0">
                <a:solidFill>
                  <a:srgbClr val="FF0000"/>
                </a:solidFill>
                <a:effectLst/>
                <a:latin typeface="나눔고딕" panose="020D0604000000000000" pitchFamily="50" charset="-127"/>
                <a:ea typeface="나눔고딕" panose="020D0604000000000000" pitchFamily="50" charset="-127"/>
              </a:rPr>
              <a:t>Various stakeholders such as investors, financial institutions, and customers, and high-level domestic and foreign suppliers </a:t>
            </a:r>
            <a:r>
              <a:rPr lang="en-US" altLang="ko-KR" sz="1000" b="0" i="0" dirty="0">
                <a:solidFill>
                  <a:srgbClr val="000000"/>
                </a:solidFill>
                <a:effectLst/>
                <a:latin typeface="나눔고딕" panose="020D0604000000000000" pitchFamily="50" charset="-127"/>
                <a:ea typeface="나눔고딕" panose="020D0604000000000000" pitchFamily="50" charset="-127"/>
              </a:rPr>
              <a:t>demand low-carbon products, increasing the need to calculate carbon emissions by product</a:t>
            </a:r>
            <a:br>
              <a:rPr lang="en-US" altLang="ko-KR" sz="1000" dirty="0">
                <a:latin typeface="나눔고딕" panose="020D0604000000000000" pitchFamily="50" charset="-127"/>
                <a:ea typeface="나눔고딕" panose="020D0604000000000000" pitchFamily="50" charset="-127"/>
              </a:rPr>
            </a:br>
            <a:r>
              <a:rPr lang="en-US" altLang="ko-KR" sz="1000" dirty="0">
                <a:latin typeface="나눔고딕" panose="020D0604000000000000" pitchFamily="50" charset="-127"/>
                <a:ea typeface="나눔고딕" panose="020D0604000000000000" pitchFamily="50" charset="-127"/>
              </a:rPr>
              <a:t>(</a:t>
            </a:r>
            <a:r>
              <a:rPr lang="en-US" altLang="ko-KR" sz="1000" b="0" i="0" dirty="0">
                <a:solidFill>
                  <a:srgbClr val="000000"/>
                </a:solidFill>
                <a:effectLst/>
                <a:latin typeface="나눔고딕" panose="020D0604000000000000" pitchFamily="50" charset="-127"/>
                <a:ea typeface="나눔고딕" panose="020D0604000000000000" pitchFamily="50" charset="-127"/>
              </a:rPr>
              <a:t>Ex : Apple declares </a:t>
            </a:r>
            <a:r>
              <a:rPr lang="en-US" altLang="ko-KR" sz="1000" dirty="0">
                <a:solidFill>
                  <a:srgbClr val="000000"/>
                </a:solidFill>
                <a:latin typeface="나눔고딕" panose="020D0604000000000000" pitchFamily="50" charset="-127"/>
                <a:ea typeface="나눔고딕" panose="020D0604000000000000" pitchFamily="50" charset="-127"/>
              </a:rPr>
              <a:t>m</a:t>
            </a:r>
            <a:r>
              <a:rPr lang="en-US" altLang="ko-KR" sz="1000" b="0" i="0" dirty="0">
                <a:solidFill>
                  <a:srgbClr val="000000"/>
                </a:solidFill>
                <a:effectLst/>
                <a:latin typeface="나눔고딕" panose="020D0604000000000000" pitchFamily="50" charset="-127"/>
                <a:ea typeface="나눔고딕" panose="020D0604000000000000" pitchFamily="50" charset="-127"/>
              </a:rPr>
              <a:t>anufacturing </a:t>
            </a:r>
            <a:r>
              <a:rPr lang="en-US" altLang="ko-KR" sz="1000" dirty="0">
                <a:solidFill>
                  <a:srgbClr val="000000"/>
                </a:solidFill>
                <a:latin typeface="나눔고딕" panose="020D0604000000000000" pitchFamily="50" charset="-127"/>
                <a:ea typeface="나눔고딕" panose="020D0604000000000000" pitchFamily="50" charset="-127"/>
              </a:rPr>
              <a:t>s</a:t>
            </a:r>
            <a:r>
              <a:rPr lang="en-US" altLang="ko-KR" sz="1000" b="0" i="0" dirty="0">
                <a:solidFill>
                  <a:srgbClr val="000000"/>
                </a:solidFill>
                <a:effectLst/>
                <a:latin typeface="나눔고딕" panose="020D0604000000000000" pitchFamily="50" charset="-127"/>
                <a:ea typeface="나눔고딕" panose="020D0604000000000000" pitchFamily="50" charset="-127"/>
              </a:rPr>
              <a:t>upply </a:t>
            </a:r>
            <a:r>
              <a:rPr lang="en-US" altLang="ko-KR" sz="1000" dirty="0">
                <a:solidFill>
                  <a:srgbClr val="000000"/>
                </a:solidFill>
                <a:latin typeface="나눔고딕" panose="020D0604000000000000" pitchFamily="50" charset="-127"/>
                <a:ea typeface="나눔고딕" panose="020D0604000000000000" pitchFamily="50" charset="-127"/>
              </a:rPr>
              <a:t>c</a:t>
            </a:r>
            <a:r>
              <a:rPr lang="en-US" altLang="ko-KR" sz="1000" b="0" i="0" dirty="0">
                <a:solidFill>
                  <a:srgbClr val="000000"/>
                </a:solidFill>
                <a:effectLst/>
                <a:latin typeface="나눔고딕" panose="020D0604000000000000" pitchFamily="50" charset="-127"/>
                <a:ea typeface="나눔고딕" panose="020D0604000000000000" pitchFamily="50" charset="-127"/>
              </a:rPr>
              <a:t>hain </a:t>
            </a:r>
            <a:r>
              <a:rPr lang="en-US" altLang="ko-KR" sz="1000" dirty="0">
                <a:solidFill>
                  <a:srgbClr val="000000"/>
                </a:solidFill>
                <a:latin typeface="나눔고딕" panose="020D0604000000000000" pitchFamily="50" charset="-127"/>
                <a:ea typeface="나눔고딕" panose="020D0604000000000000" pitchFamily="50" charset="-127"/>
              </a:rPr>
              <a:t>c</a:t>
            </a:r>
            <a:r>
              <a:rPr lang="en-US" altLang="ko-KR" sz="1000" b="0" i="0" dirty="0">
                <a:solidFill>
                  <a:srgbClr val="000000"/>
                </a:solidFill>
                <a:effectLst/>
                <a:latin typeface="나눔고딕" panose="020D0604000000000000" pitchFamily="50" charset="-127"/>
                <a:ea typeface="나눔고딕" panose="020D0604000000000000" pitchFamily="50" charset="-127"/>
              </a:rPr>
              <a:t>arbon </a:t>
            </a:r>
            <a:r>
              <a:rPr lang="en-US" altLang="ko-KR" sz="1000" dirty="0">
                <a:solidFill>
                  <a:srgbClr val="000000"/>
                </a:solidFill>
                <a:latin typeface="나눔고딕" panose="020D0604000000000000" pitchFamily="50" charset="-127"/>
                <a:ea typeface="나눔고딕" panose="020D0604000000000000" pitchFamily="50" charset="-127"/>
              </a:rPr>
              <a:t>n</a:t>
            </a:r>
            <a:r>
              <a:rPr lang="en-US" altLang="ko-KR" sz="1000" b="0" i="0" dirty="0">
                <a:solidFill>
                  <a:srgbClr val="000000"/>
                </a:solidFill>
                <a:effectLst/>
                <a:latin typeface="나눔고딕" panose="020D0604000000000000" pitchFamily="50" charset="-127"/>
                <a:ea typeface="나눔고딕" panose="020D0604000000000000" pitchFamily="50" charset="-127"/>
              </a:rPr>
              <a:t>eutral </a:t>
            </a:r>
            <a:r>
              <a:rPr lang="en-US" altLang="ko-KR" sz="1000" dirty="0">
                <a:solidFill>
                  <a:srgbClr val="000000"/>
                </a:solidFill>
                <a:latin typeface="나눔고딕" panose="020D0604000000000000" pitchFamily="50" charset="-127"/>
                <a:ea typeface="나눔고딕" panose="020D0604000000000000" pitchFamily="50" charset="-127"/>
              </a:rPr>
              <a:t>t</a:t>
            </a:r>
            <a:r>
              <a:rPr lang="en-US" altLang="ko-KR" sz="1000" b="0" i="0" dirty="0">
                <a:solidFill>
                  <a:srgbClr val="000000"/>
                </a:solidFill>
                <a:effectLst/>
                <a:latin typeface="나눔고딕" panose="020D0604000000000000" pitchFamily="50" charset="-127"/>
                <a:ea typeface="나눔고딕" panose="020D0604000000000000" pitchFamily="50" charset="-127"/>
              </a:rPr>
              <a:t>arget In 2030, </a:t>
            </a:r>
            <a:r>
              <a:rPr lang="en-US" altLang="ko-KR" sz="1000" b="1" i="0" dirty="0">
                <a:solidFill>
                  <a:srgbClr val="FF0000"/>
                </a:solidFill>
                <a:effectLst/>
                <a:latin typeface="나눔고딕" panose="020D0604000000000000" pitchFamily="50" charset="-127"/>
                <a:ea typeface="나눔고딕" panose="020D0604000000000000" pitchFamily="50" charset="-127"/>
              </a:rPr>
              <a:t>Calls for </a:t>
            </a:r>
            <a:r>
              <a:rPr lang="en-US" altLang="ko-KR" sz="1000" b="1" dirty="0">
                <a:solidFill>
                  <a:srgbClr val="FF0000"/>
                </a:solidFill>
                <a:latin typeface="나눔고딕" panose="020D0604000000000000" pitchFamily="50" charset="-127"/>
                <a:ea typeface="나눔고딕" panose="020D0604000000000000" pitchFamily="50" charset="-127"/>
              </a:rPr>
              <a:t>s</a:t>
            </a:r>
            <a:r>
              <a:rPr lang="en-US" altLang="ko-KR" sz="1000" b="1" i="0" dirty="0">
                <a:solidFill>
                  <a:srgbClr val="FF0000"/>
                </a:solidFill>
                <a:effectLst/>
                <a:latin typeface="나눔고딕" panose="020D0604000000000000" pitchFamily="50" charset="-127"/>
                <a:ea typeface="나눔고딕" panose="020D0604000000000000" pitchFamily="50" charset="-127"/>
              </a:rPr>
              <a:t>ub-suppliers </a:t>
            </a:r>
            <a:r>
              <a:rPr lang="en-US" altLang="ko-KR" sz="1000" b="1" dirty="0">
                <a:solidFill>
                  <a:srgbClr val="FF0000"/>
                </a:solidFill>
                <a:latin typeface="나눔고딕" panose="020D0604000000000000" pitchFamily="50" charset="-127"/>
                <a:ea typeface="나눔고딕" panose="020D0604000000000000" pitchFamily="50" charset="-127"/>
              </a:rPr>
              <a:t>t</a:t>
            </a:r>
            <a:r>
              <a:rPr lang="en-US" altLang="ko-KR" sz="1000" b="1" i="0" dirty="0">
                <a:solidFill>
                  <a:srgbClr val="FF0000"/>
                </a:solidFill>
                <a:effectLst/>
                <a:latin typeface="나눔고딕" panose="020D0604000000000000" pitchFamily="50" charset="-127"/>
                <a:ea typeface="나눔고딕" panose="020D0604000000000000" pitchFamily="50" charset="-127"/>
              </a:rPr>
              <a:t>o </a:t>
            </a:r>
            <a:r>
              <a:rPr lang="en-US" altLang="ko-KR" sz="1000" b="1" dirty="0">
                <a:solidFill>
                  <a:srgbClr val="FF0000"/>
                </a:solidFill>
                <a:latin typeface="나눔고딕" panose="020D0604000000000000" pitchFamily="50" charset="-127"/>
                <a:ea typeface="나눔고딕" panose="020D0604000000000000" pitchFamily="50" charset="-127"/>
              </a:rPr>
              <a:t>r</a:t>
            </a:r>
            <a:r>
              <a:rPr lang="en-US" altLang="ko-KR" sz="1000" b="1" i="0" dirty="0">
                <a:solidFill>
                  <a:srgbClr val="FF0000"/>
                </a:solidFill>
                <a:effectLst/>
                <a:latin typeface="나눔고딕" panose="020D0604000000000000" pitchFamily="50" charset="-127"/>
                <a:ea typeface="나눔고딕" panose="020D0604000000000000" pitchFamily="50" charset="-127"/>
              </a:rPr>
              <a:t>educe </a:t>
            </a:r>
            <a:r>
              <a:rPr lang="en-US" altLang="ko-KR" sz="1000" b="1" dirty="0">
                <a:solidFill>
                  <a:srgbClr val="FF0000"/>
                </a:solidFill>
                <a:latin typeface="나눔고딕" panose="020D0604000000000000" pitchFamily="50" charset="-127"/>
                <a:ea typeface="나눔고딕" panose="020D0604000000000000" pitchFamily="50" charset="-127"/>
              </a:rPr>
              <a:t>c</a:t>
            </a:r>
            <a:r>
              <a:rPr lang="en-US" altLang="ko-KR" sz="1000" b="1" i="0" dirty="0">
                <a:solidFill>
                  <a:srgbClr val="FF0000"/>
                </a:solidFill>
                <a:effectLst/>
                <a:latin typeface="나눔고딕" panose="020D0604000000000000" pitchFamily="50" charset="-127"/>
                <a:ea typeface="나눔고딕" panose="020D0604000000000000" pitchFamily="50" charset="-127"/>
              </a:rPr>
              <a:t>arbon</a:t>
            </a:r>
            <a:r>
              <a:rPr lang="en-US" altLang="ko-KR" sz="1000" dirty="0">
                <a:latin typeface="나눔고딕" panose="020D0604000000000000" pitchFamily="50" charset="-127"/>
                <a:ea typeface="나눔고딕" panose="020D0604000000000000" pitchFamily="50" charset="-127"/>
              </a:rPr>
              <a:t>)</a:t>
            </a:r>
          </a:p>
        </p:txBody>
      </p:sp>
      <p:sp>
        <p:nvSpPr>
          <p:cNvPr id="13" name="TextBox 12">
            <a:extLst>
              <a:ext uri="{FF2B5EF4-FFF2-40B4-BE49-F238E27FC236}">
                <a16:creationId xmlns:a16="http://schemas.microsoft.com/office/drawing/2014/main" id="{80F96F3C-2EF0-6026-BB32-DAAFD5752EBB}"/>
              </a:ext>
            </a:extLst>
          </p:cNvPr>
          <p:cNvSpPr txBox="1"/>
          <p:nvPr/>
        </p:nvSpPr>
        <p:spPr>
          <a:xfrm>
            <a:off x="251520" y="3219028"/>
            <a:ext cx="8640960" cy="1015663"/>
          </a:xfrm>
          <a:prstGeom prst="rect">
            <a:avLst/>
          </a:prstGeom>
          <a:noFill/>
          <a:ln>
            <a:solidFill>
              <a:schemeClr val="tx1">
                <a:lumMod val="85000"/>
                <a:lumOff val="15000"/>
              </a:schemeClr>
            </a:solidFill>
          </a:ln>
        </p:spPr>
        <p:txBody>
          <a:bodyPr wrap="square" rtlCol="0">
            <a:spAutoFit/>
          </a:bodyPr>
          <a:lstStyle/>
          <a:p>
            <a:pPr marL="285750" indent="-285750">
              <a:buFont typeface="Wingdings" panose="05000000000000000000" pitchFamily="2" charset="2"/>
              <a:buChar char="ü"/>
            </a:pPr>
            <a:r>
              <a:rPr lang="en-US" altLang="ko-KR" sz="1000" b="1" dirty="0">
                <a:solidFill>
                  <a:srgbClr val="FF0000"/>
                </a:solidFill>
                <a:latin typeface="나눔고딕" panose="020D0604000000000000" pitchFamily="50" charset="-127"/>
                <a:ea typeface="나눔고딕" panose="020D0604000000000000" pitchFamily="50" charset="-127"/>
              </a:rPr>
              <a:t>EU Carbon Border Adjustment Mechanism (CBAM) becomes legislated</a:t>
            </a:r>
          </a:p>
          <a:p>
            <a:r>
              <a:rPr lang="en-US" altLang="ko-KR" sz="1000" b="1" dirty="0">
                <a:latin typeface="나눔고딕" panose="020D0604000000000000" pitchFamily="50" charset="-127"/>
                <a:ea typeface="나눔고딕" panose="020D0604000000000000" pitchFamily="50" charset="-127"/>
              </a:rPr>
              <a:t>        </a:t>
            </a:r>
            <a:r>
              <a:rPr lang="en-US" altLang="ko-KR" sz="1000" dirty="0">
                <a:latin typeface="나눔고딕" panose="020D0604000000000000" pitchFamily="50" charset="-127"/>
                <a:ea typeface="나눔고딕" panose="020D0604000000000000" pitchFamily="50" charset="-127"/>
              </a:rPr>
              <a:t>- Six sectors designated in the third agreement: </a:t>
            </a:r>
            <a:r>
              <a:rPr lang="en-US" altLang="ko-KR" sz="1000" b="1" dirty="0">
                <a:solidFill>
                  <a:schemeClr val="accent3">
                    <a:lumMod val="75000"/>
                  </a:schemeClr>
                </a:solidFill>
                <a:latin typeface="나눔고딕" panose="020D0604000000000000" pitchFamily="50" charset="-127"/>
                <a:ea typeface="나눔고딕" panose="020D0604000000000000" pitchFamily="50" charset="-127"/>
              </a:rPr>
              <a:t>steel, aluminum, cement, fertilizer, electricity, and hydrogen   </a:t>
            </a:r>
          </a:p>
          <a:p>
            <a:r>
              <a:rPr lang="en-US" altLang="ko-KR" sz="1000" b="1" dirty="0">
                <a:latin typeface="나눔고딕" panose="020D0604000000000000" pitchFamily="50" charset="-127"/>
                <a:ea typeface="나눔고딕" panose="020D0604000000000000" pitchFamily="50" charset="-127"/>
              </a:rPr>
              <a:t>        </a:t>
            </a:r>
            <a:r>
              <a:rPr lang="en-US" altLang="ko-KR" sz="1000" b="1" dirty="0">
                <a:solidFill>
                  <a:srgbClr val="FF0000"/>
                </a:solidFill>
                <a:latin typeface="나눔고딕" panose="020D0604000000000000" pitchFamily="50" charset="-127"/>
                <a:ea typeface="나눔고딕" panose="020D0604000000000000" pitchFamily="50" charset="-127"/>
              </a:rPr>
              <a:t>- Transition (preparatory) period from October 2023 to the end of 2025, with phased-in carbon tariffs from 2026 to 2035</a:t>
            </a:r>
          </a:p>
          <a:p>
            <a:pPr marL="285750" indent="-285750">
              <a:buFont typeface="Wingdings" panose="05000000000000000000" pitchFamily="2" charset="2"/>
              <a:buChar char="ü"/>
            </a:pPr>
            <a:r>
              <a:rPr lang="en-US" altLang="ko-KR" sz="1000" b="1" dirty="0">
                <a:latin typeface="나눔고딕" panose="020D0604000000000000" pitchFamily="50" charset="-127"/>
                <a:ea typeface="나눔고딕" panose="020D0604000000000000" pitchFamily="50" charset="-127"/>
              </a:rPr>
              <a:t>EU Commission publishes draft Directive on </a:t>
            </a:r>
            <a:r>
              <a:rPr lang="en-US" altLang="ko-KR" sz="1000" b="1" dirty="0">
                <a:solidFill>
                  <a:srgbClr val="FF0000"/>
                </a:solidFill>
                <a:latin typeface="나눔고딕" panose="020D0604000000000000" pitchFamily="50" charset="-127"/>
                <a:ea typeface="나눔고딕" panose="020D0604000000000000" pitchFamily="50" charset="-127"/>
              </a:rPr>
              <a:t>Corporate Sustainability Due Diligence</a:t>
            </a:r>
          </a:p>
          <a:p>
            <a:pPr marL="285750" indent="-285750">
              <a:buFont typeface="Wingdings" panose="05000000000000000000" pitchFamily="2" charset="2"/>
              <a:buChar char="ü"/>
            </a:pPr>
            <a:r>
              <a:rPr lang="en-US" altLang="ko-KR" sz="1000" b="1" dirty="0">
                <a:latin typeface="나눔고딕" panose="020D0604000000000000" pitchFamily="50" charset="-127"/>
                <a:ea typeface="나눔고딕" panose="020D0604000000000000" pitchFamily="50" charset="-127"/>
              </a:rPr>
              <a:t>Germany's Supply Chain Due Diligence Act (</a:t>
            </a:r>
            <a:r>
              <a:rPr lang="en-US" altLang="ko-KR" sz="1000" b="1" dirty="0" err="1">
                <a:latin typeface="나눔고딕" panose="020D0604000000000000" pitchFamily="50" charset="-127"/>
                <a:ea typeface="나눔고딕" panose="020D0604000000000000" pitchFamily="50" charset="-127"/>
              </a:rPr>
              <a:t>Lieferkettensorgfaltspflichtengesetz</a:t>
            </a:r>
            <a:r>
              <a:rPr lang="en-US" altLang="ko-KR" sz="1000" b="1" dirty="0">
                <a:latin typeface="나눔고딕" panose="020D0604000000000000" pitchFamily="50" charset="-127"/>
                <a:ea typeface="나눔고딕" panose="020D0604000000000000" pitchFamily="50" charset="-127"/>
              </a:rPr>
              <a:t> (</a:t>
            </a:r>
            <a:r>
              <a:rPr lang="en-US" altLang="ko-KR" sz="1000" b="1" dirty="0" err="1">
                <a:latin typeface="나눔고딕" panose="020D0604000000000000" pitchFamily="50" charset="-127"/>
                <a:ea typeface="나눔고딕" panose="020D0604000000000000" pitchFamily="50" charset="-127"/>
              </a:rPr>
              <a:t>LkSG</a:t>
            </a:r>
            <a:r>
              <a:rPr lang="en-US" altLang="ko-KR" sz="1000" b="1" dirty="0">
                <a:latin typeface="나눔고딕" panose="020D0604000000000000" pitchFamily="50" charset="-127"/>
                <a:ea typeface="나눔고딕" panose="020D0604000000000000" pitchFamily="50" charset="-127"/>
              </a:rPr>
              <a:t>)) passed by the German Parliament in June 2021, effective January 1, 2023₄</a:t>
            </a:r>
            <a:endParaRPr lang="en-US" altLang="ko-KR" sz="1000" dirty="0">
              <a:latin typeface="나눔고딕" panose="020D0604000000000000" pitchFamily="50" charset="-127"/>
              <a:ea typeface="나눔고딕" panose="020D0604000000000000" pitchFamily="50" charset="-127"/>
            </a:endParaRPr>
          </a:p>
        </p:txBody>
      </p:sp>
      <p:sp>
        <p:nvSpPr>
          <p:cNvPr id="3" name="Rectangle 1">
            <a:extLst>
              <a:ext uri="{FF2B5EF4-FFF2-40B4-BE49-F238E27FC236}">
                <a16:creationId xmlns:a16="http://schemas.microsoft.com/office/drawing/2014/main" id="{CE0D51AF-186F-17D6-7FD1-90002AA6972A}"/>
              </a:ext>
            </a:extLst>
          </p:cNvPr>
          <p:cNvSpPr>
            <a:spLocks noChangeArrowheads="1"/>
          </p:cNvSpPr>
          <p:nvPr/>
        </p:nvSpPr>
        <p:spPr bwMode="auto">
          <a:xfrm>
            <a:off x="0" y="0"/>
            <a:ext cx="9144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ko-KR" altLang="ko-KR"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91612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Freeform 10"/>
          <p:cNvSpPr>
            <a:spLocks noEditPoints="1"/>
          </p:cNvSpPr>
          <p:nvPr/>
        </p:nvSpPr>
        <p:spPr bwMode="auto">
          <a:xfrm>
            <a:off x="7006829" y="3182938"/>
            <a:ext cx="376237" cy="374650"/>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nvGrpSpPr>
          <p:cNvPr id="21515" name="Group 11"/>
          <p:cNvGrpSpPr>
            <a:grpSpLocks/>
          </p:cNvGrpSpPr>
          <p:nvPr/>
        </p:nvGrpSpPr>
        <p:grpSpPr bwMode="auto">
          <a:xfrm>
            <a:off x="3400029" y="3205163"/>
            <a:ext cx="374650" cy="330200"/>
            <a:chOff x="0" y="0"/>
            <a:chExt cx="236" cy="208"/>
          </a:xfrm>
        </p:grpSpPr>
        <p:sp>
          <p:nvSpPr>
            <p:cNvPr id="21516"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17" name="Freeform 13"/>
            <p:cNvSpPr>
              <a:spLocks/>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18" name="Group 14"/>
          <p:cNvGrpSpPr>
            <a:grpSpLocks/>
          </p:cNvGrpSpPr>
          <p:nvPr/>
        </p:nvGrpSpPr>
        <p:grpSpPr bwMode="auto">
          <a:xfrm>
            <a:off x="5235179" y="2151063"/>
            <a:ext cx="379412" cy="376237"/>
            <a:chOff x="0" y="0"/>
            <a:chExt cx="239" cy="237"/>
          </a:xfrm>
        </p:grpSpPr>
        <p:sp>
          <p:nvSpPr>
            <p:cNvPr id="21519" name="Freeform 15"/>
            <p:cNvSpPr>
              <a:spLocks/>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0"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1" name="Freeform 17"/>
            <p:cNvSpPr>
              <a:spLocks/>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2" name="Freeform 18"/>
            <p:cNvSpPr>
              <a:spLocks/>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23" name="Group 19"/>
          <p:cNvGrpSpPr>
            <a:grpSpLocks/>
          </p:cNvGrpSpPr>
          <p:nvPr/>
        </p:nvGrpSpPr>
        <p:grpSpPr bwMode="auto">
          <a:xfrm>
            <a:off x="1685529" y="2162175"/>
            <a:ext cx="374650" cy="376238"/>
            <a:chOff x="0" y="0"/>
            <a:chExt cx="236" cy="237"/>
          </a:xfrm>
        </p:grpSpPr>
        <p:sp>
          <p:nvSpPr>
            <p:cNvPr id="21524"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5"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8" name="矩形 27"/>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 name="Rectangle 39">
            <a:extLst>
              <a:ext uri="{FF2B5EF4-FFF2-40B4-BE49-F238E27FC236}">
                <a16:creationId xmlns:a16="http://schemas.microsoft.com/office/drawing/2014/main" id="{8F27F7FA-1846-078E-9A56-12A7F3F0A3CE}"/>
              </a:ext>
            </a:extLst>
          </p:cNvPr>
          <p:cNvSpPr>
            <a:spLocks noChangeArrowheads="1"/>
          </p:cNvSpPr>
          <p:nvPr/>
        </p:nvSpPr>
        <p:spPr bwMode="auto">
          <a:xfrm>
            <a:off x="251520" y="266700"/>
            <a:ext cx="576064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rPr>
              <a:t>Highlights of the German Supply Chain Due Diligence Act</a:t>
            </a:r>
          </a:p>
        </p:txBody>
      </p:sp>
      <p:sp>
        <p:nvSpPr>
          <p:cNvPr id="5" name="TextBox 4">
            <a:extLst>
              <a:ext uri="{FF2B5EF4-FFF2-40B4-BE49-F238E27FC236}">
                <a16:creationId xmlns:a16="http://schemas.microsoft.com/office/drawing/2014/main" id="{B5D8399A-ED8E-927D-EB7C-56387B61B24E}"/>
              </a:ext>
            </a:extLst>
          </p:cNvPr>
          <p:cNvSpPr txBox="1"/>
          <p:nvPr/>
        </p:nvSpPr>
        <p:spPr>
          <a:xfrm>
            <a:off x="278160" y="4608666"/>
            <a:ext cx="8614320" cy="338554"/>
          </a:xfrm>
          <a:prstGeom prst="rect">
            <a:avLst/>
          </a:prstGeom>
          <a:noFill/>
        </p:spPr>
        <p:txBody>
          <a:bodyPr wrap="square">
            <a:spAutoFit/>
          </a:bodyPr>
          <a:lstStyle/>
          <a:p>
            <a:r>
              <a:rPr lang="en-US" altLang="ko-KR" sz="800" dirty="0">
                <a:latin typeface="나눔고딕" panose="020D0604000000000000" pitchFamily="50" charset="-127"/>
                <a:ea typeface="나눔고딕" panose="020D0604000000000000" pitchFamily="50" charset="-127"/>
              </a:rPr>
              <a:t>Source</a:t>
            </a:r>
            <a:r>
              <a:rPr lang="ko-KR" altLang="en-US" sz="800" dirty="0">
                <a:latin typeface="맑은 고딕" panose="020B0503020000020004"/>
                <a:ea typeface="맑은 고딕" panose="020B0503020000020004"/>
              </a:rPr>
              <a:t> </a:t>
            </a:r>
            <a:r>
              <a:rPr lang="en-US" altLang="ko-KR" sz="800" dirty="0">
                <a:latin typeface="맑은 고딕" panose="020B0503020000020004"/>
                <a:ea typeface="맑은 고딕" panose="020B0503020000020004"/>
              </a:rPr>
              <a:t>: </a:t>
            </a:r>
            <a:r>
              <a:rPr lang="en-US" altLang="ko-KR" sz="800" b="0" i="0" dirty="0">
                <a:solidFill>
                  <a:srgbClr val="000000"/>
                </a:solidFill>
                <a:effectLst/>
                <a:latin typeface="나눔고딕" panose="020D0604000000000000" pitchFamily="50" charset="-127"/>
                <a:ea typeface="나눔고딕" panose="020D0604000000000000" pitchFamily="50" charset="-127"/>
              </a:rPr>
              <a:t>Korea's Ministry of Trade, Industry and Energy's oxygen tank blog "How are German companies responding to supply chain due diligence laws?" </a:t>
            </a:r>
            <a:r>
              <a:rPr lang="en-US" altLang="ko-KR" sz="800" dirty="0">
                <a:latin typeface="나눔고딕" panose="020D0604000000000000" pitchFamily="50" charset="-127"/>
                <a:ea typeface="나눔고딕" panose="020D0604000000000000" pitchFamily="50" charset="-127"/>
              </a:rPr>
              <a:t>2023.07.23.9:30)</a:t>
            </a:r>
          </a:p>
          <a:p>
            <a:r>
              <a:rPr lang="en-US" altLang="ko-KR" sz="800" dirty="0">
                <a:solidFill>
                  <a:srgbClr val="0000FF"/>
                </a:solidFill>
                <a:latin typeface="나눔고딕" panose="020D0604000000000000" pitchFamily="50" charset="-127"/>
                <a:ea typeface="나눔고딕" panose="020D0604000000000000" pitchFamily="50" charset="-127"/>
                <a:cs typeface="굴림" panose="020B0600000101010101" pitchFamily="50" charset="-127"/>
              </a:rPr>
              <a:t>              https://blog.naver.com/mocienews/223162624931</a:t>
            </a:r>
            <a:endParaRPr lang="ko-KR" altLang="ko-KR" sz="800" dirty="0">
              <a:effectLst/>
              <a:latin typeface="나눔고딕" panose="020D0604000000000000" pitchFamily="50" charset="-127"/>
              <a:ea typeface="나눔고딕" panose="020D0604000000000000" pitchFamily="50" charset="-127"/>
              <a:cs typeface="굴림" panose="020B0600000101010101" pitchFamily="50" charset="-127"/>
            </a:endParaRPr>
          </a:p>
        </p:txBody>
      </p:sp>
      <p:graphicFrame>
        <p:nvGraphicFramePr>
          <p:cNvPr id="11" name="표 10">
            <a:extLst>
              <a:ext uri="{FF2B5EF4-FFF2-40B4-BE49-F238E27FC236}">
                <a16:creationId xmlns:a16="http://schemas.microsoft.com/office/drawing/2014/main" id="{46451DE1-13C4-E9B4-C596-EE0361A36E80}"/>
              </a:ext>
            </a:extLst>
          </p:cNvPr>
          <p:cNvGraphicFramePr>
            <a:graphicFrameLocks noGrp="1"/>
          </p:cNvGraphicFramePr>
          <p:nvPr>
            <p:extLst>
              <p:ext uri="{D42A27DB-BD31-4B8C-83A1-F6EECF244321}">
                <p14:modId xmlns:p14="http://schemas.microsoft.com/office/powerpoint/2010/main" val="245414868"/>
              </p:ext>
            </p:extLst>
          </p:nvPr>
        </p:nvGraphicFramePr>
        <p:xfrm>
          <a:off x="251520" y="626740"/>
          <a:ext cx="8640960" cy="3888433"/>
        </p:xfrm>
        <a:graphic>
          <a:graphicData uri="http://schemas.openxmlformats.org/drawingml/2006/table">
            <a:tbl>
              <a:tblPr>
                <a:tableStyleId>{5C22544A-7EE6-4342-B048-85BDC9FD1C3A}</a:tableStyleId>
              </a:tblPr>
              <a:tblGrid>
                <a:gridCol w="1922921">
                  <a:extLst>
                    <a:ext uri="{9D8B030D-6E8A-4147-A177-3AD203B41FA5}">
                      <a16:colId xmlns:a16="http://schemas.microsoft.com/office/drawing/2014/main" val="20000"/>
                    </a:ext>
                  </a:extLst>
                </a:gridCol>
                <a:gridCol w="6718039">
                  <a:extLst>
                    <a:ext uri="{9D8B030D-6E8A-4147-A177-3AD203B41FA5}">
                      <a16:colId xmlns:a16="http://schemas.microsoft.com/office/drawing/2014/main" val="20001"/>
                    </a:ext>
                  </a:extLst>
                </a:gridCol>
              </a:tblGrid>
              <a:tr h="543225">
                <a:tc>
                  <a:txBody>
                    <a:bodyPr/>
                    <a:lstStyle/>
                    <a:p>
                      <a:pPr algn="ctr" fontAlgn="ctr">
                        <a:lnSpc>
                          <a:spcPct val="100000"/>
                        </a:lnSpc>
                      </a:pPr>
                      <a:r>
                        <a:rPr lang="en-US" altLang="ko-KR" sz="1300" b="1" u="none" strike="noStrike" dirty="0">
                          <a:solidFill>
                            <a:schemeClr val="tx1"/>
                          </a:solidFill>
                          <a:effectLst/>
                          <a:latin typeface="나눔고딕" panose="020D0604000000000000" pitchFamily="50" charset="-127"/>
                          <a:ea typeface="나눔고딕" panose="020D0604000000000000" pitchFamily="50" charset="-127"/>
                        </a:rPr>
                        <a:t>Official name</a:t>
                      </a:r>
                      <a:endParaRPr lang="ko-KR" altLang="en-US" sz="1300" b="1" i="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ko-KR" sz="1300" b="0" i="0" u="none" strike="noStrike" dirty="0">
                          <a:solidFill>
                            <a:schemeClr val="tx1"/>
                          </a:solidFill>
                          <a:effectLst/>
                          <a:latin typeface="나눔고딕" panose="020D0604000000000000" pitchFamily="50" charset="-127"/>
                          <a:ea typeface="나눔고딕" panose="020D0604000000000000" pitchFamily="50" charset="-127"/>
                        </a:rPr>
                        <a:t> </a:t>
                      </a:r>
                      <a:r>
                        <a:rPr lang="en-US" altLang="ko-KR" sz="1300" b="0" i="0" kern="1200" dirty="0" err="1">
                          <a:solidFill>
                            <a:schemeClr val="dk1"/>
                          </a:solidFill>
                          <a:effectLst/>
                          <a:latin typeface="나눔고딕" panose="020D0604000000000000" pitchFamily="50" charset="-127"/>
                          <a:ea typeface="나눔고딕" panose="020D0604000000000000" pitchFamily="50" charset="-127"/>
                          <a:cs typeface="+mn-cs"/>
                        </a:rPr>
                        <a:t>LkSG</a:t>
                      </a:r>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a:t>
                      </a:r>
                      <a:r>
                        <a:rPr lang="en-US" altLang="ko-KR" sz="1300" b="0" i="0" kern="1200" dirty="0" err="1">
                          <a:solidFill>
                            <a:schemeClr val="dk1"/>
                          </a:solidFill>
                          <a:effectLst/>
                          <a:latin typeface="나눔고딕" panose="020D0604000000000000" pitchFamily="50" charset="-127"/>
                          <a:ea typeface="나눔고딕" panose="020D0604000000000000" pitchFamily="50" charset="-127"/>
                          <a:cs typeface="+mn-cs"/>
                        </a:rPr>
                        <a:t>Lieferkettensorgfaltspflichtengesetz</a:t>
                      </a:r>
                      <a:endParaRPr lang="ko-KR" altLang="en-US" sz="1300" b="0" i="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493893">
                <a:tc>
                  <a:txBody>
                    <a:bodyPr/>
                    <a:lstStyle/>
                    <a:p>
                      <a:pPr algn="ctr" fontAlgn="ctr">
                        <a:lnSpc>
                          <a:spcPct val="100000"/>
                        </a:lnSpc>
                      </a:pPr>
                      <a:r>
                        <a:rPr lang="en-US" altLang="ko-KR" sz="1300" b="1" u="none" strike="noStrike" dirty="0">
                          <a:solidFill>
                            <a:schemeClr val="tx1"/>
                          </a:solidFill>
                          <a:effectLst/>
                          <a:latin typeface="나눔고딕" panose="020D0604000000000000" pitchFamily="50" charset="-127"/>
                          <a:ea typeface="나눔고딕" panose="020D0604000000000000" pitchFamily="50" charset="-127"/>
                        </a:rPr>
                        <a:t>Effective Date</a:t>
                      </a:r>
                      <a:endParaRPr lang="ko-KR" altLang="en-US" sz="1300" b="1" i="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lvl="0" indent="0" algn="l" defTabSz="914400" rtl="0" eaLnBrk="1" fontAlgn="ctr" latinLnBrk="0" hangingPunct="1">
                        <a:lnSpc>
                          <a:spcPct val="100000"/>
                        </a:lnSpc>
                        <a:spcBef>
                          <a:spcPts val="0"/>
                        </a:spcBef>
                        <a:spcAft>
                          <a:spcPts val="0"/>
                        </a:spcAft>
                        <a:buClrTx/>
                        <a:buSzTx/>
                        <a:buFontTx/>
                        <a:buNone/>
                        <a:tabLst/>
                        <a:defRPr/>
                      </a:pPr>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Jan. 1, 2023</a:t>
                      </a:r>
                      <a:endParaRPr lang="ko-KR" altLang="en-US" sz="130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901196">
                <a:tc>
                  <a:txBody>
                    <a:bodyPr/>
                    <a:lstStyle/>
                    <a:p>
                      <a:pPr algn="ctr" fontAlgn="ctr">
                        <a:lnSpc>
                          <a:spcPct val="100000"/>
                        </a:lnSpc>
                      </a:pPr>
                      <a:r>
                        <a:rPr lang="en-US" altLang="ko-KR" sz="1300" b="1" u="none" strike="noStrike" dirty="0">
                          <a:solidFill>
                            <a:schemeClr val="tx1"/>
                          </a:solidFill>
                          <a:effectLst/>
                          <a:latin typeface="나눔고딕" panose="020D0604000000000000" pitchFamily="50" charset="-127"/>
                          <a:ea typeface="나눔고딕" panose="020D0604000000000000" pitchFamily="50" charset="-127"/>
                        </a:rPr>
                        <a:t>Applies to</a:t>
                      </a:r>
                      <a:endParaRPr lang="ko-KR" altLang="en-US" sz="1300" b="1" i="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indent="0" fontAlgn="base">
                        <a:buFont typeface="Arial" panose="020B0604020202020204" pitchFamily="34" charset="0"/>
                        <a:buNone/>
                      </a:pPr>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Companies with 3,000 or more employees starting in 2023</a:t>
                      </a:r>
                    </a:p>
                    <a:p>
                      <a:pPr marL="0" indent="0" fontAlgn="base">
                        <a:buFont typeface="Arial" panose="020B0604020202020204" pitchFamily="34" charset="0"/>
                        <a:buNone/>
                      </a:pPr>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Companies with 1,000 or more employees starting in 2024</a:t>
                      </a:r>
                    </a:p>
                    <a:p>
                      <a:pPr marL="0" indent="0" fontAlgn="base">
                        <a:buFont typeface="Arial" panose="020B0604020202020204" pitchFamily="34" charset="0"/>
                        <a:buNone/>
                      </a:pPr>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Scope to be evaluated at a later date</a:t>
                      </a: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1328246">
                <a:tc>
                  <a:txBody>
                    <a:bodyPr/>
                    <a:lstStyle/>
                    <a:p>
                      <a:pPr algn="ctr" fontAlgn="ctr">
                        <a:lnSpc>
                          <a:spcPct val="100000"/>
                        </a:lnSpc>
                      </a:pPr>
                      <a:r>
                        <a:rPr lang="en-US" altLang="zh-CN" sz="1400" b="1" dirty="0">
                          <a:solidFill>
                            <a:schemeClr val="tx1">
                              <a:lumMod val="85000"/>
                              <a:lumOff val="15000"/>
                            </a:schemeClr>
                          </a:solidFill>
                          <a:latin typeface="나눔고딕" panose="020D0604000000000000" pitchFamily="50" charset="-127"/>
                          <a:ea typeface="나눔고딕" panose="020D0604000000000000" pitchFamily="50" charset="-127"/>
                        </a:rPr>
                        <a:t>Highlights</a:t>
                      </a:r>
                      <a:endParaRPr lang="ko-KR" altLang="en-US" sz="1300" b="1" i="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Initial inclusion of clear requirements for corporate due diligence</a:t>
                      </a:r>
                    </a:p>
                    <a:p>
                      <a:pPr fontAlgn="base"/>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Accountability for the entire supply chain</a:t>
                      </a:r>
                    </a:p>
                    <a:p>
                      <a:pPr fontAlgn="base"/>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External monitoring by competent authorities</a:t>
                      </a:r>
                    </a:p>
                    <a:p>
                      <a:pPr fontAlgn="base"/>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Enhanced protection of human rights</a:t>
                      </a:r>
                    </a:p>
                    <a:p>
                      <a:pPr fontAlgn="base"/>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Regulating the use of substances harmful to people and the environment</a:t>
                      </a:r>
                      <a:endParaRPr lang="ko-KR" altLang="en-US" sz="1300" b="1" i="0" kern="1200" dirty="0">
                        <a:solidFill>
                          <a:schemeClr val="accent2">
                            <a:lumMod val="75000"/>
                          </a:schemeClr>
                        </a:solidFill>
                        <a:effectLst/>
                        <a:latin typeface="나눔고딕" panose="020D0604000000000000" pitchFamily="50" charset="-127"/>
                        <a:ea typeface="나눔고딕" panose="020D0604000000000000" pitchFamily="50" charset="-127"/>
                        <a:cs typeface="+mn-cs"/>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621873">
                <a:tc>
                  <a:txBody>
                    <a:bodyPr/>
                    <a:lstStyle/>
                    <a:p>
                      <a:pPr algn="ctr" fontAlgn="ctr">
                        <a:lnSpc>
                          <a:spcPct val="100000"/>
                        </a:lnSpc>
                      </a:pPr>
                      <a:r>
                        <a:rPr lang="en-US" altLang="ko-KR" sz="1300" b="1" u="none" strike="noStrike" dirty="0">
                          <a:solidFill>
                            <a:schemeClr val="tx1"/>
                          </a:solidFill>
                          <a:effectLst/>
                          <a:latin typeface="나눔고딕" panose="020D0604000000000000" pitchFamily="50" charset="-127"/>
                          <a:ea typeface="나눔고딕" panose="020D0604000000000000" pitchFamily="50" charset="-127"/>
                        </a:rPr>
                        <a:t>Penalties for violations</a:t>
                      </a:r>
                      <a:endParaRPr lang="ko-KR" altLang="en-US" sz="1300" b="1" i="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fontAlgn="base"/>
                      <a:r>
                        <a:rPr lang="ko-KR" altLang="en-US" sz="1300" b="0" i="0" kern="1200" dirty="0">
                          <a:solidFill>
                            <a:schemeClr val="dk1"/>
                          </a:solidFill>
                          <a:effectLst/>
                          <a:latin typeface="나눔고딕" panose="020D0604000000000000" pitchFamily="50" charset="-127"/>
                          <a:ea typeface="나눔고딕" panose="020D0604000000000000" pitchFamily="50" charset="-127"/>
                          <a:cs typeface="+mn-cs"/>
                        </a:rPr>
                        <a:t> </a:t>
                      </a:r>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Up to €800,000 and up to 2% of annual revenue for companies with annual revenue</a:t>
                      </a:r>
                    </a:p>
                    <a:p>
                      <a:pPr fontAlgn="base"/>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in excess of €400 million</a:t>
                      </a:r>
                    </a:p>
                    <a:p>
                      <a:pPr fontAlgn="base"/>
                      <a:r>
                        <a:rPr lang="en-US" altLang="ko-KR" sz="1300" b="0" i="0" kern="1200" dirty="0">
                          <a:solidFill>
                            <a:schemeClr val="dk1"/>
                          </a:solidFill>
                          <a:effectLst/>
                          <a:latin typeface="나눔고딕" panose="020D0604000000000000" pitchFamily="50" charset="-127"/>
                          <a:ea typeface="나눔고딕" panose="020D0604000000000000" pitchFamily="50" charset="-127"/>
                          <a:cs typeface="+mn-cs"/>
                        </a:rPr>
                        <a:t> (based on the previous three fiscal years of worldwide revenue)</a:t>
                      </a:r>
                      <a:endParaRPr lang="ko-KR" altLang="en-US" sz="1300" u="none" strike="noStrike" dirty="0">
                        <a:solidFill>
                          <a:schemeClr val="tx1"/>
                        </a:solidFill>
                        <a:effectLst/>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89937113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Freeform 10"/>
          <p:cNvSpPr>
            <a:spLocks noEditPoints="1"/>
          </p:cNvSpPr>
          <p:nvPr/>
        </p:nvSpPr>
        <p:spPr bwMode="auto">
          <a:xfrm>
            <a:off x="7006829" y="3182938"/>
            <a:ext cx="376237" cy="374650"/>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nvGrpSpPr>
          <p:cNvPr id="21515" name="Group 11"/>
          <p:cNvGrpSpPr>
            <a:grpSpLocks/>
          </p:cNvGrpSpPr>
          <p:nvPr/>
        </p:nvGrpSpPr>
        <p:grpSpPr bwMode="auto">
          <a:xfrm>
            <a:off x="3400029" y="3205163"/>
            <a:ext cx="374650" cy="330200"/>
            <a:chOff x="0" y="0"/>
            <a:chExt cx="236" cy="208"/>
          </a:xfrm>
        </p:grpSpPr>
        <p:sp>
          <p:nvSpPr>
            <p:cNvPr id="21516"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17" name="Freeform 13"/>
            <p:cNvSpPr>
              <a:spLocks/>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18" name="Group 14"/>
          <p:cNvGrpSpPr>
            <a:grpSpLocks/>
          </p:cNvGrpSpPr>
          <p:nvPr/>
        </p:nvGrpSpPr>
        <p:grpSpPr bwMode="auto">
          <a:xfrm>
            <a:off x="5235179" y="2151063"/>
            <a:ext cx="379412" cy="376237"/>
            <a:chOff x="0" y="0"/>
            <a:chExt cx="239" cy="237"/>
          </a:xfrm>
        </p:grpSpPr>
        <p:sp>
          <p:nvSpPr>
            <p:cNvPr id="21519" name="Freeform 15"/>
            <p:cNvSpPr>
              <a:spLocks/>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0"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1" name="Freeform 17"/>
            <p:cNvSpPr>
              <a:spLocks/>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2" name="Freeform 18"/>
            <p:cNvSpPr>
              <a:spLocks/>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23" name="Group 19"/>
          <p:cNvGrpSpPr>
            <a:grpSpLocks/>
          </p:cNvGrpSpPr>
          <p:nvPr/>
        </p:nvGrpSpPr>
        <p:grpSpPr bwMode="auto">
          <a:xfrm>
            <a:off x="1685529" y="2162175"/>
            <a:ext cx="374650" cy="376238"/>
            <a:chOff x="0" y="0"/>
            <a:chExt cx="236" cy="237"/>
          </a:xfrm>
        </p:grpSpPr>
        <p:sp>
          <p:nvSpPr>
            <p:cNvPr id="21524"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5"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8" name="矩形 27"/>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 name="Rectangle 39">
            <a:extLst>
              <a:ext uri="{FF2B5EF4-FFF2-40B4-BE49-F238E27FC236}">
                <a16:creationId xmlns:a16="http://schemas.microsoft.com/office/drawing/2014/main" id="{8F27F7FA-1846-078E-9A56-12A7F3F0A3CE}"/>
              </a:ext>
            </a:extLst>
          </p:cNvPr>
          <p:cNvSpPr>
            <a:spLocks noChangeArrowheads="1"/>
          </p:cNvSpPr>
          <p:nvPr/>
        </p:nvSpPr>
        <p:spPr bwMode="auto">
          <a:xfrm>
            <a:off x="251520" y="266700"/>
            <a:ext cx="8640960"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solidFill>
                  <a:schemeClr val="tx1">
                    <a:lumMod val="85000"/>
                    <a:lumOff val="15000"/>
                  </a:schemeClr>
                </a:solidFill>
                <a:latin typeface="나눔고딕" panose="020D0604000000000000" pitchFamily="50" charset="-127"/>
                <a:ea typeface="나눔고딕" panose="020D0604000000000000" pitchFamily="50" charset="-127"/>
              </a:rPr>
              <a:t>Carbon impact stress test based on a hypothetical carbon tax of $75 per ton</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sp>
        <p:nvSpPr>
          <p:cNvPr id="5" name="TextBox 4">
            <a:extLst>
              <a:ext uri="{FF2B5EF4-FFF2-40B4-BE49-F238E27FC236}">
                <a16:creationId xmlns:a16="http://schemas.microsoft.com/office/drawing/2014/main" id="{B5D8399A-ED8E-927D-EB7C-56387B61B24E}"/>
              </a:ext>
            </a:extLst>
          </p:cNvPr>
          <p:cNvSpPr txBox="1"/>
          <p:nvPr/>
        </p:nvSpPr>
        <p:spPr>
          <a:xfrm>
            <a:off x="278160" y="4721904"/>
            <a:ext cx="8614320" cy="338554"/>
          </a:xfrm>
          <a:prstGeom prst="rect">
            <a:avLst/>
          </a:prstGeom>
          <a:noFill/>
        </p:spPr>
        <p:txBody>
          <a:bodyPr wrap="square">
            <a:spAutoFit/>
          </a:bodyPr>
          <a:lstStyle/>
          <a:p>
            <a:pPr marL="342900" lvl="0" indent="-342900" fontAlgn="base">
              <a:tabLst>
                <a:tab pos="457200" algn="l"/>
              </a:tabLst>
            </a:pPr>
            <a:r>
              <a:rPr lang="en-US" altLang="ko-KR" sz="800" dirty="0">
                <a:latin typeface="나눔고딕" panose="020D0604000000000000" pitchFamily="50" charset="-127"/>
                <a:ea typeface="나눔고딕" panose="020D0604000000000000" pitchFamily="50" charset="-127"/>
              </a:rPr>
              <a:t>Source</a:t>
            </a:r>
            <a:r>
              <a:rPr lang="ko-KR" altLang="en-US" sz="800" dirty="0">
                <a:latin typeface="나눔고딕" panose="020D0604000000000000" pitchFamily="50" charset="-127"/>
                <a:ea typeface="나눔고딕" panose="020D0604000000000000" pitchFamily="50" charset="-127"/>
              </a:rPr>
              <a:t> </a:t>
            </a:r>
            <a:r>
              <a:rPr lang="en-US" altLang="ko-KR" sz="800" dirty="0">
                <a:latin typeface="나눔고딕" panose="020D0604000000000000" pitchFamily="50" charset="-127"/>
                <a:ea typeface="나눔고딕" panose="020D0604000000000000" pitchFamily="50" charset="-127"/>
              </a:rPr>
              <a:t>: </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Credit Suisse HOLT</a:t>
            </a:r>
            <a:r>
              <a:rPr lang="en-US" altLang="ko-KR" sz="800" b="1" baseline="30000" dirty="0">
                <a:effectLst/>
                <a:latin typeface="나눔고딕" panose="020D0604000000000000" pitchFamily="50" charset="-127"/>
                <a:ea typeface="나눔고딕" panose="020D0604000000000000" pitchFamily="50" charset="-127"/>
                <a:cs typeface="굴림" panose="020B0600000101010101" pitchFamily="50" charset="-127"/>
              </a:rPr>
              <a:t>®</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 is a risk and value consultancy group within Credit Suisse Group, AG, a global investment bank and financial services firm.</a:t>
            </a:r>
          </a:p>
          <a:p>
            <a:pPr marL="342900" lvl="0" indent="-342900" fontAlgn="base">
              <a:tabLst>
                <a:tab pos="457200" algn="l"/>
              </a:tabLst>
            </a:pPr>
            <a:r>
              <a:rPr lang="en-US" altLang="ko-KR" sz="800" dirty="0">
                <a:latin typeface="나눔고딕" panose="020D0604000000000000" pitchFamily="50" charset="-127"/>
                <a:ea typeface="나눔고딕" panose="020D0604000000000000" pitchFamily="50" charset="-127"/>
                <a:cs typeface="굴림" panose="020B0600000101010101" pitchFamily="50" charset="-127"/>
              </a:rPr>
              <a:t>              </a:t>
            </a:r>
            <a:r>
              <a:rPr lang="en-US" altLang="ko-KR" sz="800" u="sng" dirty="0">
                <a:effectLst/>
                <a:latin typeface="나눔고딕" panose="020D0604000000000000" pitchFamily="50" charset="-127"/>
                <a:ea typeface="나눔고딕" panose="020D0604000000000000" pitchFamily="50" charset="-127"/>
                <a:cs typeface="굴림" panose="020B0600000101010101" pitchFamily="50" charset="-127"/>
              </a:rPr>
              <a:t>https://www.credit-suisse.com/microsites/holt/en.html</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a:t>
            </a:r>
            <a:endParaRPr lang="ko-KR" altLang="ko-KR" sz="800" dirty="0">
              <a:effectLst/>
              <a:latin typeface="나눔고딕" panose="020D0604000000000000" pitchFamily="50" charset="-127"/>
              <a:ea typeface="나눔고딕" panose="020D0604000000000000" pitchFamily="50" charset="-127"/>
              <a:cs typeface="굴림" panose="020B0600000101010101" pitchFamily="50" charset="-127"/>
            </a:endParaRPr>
          </a:p>
        </p:txBody>
      </p:sp>
      <p:pic>
        <p:nvPicPr>
          <p:cNvPr id="3" name="shape1030">
            <a:extLst>
              <a:ext uri="{FF2B5EF4-FFF2-40B4-BE49-F238E27FC236}">
                <a16:creationId xmlns:a16="http://schemas.microsoft.com/office/drawing/2014/main" id="{CCCD8A81-EEA0-E09B-BB10-006942D08E6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251520" y="1346821"/>
            <a:ext cx="6264696" cy="3312368"/>
          </a:xfrm>
          <a:prstGeom prst="rect">
            <a:avLst/>
          </a:prstGeom>
          <a:noFill/>
          <a:ln>
            <a:noFill/>
          </a:ln>
        </p:spPr>
      </p:pic>
      <p:sp>
        <p:nvSpPr>
          <p:cNvPr id="6" name="말풍선: 모서리가 둥근 사각형 5">
            <a:extLst>
              <a:ext uri="{FF2B5EF4-FFF2-40B4-BE49-F238E27FC236}">
                <a16:creationId xmlns:a16="http://schemas.microsoft.com/office/drawing/2014/main" id="{3AB4B84C-317C-671E-F1C0-89D1A64FE0F7}"/>
              </a:ext>
            </a:extLst>
          </p:cNvPr>
          <p:cNvSpPr/>
          <p:nvPr/>
        </p:nvSpPr>
        <p:spPr>
          <a:xfrm>
            <a:off x="6732240" y="1533203"/>
            <a:ext cx="1512168" cy="2688007"/>
          </a:xfrm>
          <a:prstGeom prst="wedgeRoundRectCallout">
            <a:avLst>
              <a:gd name="adj1" fmla="val -62380"/>
              <a:gd name="adj2" fmla="val 62716"/>
              <a:gd name="adj3" fmla="val 16667"/>
            </a:avLst>
          </a:prstGeom>
          <a:solidFill>
            <a:schemeClr val="accent2">
              <a:lumMod val="75000"/>
            </a:schemeClr>
          </a:solidFill>
        </p:spPr>
        <p:style>
          <a:lnRef idx="2">
            <a:schemeClr val="accent6">
              <a:shade val="15000"/>
            </a:schemeClr>
          </a:lnRef>
          <a:fillRef idx="1">
            <a:schemeClr val="accent6"/>
          </a:fillRef>
          <a:effectRef idx="0">
            <a:schemeClr val="accent6"/>
          </a:effectRef>
          <a:fontRef idx="minor">
            <a:schemeClr val="lt1"/>
          </a:fontRef>
        </p:style>
        <p:txBody>
          <a:bodyPr rtlCol="0" anchor="ctr"/>
          <a:lstStyle/>
          <a:p>
            <a:pPr algn="ctr"/>
            <a:r>
              <a:rPr lang="ko-KR" altLang="en-US" b="1" dirty="0">
                <a:latin typeface="나눔고딕" panose="020D0604000000000000" pitchFamily="50" charset="-127"/>
                <a:ea typeface="나눔고딕" panose="020D0604000000000000" pitchFamily="50" charset="-127"/>
              </a:rPr>
              <a:t>한화</a:t>
            </a:r>
            <a:endParaRPr lang="en-US" altLang="ko-KR" b="1" dirty="0">
              <a:latin typeface="나눔고딕" panose="020D0604000000000000" pitchFamily="50" charset="-127"/>
              <a:ea typeface="나눔고딕" panose="020D0604000000000000" pitchFamily="50" charset="-127"/>
            </a:endParaRPr>
          </a:p>
          <a:p>
            <a:pPr algn="ctr"/>
            <a:br>
              <a:rPr lang="en-US" altLang="ko-KR" b="1" dirty="0">
                <a:latin typeface="나눔고딕" panose="020D0604000000000000" pitchFamily="50" charset="-127"/>
                <a:ea typeface="나눔고딕" panose="020D0604000000000000" pitchFamily="50" charset="-127"/>
              </a:rPr>
            </a:br>
            <a:r>
              <a:rPr lang="en-US" altLang="ko-KR" b="1" dirty="0">
                <a:latin typeface="나눔고딕" panose="020D0604000000000000" pitchFamily="50" charset="-127"/>
                <a:ea typeface="나눔고딕" panose="020D0604000000000000" pitchFamily="50" charset="-127"/>
              </a:rPr>
              <a:t>2</a:t>
            </a:r>
            <a:r>
              <a:rPr lang="ko-KR" altLang="en-US" b="1" dirty="0">
                <a:latin typeface="나눔고딕" panose="020D0604000000000000" pitchFamily="50" charset="-127"/>
                <a:ea typeface="나눔고딕" panose="020D0604000000000000" pitchFamily="50" charset="-127"/>
              </a:rPr>
              <a:t>경 </a:t>
            </a:r>
            <a:r>
              <a:rPr lang="en-US" altLang="ko-KR" b="1" dirty="0">
                <a:latin typeface="나눔고딕" panose="020D0604000000000000" pitchFamily="50" charset="-127"/>
                <a:ea typeface="나눔고딕" panose="020D0604000000000000" pitchFamily="50" charset="-127"/>
              </a:rPr>
              <a:t>6,486</a:t>
            </a:r>
            <a:r>
              <a:rPr lang="ko-KR" altLang="en-US" b="1" dirty="0">
                <a:latin typeface="나눔고딕" panose="020D0604000000000000" pitchFamily="50" charset="-127"/>
                <a:ea typeface="나눔고딕" panose="020D0604000000000000" pitchFamily="50" charset="-127"/>
              </a:rPr>
              <a:t>조</a:t>
            </a:r>
            <a:endParaRPr lang="en-US" altLang="ko-KR" b="1" dirty="0">
              <a:latin typeface="나눔고딕" panose="020D0604000000000000" pitchFamily="50" charset="-127"/>
              <a:ea typeface="나눔고딕" panose="020D0604000000000000" pitchFamily="50" charset="-127"/>
            </a:endParaRPr>
          </a:p>
          <a:p>
            <a:pPr algn="ctr"/>
            <a:r>
              <a:rPr lang="en-US" altLang="ko-KR" b="1" dirty="0">
                <a:latin typeface="나눔고딕" panose="020D0604000000000000" pitchFamily="50" charset="-127"/>
                <a:ea typeface="나눔고딕" panose="020D0604000000000000" pitchFamily="50" charset="-127"/>
              </a:rPr>
              <a:t>7,512</a:t>
            </a:r>
            <a:r>
              <a:rPr lang="ko-KR" altLang="en-US" b="1" dirty="0">
                <a:latin typeface="나눔고딕" panose="020D0604000000000000" pitchFamily="50" charset="-127"/>
                <a:ea typeface="나눔고딕" panose="020D0604000000000000" pitchFamily="50" charset="-127"/>
              </a:rPr>
              <a:t>억원</a:t>
            </a:r>
            <a:endParaRPr lang="en-US" altLang="ko-KR" b="1" dirty="0">
              <a:latin typeface="나눔고딕" panose="020D0604000000000000" pitchFamily="50" charset="-127"/>
              <a:ea typeface="나눔고딕" panose="020D0604000000000000" pitchFamily="50" charset="-127"/>
            </a:endParaRPr>
          </a:p>
          <a:p>
            <a:pPr algn="ctr"/>
            <a:endParaRPr lang="en-US" altLang="ko-KR" b="1" dirty="0">
              <a:latin typeface="나눔고딕" panose="020D0604000000000000" pitchFamily="50" charset="-127"/>
              <a:ea typeface="나눔고딕" panose="020D0604000000000000" pitchFamily="50" charset="-127"/>
            </a:endParaRPr>
          </a:p>
          <a:p>
            <a:pPr algn="ctr"/>
            <a:r>
              <a:rPr lang="en-US" altLang="ko-KR" sz="900" b="1" dirty="0">
                <a:latin typeface="나눔고딕" panose="020D0604000000000000" pitchFamily="50" charset="-127"/>
                <a:ea typeface="나눔고딕" panose="020D0604000000000000" pitchFamily="50" charset="-127"/>
              </a:rPr>
              <a:t>(</a:t>
            </a:r>
            <a:r>
              <a:rPr lang="ko-KR" altLang="en-US" sz="900" b="1" dirty="0">
                <a:latin typeface="나눔고딕" panose="020D0604000000000000" pitchFamily="50" charset="-127"/>
                <a:ea typeface="나눔고딕" panose="020D0604000000000000" pitchFamily="50" charset="-127"/>
              </a:rPr>
              <a:t>원</a:t>
            </a:r>
            <a:r>
              <a:rPr lang="en-US" altLang="ko-KR" sz="900" b="1" dirty="0">
                <a:latin typeface="나눔고딕" panose="020D0604000000000000" pitchFamily="50" charset="-127"/>
                <a:ea typeface="나눔고딕" panose="020D0604000000000000" pitchFamily="50" charset="-127"/>
              </a:rPr>
              <a:t>/</a:t>
            </a:r>
            <a:r>
              <a:rPr lang="ko-KR" altLang="en-US" sz="900" b="1" dirty="0">
                <a:latin typeface="나눔고딕" panose="020D0604000000000000" pitchFamily="50" charset="-127"/>
                <a:ea typeface="나눔고딕" panose="020D0604000000000000" pitchFamily="50" charset="-127"/>
              </a:rPr>
              <a:t>달러 </a:t>
            </a:r>
            <a:r>
              <a:rPr lang="en-US" altLang="ko-KR" sz="900" b="1" dirty="0">
                <a:latin typeface="나눔고딕" panose="020D0604000000000000" pitchFamily="50" charset="-127"/>
                <a:ea typeface="나눔고딕" panose="020D0604000000000000" pitchFamily="50" charset="-127"/>
              </a:rPr>
              <a:t>1,300</a:t>
            </a:r>
            <a:r>
              <a:rPr lang="ko-KR" altLang="en-US" sz="900" b="1" dirty="0">
                <a:latin typeface="나눔고딕" panose="020D0604000000000000" pitchFamily="50" charset="-127"/>
                <a:ea typeface="나눔고딕" panose="020D0604000000000000" pitchFamily="50" charset="-127"/>
              </a:rPr>
              <a:t>원기준</a:t>
            </a:r>
            <a:r>
              <a:rPr lang="en-US" altLang="ko-KR" sz="900" b="1" dirty="0">
                <a:latin typeface="나눔고딕" panose="020D0604000000000000" pitchFamily="50" charset="-127"/>
                <a:ea typeface="나눔고딕" panose="020D0604000000000000" pitchFamily="50" charset="-127"/>
              </a:rPr>
              <a:t>)</a:t>
            </a:r>
            <a:endParaRPr lang="ko-KR" altLang="en-US" sz="900" b="1" dirty="0">
              <a:latin typeface="나눔고딕" panose="020D0604000000000000" pitchFamily="50" charset="-127"/>
              <a:ea typeface="나눔고딕" panose="020D0604000000000000" pitchFamily="50" charset="-127"/>
            </a:endParaRPr>
          </a:p>
        </p:txBody>
      </p:sp>
      <p:sp>
        <p:nvSpPr>
          <p:cNvPr id="7" name="Rectangle 39">
            <a:extLst>
              <a:ext uri="{FF2B5EF4-FFF2-40B4-BE49-F238E27FC236}">
                <a16:creationId xmlns:a16="http://schemas.microsoft.com/office/drawing/2014/main" id="{F08B8CA6-25AC-1216-5B40-D34626FE2E04}"/>
              </a:ext>
            </a:extLst>
          </p:cNvPr>
          <p:cNvSpPr>
            <a:spLocks noChangeArrowheads="1"/>
          </p:cNvSpPr>
          <p:nvPr/>
        </p:nvSpPr>
        <p:spPr bwMode="auto">
          <a:xfrm>
            <a:off x="251520" y="626740"/>
            <a:ext cx="8640960"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marL="171450" indent="-171450">
              <a:buFont typeface="Wingdings" panose="05000000000000000000" pitchFamily="2" charset="2"/>
              <a:buChar char="ü"/>
            </a:pPr>
            <a:r>
              <a:rPr lang="en-US" altLang="ko-KR" sz="1100" dirty="0">
                <a:solidFill>
                  <a:schemeClr val="tx1">
                    <a:lumMod val="85000"/>
                    <a:lumOff val="15000"/>
                  </a:schemeClr>
                </a:solidFill>
                <a:latin typeface="나눔고딕" panose="020D0604000000000000" pitchFamily="50" charset="-127"/>
                <a:ea typeface="나눔고딕" panose="020D0604000000000000" pitchFamily="50" charset="-127"/>
              </a:rPr>
              <a:t>Based on Scope 1 and 2 greenhouse gas emissions reported by more than 11,100 companies globally </a:t>
            </a:r>
            <a:r>
              <a:rPr lang="en-US" altLang="ko-KR" sz="800" dirty="0">
                <a:solidFill>
                  <a:schemeClr val="tx1">
                    <a:lumMod val="85000"/>
                    <a:lumOff val="15000"/>
                  </a:schemeClr>
                </a:solidFill>
                <a:latin typeface="나눔고딕" panose="020D0604000000000000" pitchFamily="50" charset="-127"/>
                <a:ea typeface="나눔고딕" panose="020D0604000000000000" pitchFamily="50" charset="-127"/>
              </a:rPr>
              <a:t>(</a:t>
            </a:r>
            <a:r>
              <a:rPr lang="en-US" altLang="ko-KR" sz="800" dirty="0" err="1">
                <a:solidFill>
                  <a:schemeClr val="tx1">
                    <a:lumMod val="85000"/>
                    <a:lumOff val="15000"/>
                  </a:schemeClr>
                </a:solidFill>
                <a:latin typeface="나눔고딕" panose="020D0604000000000000" pitchFamily="50" charset="-127"/>
                <a:ea typeface="나눔고딕" panose="020D0604000000000000" pitchFamily="50" charset="-127"/>
              </a:rPr>
              <a:t>FutureZero</a:t>
            </a:r>
            <a:r>
              <a:rPr lang="en-US" altLang="ko-KR" sz="800" dirty="0">
                <a:solidFill>
                  <a:schemeClr val="tx1">
                    <a:lumMod val="85000"/>
                    <a:lumOff val="15000"/>
                  </a:schemeClr>
                </a:solidFill>
                <a:latin typeface="나눔고딕" panose="020D0604000000000000" pitchFamily="50" charset="-127"/>
                <a:ea typeface="나눔고딕" panose="020D0604000000000000" pitchFamily="50" charset="-127"/>
              </a:rPr>
              <a:t> &amp; Credit Suisse Holt)</a:t>
            </a:r>
          </a:p>
          <a:p>
            <a:pPr marL="171450" indent="-171450">
              <a:buFont typeface="Wingdings" panose="05000000000000000000" pitchFamily="2" charset="2"/>
              <a:buChar char="ü"/>
            </a:pPr>
            <a:r>
              <a:rPr lang="en-US" altLang="ko-KR" sz="1100" dirty="0">
                <a:solidFill>
                  <a:schemeClr val="tx1">
                    <a:lumMod val="85000"/>
                    <a:lumOff val="15000"/>
                  </a:schemeClr>
                </a:solidFill>
                <a:latin typeface="나눔고딕" panose="020D0604000000000000" pitchFamily="50" charset="-127"/>
                <a:ea typeface="나눔고딕" panose="020D0604000000000000" pitchFamily="50" charset="-127"/>
              </a:rPr>
              <a:t>3,470 companies in various sectors with a return on capital decline of 5% or more, representing 27% of the total</a:t>
            </a:r>
          </a:p>
          <a:p>
            <a:pPr marL="171450" indent="-171450">
              <a:buFont typeface="Wingdings" panose="05000000000000000000" pitchFamily="2" charset="2"/>
              <a:buChar char="ü"/>
            </a:pPr>
            <a:r>
              <a:rPr lang="en-US" altLang="ko-KR" sz="1100" dirty="0">
                <a:solidFill>
                  <a:schemeClr val="tx1">
                    <a:lumMod val="85000"/>
                    <a:lumOff val="15000"/>
                  </a:schemeClr>
                </a:solidFill>
                <a:latin typeface="나눔고딕" panose="020D0604000000000000" pitchFamily="50" charset="-127"/>
                <a:ea typeface="나눔고딕" panose="020D0604000000000000" pitchFamily="50" charset="-127"/>
              </a:rPr>
              <a:t>Approximately $20.4 trillion in enterprise value at risk, or more than $260 trillion in today's dollars.</a:t>
            </a:r>
            <a:endParaRPr lang="en-US" altLang="zh-CN" sz="1100" dirty="0">
              <a:solidFill>
                <a:schemeClr val="tx1">
                  <a:lumMod val="85000"/>
                  <a:lumOff val="15000"/>
                </a:schemeClr>
              </a:solidFill>
              <a:latin typeface="나눔고딕" panose="020D0604000000000000" pitchFamily="50" charset="-127"/>
              <a:ea typeface="나눔고딕" panose="020D0604000000000000" pitchFamily="50" charset="-127"/>
            </a:endParaRPr>
          </a:p>
        </p:txBody>
      </p:sp>
      <p:sp>
        <p:nvSpPr>
          <p:cNvPr id="8" name="직사각형 7">
            <a:extLst>
              <a:ext uri="{FF2B5EF4-FFF2-40B4-BE49-F238E27FC236}">
                <a16:creationId xmlns:a16="http://schemas.microsoft.com/office/drawing/2014/main" id="{6D75A3D2-F867-2799-0B93-E83AE34FC324}"/>
              </a:ext>
            </a:extLst>
          </p:cNvPr>
          <p:cNvSpPr/>
          <p:nvPr/>
        </p:nvSpPr>
        <p:spPr>
          <a:xfrm>
            <a:off x="4067943" y="1562844"/>
            <a:ext cx="2475925" cy="309634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165224814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Freeform 10"/>
          <p:cNvSpPr>
            <a:spLocks noEditPoints="1"/>
          </p:cNvSpPr>
          <p:nvPr/>
        </p:nvSpPr>
        <p:spPr bwMode="auto">
          <a:xfrm>
            <a:off x="7006829" y="3182938"/>
            <a:ext cx="376237" cy="374650"/>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nvGrpSpPr>
          <p:cNvPr id="21515" name="Group 11"/>
          <p:cNvGrpSpPr>
            <a:grpSpLocks/>
          </p:cNvGrpSpPr>
          <p:nvPr/>
        </p:nvGrpSpPr>
        <p:grpSpPr bwMode="auto">
          <a:xfrm>
            <a:off x="3400029" y="3205163"/>
            <a:ext cx="374650" cy="330200"/>
            <a:chOff x="0" y="0"/>
            <a:chExt cx="236" cy="208"/>
          </a:xfrm>
        </p:grpSpPr>
        <p:sp>
          <p:nvSpPr>
            <p:cNvPr id="21516"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17" name="Freeform 13"/>
            <p:cNvSpPr>
              <a:spLocks/>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18" name="Group 14"/>
          <p:cNvGrpSpPr>
            <a:grpSpLocks/>
          </p:cNvGrpSpPr>
          <p:nvPr/>
        </p:nvGrpSpPr>
        <p:grpSpPr bwMode="auto">
          <a:xfrm>
            <a:off x="5235179" y="2151063"/>
            <a:ext cx="379412" cy="376237"/>
            <a:chOff x="0" y="0"/>
            <a:chExt cx="239" cy="237"/>
          </a:xfrm>
        </p:grpSpPr>
        <p:sp>
          <p:nvSpPr>
            <p:cNvPr id="21519" name="Freeform 15"/>
            <p:cNvSpPr>
              <a:spLocks/>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0"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1" name="Freeform 17"/>
            <p:cNvSpPr>
              <a:spLocks/>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2" name="Freeform 18"/>
            <p:cNvSpPr>
              <a:spLocks/>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23" name="Group 19"/>
          <p:cNvGrpSpPr>
            <a:grpSpLocks/>
          </p:cNvGrpSpPr>
          <p:nvPr/>
        </p:nvGrpSpPr>
        <p:grpSpPr bwMode="auto">
          <a:xfrm>
            <a:off x="1685529" y="2162175"/>
            <a:ext cx="374650" cy="376238"/>
            <a:chOff x="0" y="0"/>
            <a:chExt cx="236" cy="237"/>
          </a:xfrm>
        </p:grpSpPr>
        <p:sp>
          <p:nvSpPr>
            <p:cNvPr id="21524"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5"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8" name="矩形 27"/>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 name="Rectangle 39">
            <a:extLst>
              <a:ext uri="{FF2B5EF4-FFF2-40B4-BE49-F238E27FC236}">
                <a16:creationId xmlns:a16="http://schemas.microsoft.com/office/drawing/2014/main" id="{8F27F7FA-1846-078E-9A56-12A7F3F0A3CE}"/>
              </a:ext>
            </a:extLst>
          </p:cNvPr>
          <p:cNvSpPr>
            <a:spLocks noChangeArrowheads="1"/>
          </p:cNvSpPr>
          <p:nvPr/>
        </p:nvSpPr>
        <p:spPr bwMode="auto">
          <a:xfrm>
            <a:off x="251520" y="266700"/>
            <a:ext cx="4824536"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pPr>
              <a:buFont typeface="Arial" pitchFamily="34" charset="0"/>
              <a:buNone/>
            </a:pPr>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dirty="0">
                <a:latin typeface="나눔고딕" panose="020D0604000000000000" pitchFamily="50" charset="-127"/>
                <a:ea typeface="나눔고딕" panose="020D0604000000000000" pitchFamily="50" charset="-127"/>
              </a:rPr>
              <a:t>Exxon Mobil 2020 virtual carbon tax calculation</a:t>
            </a: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sp>
        <p:nvSpPr>
          <p:cNvPr id="5" name="TextBox 4">
            <a:extLst>
              <a:ext uri="{FF2B5EF4-FFF2-40B4-BE49-F238E27FC236}">
                <a16:creationId xmlns:a16="http://schemas.microsoft.com/office/drawing/2014/main" id="{B5D8399A-ED8E-927D-EB7C-56387B61B24E}"/>
              </a:ext>
            </a:extLst>
          </p:cNvPr>
          <p:cNvSpPr txBox="1"/>
          <p:nvPr/>
        </p:nvSpPr>
        <p:spPr>
          <a:xfrm>
            <a:off x="539552" y="4065121"/>
            <a:ext cx="7894240" cy="954107"/>
          </a:xfrm>
          <a:prstGeom prst="rect">
            <a:avLst/>
          </a:prstGeom>
          <a:noFill/>
        </p:spPr>
        <p:txBody>
          <a:bodyPr wrap="square">
            <a:spAutoFit/>
          </a:bodyPr>
          <a:lstStyle/>
          <a:p>
            <a:pPr marL="342900" lvl="0" indent="-342900" fontAlgn="base">
              <a:tabLst>
                <a:tab pos="457200" algn="l"/>
              </a:tabLst>
            </a:pPr>
            <a:r>
              <a:rPr lang="en-US" altLang="ko-KR" sz="800" dirty="0">
                <a:latin typeface="나눔고딕" panose="020D0604000000000000" pitchFamily="50" charset="-127"/>
                <a:ea typeface="나눔고딕" panose="020D0604000000000000" pitchFamily="50" charset="-127"/>
              </a:rPr>
              <a:t>Source</a:t>
            </a:r>
            <a:r>
              <a:rPr lang="ko-KR" altLang="en-US" sz="800" dirty="0">
                <a:latin typeface="나눔고딕" panose="020D0604000000000000" pitchFamily="50" charset="-127"/>
                <a:ea typeface="나눔고딕" panose="020D0604000000000000" pitchFamily="50" charset="-127"/>
              </a:rPr>
              <a:t> </a:t>
            </a:r>
            <a:r>
              <a:rPr lang="en-US" altLang="ko-KR" sz="800" dirty="0">
                <a:latin typeface="나눔고딕" panose="020D0604000000000000" pitchFamily="50" charset="-127"/>
                <a:ea typeface="나눔고딕" panose="020D0604000000000000" pitchFamily="50" charset="-127"/>
              </a:rPr>
              <a:t>: 1. </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Exxon Mobil Corporation. (2022). Advancing Climate Solutions 2022 Progress Report (July update). </a:t>
            </a:r>
          </a:p>
          <a:p>
            <a:pPr marL="342900" lvl="0" indent="-342900" fontAlgn="base">
              <a:tabLst>
                <a:tab pos="457200" algn="l"/>
              </a:tabLst>
            </a:pPr>
            <a:r>
              <a:rPr lang="en-US" altLang="ko-KR" sz="800" dirty="0">
                <a:solidFill>
                  <a:srgbClr val="0000FF"/>
                </a:solidFill>
                <a:latin typeface="나눔고딕" panose="020D0604000000000000" pitchFamily="50" charset="-127"/>
                <a:ea typeface="나눔고딕" panose="020D0604000000000000" pitchFamily="50" charset="-127"/>
                <a:cs typeface="굴림" panose="020B0600000101010101" pitchFamily="50" charset="-127"/>
              </a:rPr>
              <a:t>                  </a:t>
            </a:r>
            <a:r>
              <a:rPr lang="en-US" altLang="ko-KR" sz="800" u="sng" dirty="0">
                <a:solidFill>
                  <a:srgbClr val="0000FF"/>
                </a:solidFill>
                <a:effectLst/>
                <a:latin typeface="나눔고딕" panose="020D0604000000000000" pitchFamily="50" charset="-127"/>
                <a:ea typeface="나눔고딕" panose="020D0604000000000000" pitchFamily="50" charset="-127"/>
                <a:cs typeface="굴림" panose="020B0600000101010101" pitchFamily="50" charset="-127"/>
              </a:rPr>
              <a:t>https://corporate.exxonmobil.com/-/media/Global/Files/Advancing-Climate-Solutions-Progress-Report/2022/ExxonMobil-Advancing-Climate-</a:t>
            </a:r>
          </a:p>
          <a:p>
            <a:pPr marL="342900" lvl="0" indent="-342900" fontAlgn="base">
              <a:tabLst>
                <a:tab pos="457200" algn="l"/>
              </a:tabLst>
            </a:pPr>
            <a:r>
              <a:rPr lang="en-US" altLang="ko-KR" sz="800" dirty="0">
                <a:solidFill>
                  <a:srgbClr val="0000FF"/>
                </a:solidFill>
                <a:latin typeface="나눔고딕" panose="020D0604000000000000" pitchFamily="50" charset="-127"/>
                <a:ea typeface="나눔고딕" panose="020D0604000000000000" pitchFamily="50" charset="-127"/>
                <a:cs typeface="굴림" panose="020B0600000101010101" pitchFamily="50" charset="-127"/>
              </a:rPr>
              <a:t>                  </a:t>
            </a:r>
            <a:r>
              <a:rPr lang="en-US" altLang="ko-KR" sz="800" u="sng" dirty="0">
                <a:solidFill>
                  <a:srgbClr val="0000FF"/>
                </a:solidFill>
                <a:effectLst/>
                <a:latin typeface="나눔고딕" panose="020D0604000000000000" pitchFamily="50" charset="-127"/>
                <a:ea typeface="나눔고딕" panose="020D0604000000000000" pitchFamily="50" charset="-127"/>
                <a:cs typeface="굴림" panose="020B0600000101010101" pitchFamily="50" charset="-127"/>
              </a:rPr>
              <a:t>Solutions-2022-Progress-Report.pdf</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a:t>
            </a:r>
            <a:endParaRPr lang="ko-KR" altLang="ko-KR" sz="800" dirty="0">
              <a:effectLst/>
              <a:latin typeface="나눔고딕" panose="020D0604000000000000" pitchFamily="50" charset="-127"/>
              <a:ea typeface="나눔고딕" panose="020D0604000000000000" pitchFamily="50" charset="-127"/>
              <a:cs typeface="굴림" panose="020B0600000101010101" pitchFamily="50" charset="-127"/>
            </a:endParaRPr>
          </a:p>
          <a:p>
            <a:pPr marL="342900" lvl="0" indent="-342900" fontAlgn="base">
              <a:tabLst>
                <a:tab pos="457200" algn="l"/>
              </a:tabLst>
            </a:pPr>
            <a:r>
              <a:rPr lang="en-US" altLang="ko-KR" sz="800" dirty="0">
                <a:solidFill>
                  <a:srgbClr val="0000FF"/>
                </a:solidFill>
                <a:effectLst/>
                <a:latin typeface="나눔고딕" panose="020D0604000000000000" pitchFamily="50" charset="-127"/>
                <a:ea typeface="나눔고딕" panose="020D0604000000000000" pitchFamily="50" charset="-127"/>
                <a:cs typeface="굴림" panose="020B0600000101010101" pitchFamily="50" charset="-127"/>
              </a:rPr>
              <a:t>              </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2. Exxon Mobile Corporation. (2021). Form 10‐K for the fiscal year ended 31 December. U.S. Securities and Exchange Commission. </a:t>
            </a:r>
          </a:p>
          <a:p>
            <a:pPr marL="342900" lvl="0" indent="-342900" fontAlgn="base">
              <a:tabLst>
                <a:tab pos="457200" algn="l"/>
              </a:tabLst>
            </a:pPr>
            <a:r>
              <a:rPr lang="en-US" altLang="ko-KR" sz="800" dirty="0">
                <a:solidFill>
                  <a:srgbClr val="0000FF"/>
                </a:solidFill>
                <a:latin typeface="나눔고딕" panose="020D0604000000000000" pitchFamily="50" charset="-127"/>
                <a:ea typeface="나눔고딕" panose="020D0604000000000000" pitchFamily="50" charset="-127"/>
                <a:cs typeface="굴림" panose="020B0600000101010101" pitchFamily="50" charset="-127"/>
              </a:rPr>
              <a:t>                  </a:t>
            </a:r>
            <a:r>
              <a:rPr lang="en-US" altLang="ko-KR" sz="800" u="sng" dirty="0">
                <a:solidFill>
                  <a:srgbClr val="0000FF"/>
                </a:solidFill>
                <a:effectLst/>
                <a:latin typeface="나눔고딕" panose="020D0604000000000000" pitchFamily="50" charset="-127"/>
                <a:ea typeface="나눔고딕" panose="020D0604000000000000" pitchFamily="50" charset="-127"/>
                <a:cs typeface="굴림" panose="020B0600000101010101" pitchFamily="50" charset="-127"/>
              </a:rPr>
              <a:t>https://www.sec.gov/ix?doc=/Archives/edgar/data/34088/000003408822000011/xom-20211231.htm</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a:t>
            </a:r>
            <a:endParaRPr lang="ko-KR" altLang="ko-KR" sz="800" dirty="0">
              <a:effectLst/>
              <a:latin typeface="나눔고딕" panose="020D0604000000000000" pitchFamily="50" charset="-127"/>
              <a:ea typeface="나눔고딕" panose="020D0604000000000000" pitchFamily="50" charset="-127"/>
              <a:cs typeface="굴림" panose="020B0600000101010101" pitchFamily="50" charset="-127"/>
            </a:endParaRPr>
          </a:p>
          <a:p>
            <a:pPr marL="342900" lvl="0" indent="-342900" fontAlgn="base">
              <a:tabLst>
                <a:tab pos="457200" algn="l"/>
              </a:tabLst>
            </a:pPr>
            <a:r>
              <a:rPr lang="en-US" altLang="ko-KR" sz="800" dirty="0">
                <a:latin typeface="나눔고딕" panose="020D0604000000000000" pitchFamily="50" charset="-127"/>
                <a:ea typeface="나눔고딕" panose="020D0604000000000000" pitchFamily="50" charset="-127"/>
                <a:cs typeface="굴림" panose="020B0600000101010101" pitchFamily="50" charset="-127"/>
              </a:rPr>
              <a:t>              3</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 Exxon Mobile Corporation. (2018). Form 10‐K for the fiscal year ended 31 December. U.S. Securities and Exchange Commission. </a:t>
            </a:r>
          </a:p>
          <a:p>
            <a:pPr marL="342900" lvl="0" indent="-342900" fontAlgn="base">
              <a:tabLst>
                <a:tab pos="457200" algn="l"/>
              </a:tabLst>
            </a:pPr>
            <a:r>
              <a:rPr lang="en-US" altLang="ko-KR" sz="800" dirty="0">
                <a:solidFill>
                  <a:srgbClr val="0000FF"/>
                </a:solidFill>
                <a:latin typeface="나눔고딕" panose="020D0604000000000000" pitchFamily="50" charset="-127"/>
                <a:ea typeface="나눔고딕" panose="020D0604000000000000" pitchFamily="50" charset="-127"/>
                <a:cs typeface="굴림" panose="020B0600000101010101" pitchFamily="50" charset="-127"/>
              </a:rPr>
              <a:t>                  </a:t>
            </a:r>
            <a:r>
              <a:rPr lang="en-US" altLang="ko-KR" sz="800" u="sng" dirty="0">
                <a:solidFill>
                  <a:srgbClr val="0000FF"/>
                </a:solidFill>
                <a:effectLst/>
                <a:latin typeface="나눔고딕" panose="020D0604000000000000" pitchFamily="50" charset="-127"/>
                <a:ea typeface="나눔고딕" panose="020D0604000000000000" pitchFamily="50" charset="-127"/>
                <a:cs typeface="굴림" panose="020B0600000101010101" pitchFamily="50" charset="-127"/>
              </a:rPr>
              <a:t>https://www.sec.gov/Archives/edgar/data/0000034088/000003408819000010/xom10k2018.htm</a:t>
            </a:r>
            <a:r>
              <a:rPr lang="en-US" altLang="ko-KR" sz="800" dirty="0">
                <a:effectLst/>
                <a:latin typeface="나눔고딕" panose="020D0604000000000000" pitchFamily="50" charset="-127"/>
                <a:ea typeface="나눔고딕" panose="020D0604000000000000" pitchFamily="50" charset="-127"/>
                <a:cs typeface="굴림" panose="020B0600000101010101" pitchFamily="50" charset="-127"/>
              </a:rPr>
              <a:t>.</a:t>
            </a:r>
            <a:endParaRPr lang="en-US" altLang="ko-KR" sz="800" dirty="0">
              <a:latin typeface="나눔고딕" panose="020D0604000000000000" pitchFamily="50" charset="-127"/>
              <a:ea typeface="나눔고딕" panose="020D0604000000000000" pitchFamily="50" charset="-127"/>
            </a:endParaRPr>
          </a:p>
        </p:txBody>
      </p:sp>
      <p:graphicFrame>
        <p:nvGraphicFramePr>
          <p:cNvPr id="12" name="표 12">
            <a:extLst>
              <a:ext uri="{FF2B5EF4-FFF2-40B4-BE49-F238E27FC236}">
                <a16:creationId xmlns:a16="http://schemas.microsoft.com/office/drawing/2014/main" id="{E7A84FBF-05EB-2DC4-1300-25EC9E9D8871}"/>
              </a:ext>
            </a:extLst>
          </p:cNvPr>
          <p:cNvGraphicFramePr>
            <a:graphicFrameLocks noGrp="1"/>
          </p:cNvGraphicFramePr>
          <p:nvPr>
            <p:extLst>
              <p:ext uri="{D42A27DB-BD31-4B8C-83A1-F6EECF244321}">
                <p14:modId xmlns:p14="http://schemas.microsoft.com/office/powerpoint/2010/main" val="1193652323"/>
              </p:ext>
            </p:extLst>
          </p:nvPr>
        </p:nvGraphicFramePr>
        <p:xfrm>
          <a:off x="539552" y="1130796"/>
          <a:ext cx="7560840" cy="1793884"/>
        </p:xfrm>
        <a:graphic>
          <a:graphicData uri="http://schemas.openxmlformats.org/drawingml/2006/table">
            <a:tbl>
              <a:tblPr firstRow="1" bandRow="1">
                <a:tableStyleId>{5C22544A-7EE6-4342-B048-85BDC9FD1C3A}</a:tableStyleId>
              </a:tblPr>
              <a:tblGrid>
                <a:gridCol w="1890210">
                  <a:extLst>
                    <a:ext uri="{9D8B030D-6E8A-4147-A177-3AD203B41FA5}">
                      <a16:colId xmlns:a16="http://schemas.microsoft.com/office/drawing/2014/main" val="319882664"/>
                    </a:ext>
                  </a:extLst>
                </a:gridCol>
                <a:gridCol w="1494166">
                  <a:extLst>
                    <a:ext uri="{9D8B030D-6E8A-4147-A177-3AD203B41FA5}">
                      <a16:colId xmlns:a16="http://schemas.microsoft.com/office/drawing/2014/main" val="2238727704"/>
                    </a:ext>
                  </a:extLst>
                </a:gridCol>
                <a:gridCol w="2286254">
                  <a:extLst>
                    <a:ext uri="{9D8B030D-6E8A-4147-A177-3AD203B41FA5}">
                      <a16:colId xmlns:a16="http://schemas.microsoft.com/office/drawing/2014/main" val="2175284610"/>
                    </a:ext>
                  </a:extLst>
                </a:gridCol>
                <a:gridCol w="1890210">
                  <a:extLst>
                    <a:ext uri="{9D8B030D-6E8A-4147-A177-3AD203B41FA5}">
                      <a16:colId xmlns:a16="http://schemas.microsoft.com/office/drawing/2014/main" val="1775482709"/>
                    </a:ext>
                  </a:extLst>
                </a:gridCol>
              </a:tblGrid>
              <a:tr h="489429">
                <a:tc>
                  <a:txBody>
                    <a:bodyPr/>
                    <a:lstStyle/>
                    <a:p>
                      <a:pPr algn="ctr"/>
                      <a:r>
                        <a:rPr lang="en-US" altLang="ko-KR" sz="1200" b="1" i="0" kern="1200" dirty="0">
                          <a:solidFill>
                            <a:schemeClr val="bg1"/>
                          </a:solidFill>
                          <a:effectLst/>
                          <a:latin typeface="나눔고딕" panose="020D0604000000000000" pitchFamily="50" charset="-127"/>
                          <a:ea typeface="나눔고딕" panose="020D0604000000000000" pitchFamily="50" charset="-127"/>
                          <a:cs typeface="+mn-cs"/>
                        </a:rPr>
                        <a:t>Separation</a:t>
                      </a:r>
                    </a:p>
                  </a:txBody>
                  <a:tcPr>
                    <a:solidFill>
                      <a:schemeClr val="accent2">
                        <a:lumMod val="75000"/>
                      </a:schemeClr>
                    </a:solidFill>
                  </a:tcPr>
                </a:tc>
                <a:tc>
                  <a:txBody>
                    <a:bodyPr/>
                    <a:lstStyle/>
                    <a:p>
                      <a:pPr algn="ctr" latinLnBrk="1"/>
                      <a:r>
                        <a:rPr lang="en-US" altLang="ko-KR" sz="1200" b="1" i="0" kern="1200" dirty="0">
                          <a:solidFill>
                            <a:schemeClr val="bg1"/>
                          </a:solidFill>
                          <a:effectLst/>
                          <a:latin typeface="나눔고딕" panose="020D0604000000000000" pitchFamily="50" charset="-127"/>
                          <a:ea typeface="나눔고딕" panose="020D0604000000000000" pitchFamily="50" charset="-127"/>
                          <a:cs typeface="+mn-cs"/>
                        </a:rPr>
                        <a:t>Emissions</a:t>
                      </a:r>
                      <a:endParaRPr lang="ko-KR" altLang="en-US" sz="1200" b="1" dirty="0">
                        <a:solidFill>
                          <a:schemeClr val="bg1"/>
                        </a:solidFill>
                        <a:latin typeface="나눔고딕" panose="020D0604000000000000" pitchFamily="50" charset="-127"/>
                        <a:ea typeface="나눔고딕" panose="020D0604000000000000" pitchFamily="50" charset="-127"/>
                      </a:endParaRPr>
                    </a:p>
                  </a:txBody>
                  <a:tcPr>
                    <a:solidFill>
                      <a:schemeClr val="accent2">
                        <a:lumMod val="75000"/>
                      </a:schemeClr>
                    </a:solidFill>
                  </a:tcPr>
                </a:tc>
                <a:tc>
                  <a:txBody>
                    <a:bodyPr/>
                    <a:lstStyle/>
                    <a:p>
                      <a:pPr algn="ctr" latinLnBrk="1"/>
                      <a:r>
                        <a:rPr lang="en-US" altLang="ko-KR" sz="1200" b="1" dirty="0">
                          <a:solidFill>
                            <a:schemeClr val="bg1"/>
                          </a:solidFill>
                          <a:latin typeface="나눔고딕" panose="020D0604000000000000" pitchFamily="50" charset="-127"/>
                          <a:ea typeface="나눔고딕" panose="020D0604000000000000" pitchFamily="50" charset="-127"/>
                        </a:rPr>
                        <a:t>Virtual carbon tax per ton</a:t>
                      </a:r>
                    </a:p>
                    <a:p>
                      <a:pPr algn="ctr" latinLnBrk="1"/>
                      <a:r>
                        <a:rPr lang="en-US" altLang="ko-KR" sz="1200" b="1" i="0" kern="1200" dirty="0">
                          <a:solidFill>
                            <a:schemeClr val="lt1"/>
                          </a:solidFill>
                          <a:effectLst/>
                          <a:latin typeface="나눔고딕" panose="020D0604000000000000" pitchFamily="50" charset="-127"/>
                          <a:ea typeface="나눔고딕" panose="020D0604000000000000" pitchFamily="50" charset="-127"/>
                          <a:cs typeface="+mn-cs"/>
                        </a:rPr>
                        <a:t>(Based on KRW/USD 1,300)</a:t>
                      </a:r>
                      <a:endParaRPr lang="ko-KR" altLang="en-US" sz="1200" b="1" dirty="0">
                        <a:solidFill>
                          <a:schemeClr val="bg1"/>
                        </a:solidFill>
                        <a:latin typeface="나눔고딕" panose="020D0604000000000000" pitchFamily="50" charset="-127"/>
                        <a:ea typeface="나눔고딕" panose="020D0604000000000000" pitchFamily="50" charset="-127"/>
                      </a:endParaRPr>
                    </a:p>
                  </a:txBody>
                  <a:tcPr>
                    <a:solidFill>
                      <a:schemeClr val="accent2">
                        <a:lumMod val="75000"/>
                      </a:schemeClr>
                    </a:solidFill>
                  </a:tcPr>
                </a:tc>
                <a:tc>
                  <a:txBody>
                    <a:bodyPr/>
                    <a:lstStyle/>
                    <a:p>
                      <a:pPr algn="ctr" latinLnBrk="1"/>
                      <a:r>
                        <a:rPr lang="en-US" altLang="ko-KR" sz="1200" b="1" dirty="0">
                          <a:solidFill>
                            <a:schemeClr val="bg1"/>
                          </a:solidFill>
                          <a:latin typeface="나눔고딕" panose="020D0604000000000000" pitchFamily="50" charset="-127"/>
                          <a:ea typeface="나눔고딕" panose="020D0604000000000000" pitchFamily="50" charset="-127"/>
                        </a:rPr>
                        <a:t>Virtual carbon tax total</a:t>
                      </a:r>
                      <a:endParaRPr lang="ko-KR" altLang="en-US" sz="1200" b="1" dirty="0">
                        <a:solidFill>
                          <a:schemeClr val="bg1"/>
                        </a:solidFill>
                        <a:latin typeface="나눔고딕" panose="020D0604000000000000" pitchFamily="50" charset="-127"/>
                        <a:ea typeface="나눔고딕" panose="020D0604000000000000" pitchFamily="50" charset="-127"/>
                      </a:endParaRPr>
                    </a:p>
                  </a:txBody>
                  <a:tcPr>
                    <a:solidFill>
                      <a:schemeClr val="accent2">
                        <a:lumMod val="75000"/>
                      </a:schemeClr>
                    </a:solidFill>
                  </a:tcPr>
                </a:tc>
                <a:extLst>
                  <a:ext uri="{0D108BD9-81ED-4DB2-BD59-A6C34878D82A}">
                    <a16:rowId xmlns:a16="http://schemas.microsoft.com/office/drawing/2014/main" val="324734424"/>
                  </a:ext>
                </a:extLst>
              </a:tr>
              <a:tr h="416718">
                <a:tc>
                  <a:txBody>
                    <a:bodyPr/>
                    <a:lstStyle/>
                    <a:p>
                      <a:pPr algn="ctr" latinLnBrk="1"/>
                      <a:r>
                        <a:rPr lang="en-US" altLang="ko-KR" sz="1200" b="1" dirty="0">
                          <a:latin typeface="나눔고딕" panose="020D0604000000000000" pitchFamily="50" charset="-127"/>
                          <a:ea typeface="나눔고딕" panose="020D0604000000000000" pitchFamily="50" charset="-127"/>
                        </a:rPr>
                        <a:t>Scope 1 &amp;</a:t>
                      </a:r>
                      <a:r>
                        <a:rPr lang="ko-KR" altLang="en-US" sz="1200" b="1" dirty="0">
                          <a:latin typeface="나눔고딕" panose="020D0604000000000000" pitchFamily="50" charset="-127"/>
                          <a:ea typeface="나눔고딕" panose="020D0604000000000000" pitchFamily="50" charset="-127"/>
                        </a:rPr>
                        <a:t> </a:t>
                      </a:r>
                      <a:r>
                        <a:rPr lang="en-US" altLang="ko-KR" sz="1200" b="1" dirty="0">
                          <a:latin typeface="나눔고딕" panose="020D0604000000000000" pitchFamily="50" charset="-127"/>
                          <a:ea typeface="나눔고딕" panose="020D0604000000000000" pitchFamily="50" charset="-127"/>
                        </a:rPr>
                        <a:t>Scope 2 </a:t>
                      </a:r>
                      <a:endParaRPr lang="ko-KR" altLang="en-US" sz="1200" b="1" dirty="0">
                        <a:latin typeface="나눔고딕" panose="020D0604000000000000" pitchFamily="50" charset="-127"/>
                        <a:ea typeface="나눔고딕" panose="020D0604000000000000" pitchFamily="50" charset="-127"/>
                      </a:endParaRPr>
                    </a:p>
                  </a:txBody>
                  <a:tcPr/>
                </a:tc>
                <a:tc>
                  <a:txBody>
                    <a:bodyPr/>
                    <a:lstStyle/>
                    <a:p>
                      <a:pPr algn="ctr" latinLnBrk="1"/>
                      <a:r>
                        <a:rPr lang="en-US" altLang="ko-KR" sz="1200" b="1" dirty="0">
                          <a:latin typeface="나눔고딕" panose="020D0604000000000000" pitchFamily="50" charset="-127"/>
                          <a:ea typeface="나눔고딕" panose="020D0604000000000000" pitchFamily="50" charset="-127"/>
                        </a:rPr>
                        <a:t>110 million tons</a:t>
                      </a:r>
                      <a:endParaRPr lang="ko-KR" altLang="en-US" sz="1200" b="1" dirty="0">
                        <a:latin typeface="나눔고딕" panose="020D0604000000000000" pitchFamily="50" charset="-127"/>
                        <a:ea typeface="나눔고딕" panose="020D0604000000000000" pitchFamily="50" charset="-127"/>
                      </a:endParaRPr>
                    </a:p>
                  </a:txBody>
                  <a:tcPr/>
                </a:tc>
                <a:tc>
                  <a:txBody>
                    <a:bodyPr/>
                    <a:lstStyle/>
                    <a:p>
                      <a:pPr algn="ctr" latinLnBrk="1"/>
                      <a:r>
                        <a:rPr lang="en-US" altLang="ko-KR" sz="1200" b="1" dirty="0">
                          <a:latin typeface="나눔고딕" panose="020D0604000000000000" pitchFamily="50" charset="-127"/>
                          <a:ea typeface="나눔고딕" panose="020D0604000000000000" pitchFamily="50" charset="-127"/>
                        </a:rPr>
                        <a:t>$75</a:t>
                      </a:r>
                    </a:p>
                    <a:p>
                      <a:pPr algn="ctr" latinLnBrk="1"/>
                      <a:r>
                        <a:rPr lang="en-US" altLang="ko-KR" sz="1200" b="1" dirty="0">
                          <a:latin typeface="나눔고딕" panose="020D0604000000000000" pitchFamily="50" charset="-127"/>
                          <a:ea typeface="나눔고딕" panose="020D0604000000000000" pitchFamily="50" charset="-127"/>
                        </a:rPr>
                        <a:t>(\97,500)</a:t>
                      </a:r>
                      <a:endParaRPr lang="ko-KR" altLang="en-US" sz="1200" b="1" dirty="0">
                        <a:latin typeface="나눔고딕" panose="020D0604000000000000" pitchFamily="50" charset="-127"/>
                        <a:ea typeface="나눔고딕" panose="020D0604000000000000" pitchFamily="50" charset="-127"/>
                      </a:endParaRPr>
                    </a:p>
                  </a:txBody>
                  <a:tcPr/>
                </a:tc>
                <a:tc>
                  <a:txBody>
                    <a:bodyPr/>
                    <a:lstStyle/>
                    <a:p>
                      <a:pPr algn="ctr" latinLnBrk="1"/>
                      <a:r>
                        <a:rPr lang="en-US" altLang="ko-KR" sz="1200" b="1" dirty="0">
                          <a:latin typeface="나눔고딕" panose="020D0604000000000000" pitchFamily="50" charset="-127"/>
                          <a:ea typeface="나눔고딕" panose="020D0604000000000000" pitchFamily="50" charset="-127"/>
                        </a:rPr>
                        <a:t>8.325 billion</a:t>
                      </a:r>
                    </a:p>
                    <a:p>
                      <a:pPr algn="ctr" latinLnBrk="1"/>
                      <a:r>
                        <a:rPr lang="en-US" altLang="ko-KR" sz="1200" b="1" dirty="0">
                          <a:solidFill>
                            <a:srgbClr val="FF0000"/>
                          </a:solidFill>
                          <a:latin typeface="나눔고딕" panose="020D0604000000000000" pitchFamily="50" charset="-127"/>
                          <a:ea typeface="나눔고딕" panose="020D0604000000000000" pitchFamily="50" charset="-127"/>
                        </a:rPr>
                        <a:t>(10</a:t>
                      </a:r>
                      <a:r>
                        <a:rPr lang="ko-KR" altLang="en-US" sz="1200" b="1" dirty="0">
                          <a:solidFill>
                            <a:srgbClr val="FF0000"/>
                          </a:solidFill>
                          <a:latin typeface="나눔고딕" panose="020D0604000000000000" pitchFamily="50" charset="-127"/>
                          <a:ea typeface="나눔고딕" panose="020D0604000000000000" pitchFamily="50" charset="-127"/>
                        </a:rPr>
                        <a:t>조 </a:t>
                      </a:r>
                      <a:r>
                        <a:rPr lang="en-US" altLang="ko-KR" sz="1200" b="1" dirty="0">
                          <a:solidFill>
                            <a:srgbClr val="FF0000"/>
                          </a:solidFill>
                          <a:latin typeface="나눔고딕" panose="020D0604000000000000" pitchFamily="50" charset="-127"/>
                          <a:ea typeface="나눔고딕" panose="020D0604000000000000" pitchFamily="50" charset="-127"/>
                        </a:rPr>
                        <a:t>8,225</a:t>
                      </a:r>
                      <a:r>
                        <a:rPr lang="ko-KR" altLang="en-US" sz="1200" b="1" dirty="0">
                          <a:solidFill>
                            <a:srgbClr val="FF0000"/>
                          </a:solidFill>
                          <a:latin typeface="나눔고딕" panose="020D0604000000000000" pitchFamily="50" charset="-127"/>
                          <a:ea typeface="나눔고딕" panose="020D0604000000000000" pitchFamily="50" charset="-127"/>
                        </a:rPr>
                        <a:t>억원</a:t>
                      </a:r>
                      <a:r>
                        <a:rPr lang="en-US" altLang="ko-KR" sz="1200" b="1" dirty="0">
                          <a:solidFill>
                            <a:srgbClr val="FF0000"/>
                          </a:solidFill>
                          <a:latin typeface="나눔고딕" panose="020D0604000000000000" pitchFamily="50" charset="-127"/>
                          <a:ea typeface="나눔고딕" panose="020D0604000000000000" pitchFamily="50" charset="-127"/>
                        </a:rPr>
                        <a:t>)</a:t>
                      </a:r>
                    </a:p>
                  </a:txBody>
                  <a:tcPr/>
                </a:tc>
                <a:extLst>
                  <a:ext uri="{0D108BD9-81ED-4DB2-BD59-A6C34878D82A}">
                    <a16:rowId xmlns:a16="http://schemas.microsoft.com/office/drawing/2014/main" val="1210542130"/>
                  </a:ext>
                </a:extLst>
              </a:tr>
              <a:tr h="446770">
                <a:tc>
                  <a:txBody>
                    <a:bodyPr/>
                    <a:lstStyle/>
                    <a:p>
                      <a:pPr algn="ctr" latinLnBrk="1"/>
                      <a:r>
                        <a:rPr lang="en-US" altLang="ko-KR" sz="1200" b="1" dirty="0">
                          <a:latin typeface="나눔고딕" panose="020D0604000000000000" pitchFamily="50" charset="-127"/>
                          <a:ea typeface="나눔고딕" panose="020D0604000000000000" pitchFamily="50" charset="-127"/>
                        </a:rPr>
                        <a:t>Scope 3</a:t>
                      </a:r>
                      <a:endParaRPr lang="ko-KR" altLang="en-US" sz="1200" b="1" dirty="0">
                        <a:latin typeface="나눔고딕" panose="020D0604000000000000" pitchFamily="50" charset="-127"/>
                        <a:ea typeface="나눔고딕" panose="020D0604000000000000" pitchFamily="50" charset="-127"/>
                      </a:endParaRPr>
                    </a:p>
                  </a:txBody>
                  <a:tcPr/>
                </a:tc>
                <a:tc>
                  <a:txBody>
                    <a:bodyPr/>
                    <a:lstStyle/>
                    <a:p>
                      <a:pPr algn="ctr" latinLnBrk="1"/>
                      <a:r>
                        <a:rPr lang="en-US" altLang="ko-KR" sz="1200" b="1" dirty="0">
                          <a:latin typeface="나눔고딕" panose="020D0604000000000000" pitchFamily="50" charset="-127"/>
                          <a:ea typeface="나눔고딕" panose="020D0604000000000000" pitchFamily="50" charset="-127"/>
                        </a:rPr>
                        <a:t>600 million tons</a:t>
                      </a:r>
                      <a:endParaRPr lang="ko-KR" altLang="en-US" sz="1200" b="1" dirty="0">
                        <a:latin typeface="나눔고딕" panose="020D0604000000000000" pitchFamily="50" charset="-127"/>
                        <a:ea typeface="나눔고딕" panose="020D0604000000000000" pitchFamily="50" charset="-127"/>
                      </a:endParaRPr>
                    </a:p>
                  </a:txBody>
                  <a:tcPr/>
                </a:tc>
                <a:tc>
                  <a:txBody>
                    <a:bodyPr/>
                    <a:lstStyle/>
                    <a:p>
                      <a:pPr algn="ctr" latinLnBrk="1"/>
                      <a:r>
                        <a:rPr lang="en-US" altLang="ko-KR" sz="1200" b="1" dirty="0">
                          <a:latin typeface="나눔고딕" panose="020D0604000000000000" pitchFamily="50" charset="-127"/>
                          <a:ea typeface="나눔고딕" panose="020D0604000000000000" pitchFamily="50" charset="-127"/>
                        </a:rPr>
                        <a:t>$10</a:t>
                      </a:r>
                    </a:p>
                    <a:p>
                      <a:pPr marL="0" marR="0" lvl="0" indent="0" algn="ctr" defTabSz="914400" rtl="0" eaLnBrk="1" fontAlgn="auto" latinLnBrk="1" hangingPunct="1">
                        <a:lnSpc>
                          <a:spcPct val="100000"/>
                        </a:lnSpc>
                        <a:spcBef>
                          <a:spcPts val="0"/>
                        </a:spcBef>
                        <a:spcAft>
                          <a:spcPts val="0"/>
                        </a:spcAft>
                        <a:buClrTx/>
                        <a:buSzTx/>
                        <a:buFontTx/>
                        <a:buNone/>
                        <a:tabLst/>
                        <a:defRPr/>
                      </a:pPr>
                      <a:r>
                        <a:rPr lang="en-US" altLang="ko-KR" sz="1200" b="1" dirty="0">
                          <a:latin typeface="나눔고딕" panose="020D0604000000000000" pitchFamily="50" charset="-127"/>
                          <a:ea typeface="나눔고딕" panose="020D0604000000000000" pitchFamily="50" charset="-127"/>
                        </a:rPr>
                        <a:t>(\13,000)</a:t>
                      </a:r>
                      <a:endParaRPr lang="ko-KR" altLang="en-US" sz="1200" b="1" dirty="0">
                        <a:latin typeface="나눔고딕" panose="020D0604000000000000" pitchFamily="50" charset="-127"/>
                        <a:ea typeface="나눔고딕" panose="020D0604000000000000" pitchFamily="50" charset="-127"/>
                      </a:endParaRPr>
                    </a:p>
                  </a:txBody>
                  <a:tcPr/>
                </a:tc>
                <a:tc>
                  <a:txBody>
                    <a:bodyPr/>
                    <a:lstStyle/>
                    <a:p>
                      <a:pPr algn="ctr" latinLnBrk="1"/>
                      <a:r>
                        <a:rPr lang="en-US" altLang="ko-KR" sz="1200" b="1" dirty="0">
                          <a:latin typeface="나눔고딕" panose="020D0604000000000000" pitchFamily="50" charset="-127"/>
                          <a:ea typeface="나눔고딕" panose="020D0604000000000000" pitchFamily="50" charset="-127"/>
                        </a:rPr>
                        <a:t>6 billion</a:t>
                      </a:r>
                      <a:br>
                        <a:rPr lang="en-US" altLang="ko-KR" sz="1200" b="1" dirty="0">
                          <a:latin typeface="나눔고딕" panose="020D0604000000000000" pitchFamily="50" charset="-127"/>
                          <a:ea typeface="나눔고딕" panose="020D0604000000000000" pitchFamily="50" charset="-127"/>
                        </a:rPr>
                      </a:br>
                      <a:r>
                        <a:rPr lang="en-US" altLang="ko-KR" sz="1200" b="1" dirty="0">
                          <a:solidFill>
                            <a:srgbClr val="FF0000"/>
                          </a:solidFill>
                          <a:latin typeface="나눔고딕" panose="020D0604000000000000" pitchFamily="50" charset="-127"/>
                          <a:ea typeface="나눔고딕" panose="020D0604000000000000" pitchFamily="50" charset="-127"/>
                        </a:rPr>
                        <a:t>(7</a:t>
                      </a:r>
                      <a:r>
                        <a:rPr lang="ko-KR" altLang="en-US" sz="1200" b="1" dirty="0">
                          <a:solidFill>
                            <a:srgbClr val="FF0000"/>
                          </a:solidFill>
                          <a:latin typeface="나눔고딕" panose="020D0604000000000000" pitchFamily="50" charset="-127"/>
                          <a:ea typeface="나눔고딕" panose="020D0604000000000000" pitchFamily="50" charset="-127"/>
                        </a:rPr>
                        <a:t>조 </a:t>
                      </a:r>
                      <a:r>
                        <a:rPr lang="en-US" altLang="ko-KR" sz="1200" b="1" dirty="0">
                          <a:solidFill>
                            <a:srgbClr val="FF0000"/>
                          </a:solidFill>
                          <a:latin typeface="나눔고딕" panose="020D0604000000000000" pitchFamily="50" charset="-127"/>
                          <a:ea typeface="나눔고딕" panose="020D0604000000000000" pitchFamily="50" charset="-127"/>
                        </a:rPr>
                        <a:t>8,000</a:t>
                      </a:r>
                      <a:r>
                        <a:rPr lang="ko-KR" altLang="en-US" sz="1200" b="1" dirty="0">
                          <a:solidFill>
                            <a:srgbClr val="FF0000"/>
                          </a:solidFill>
                          <a:latin typeface="나눔고딕" panose="020D0604000000000000" pitchFamily="50" charset="-127"/>
                          <a:ea typeface="나눔고딕" panose="020D0604000000000000" pitchFamily="50" charset="-127"/>
                        </a:rPr>
                        <a:t>억원</a:t>
                      </a:r>
                      <a:r>
                        <a:rPr lang="en-US" altLang="ko-KR" sz="1200" b="1" dirty="0">
                          <a:solidFill>
                            <a:srgbClr val="FF0000"/>
                          </a:solidFill>
                          <a:latin typeface="나눔고딕" panose="020D0604000000000000" pitchFamily="50" charset="-127"/>
                          <a:ea typeface="나눔고딕" panose="020D0604000000000000" pitchFamily="50" charset="-127"/>
                        </a:rPr>
                        <a:t>)</a:t>
                      </a:r>
                      <a:endParaRPr lang="ko-KR" altLang="en-US" sz="1200" b="1" dirty="0">
                        <a:solidFill>
                          <a:srgbClr val="FF0000"/>
                        </a:solidFill>
                        <a:latin typeface="나눔고딕" panose="020D0604000000000000" pitchFamily="50" charset="-127"/>
                        <a:ea typeface="나눔고딕" panose="020D0604000000000000" pitchFamily="50" charset="-127"/>
                      </a:endParaRPr>
                    </a:p>
                  </a:txBody>
                  <a:tcPr/>
                </a:tc>
                <a:extLst>
                  <a:ext uri="{0D108BD9-81ED-4DB2-BD59-A6C34878D82A}">
                    <a16:rowId xmlns:a16="http://schemas.microsoft.com/office/drawing/2014/main" val="1757985972"/>
                  </a:ext>
                </a:extLst>
              </a:tr>
              <a:tr h="390055">
                <a:tc gridSpan="4">
                  <a:txBody>
                    <a:bodyPr/>
                    <a:lstStyle/>
                    <a:p>
                      <a:pPr algn="ctr" latinLnBrk="1"/>
                      <a:r>
                        <a:rPr lang="en-US" altLang="ko-KR" sz="1500" b="1" i="0" kern="1200" dirty="0">
                          <a:solidFill>
                            <a:srgbClr val="FF0000"/>
                          </a:solidFill>
                          <a:effectLst/>
                          <a:latin typeface="나눔고딕" panose="020D0604000000000000" pitchFamily="50" charset="-127"/>
                          <a:ea typeface="나눔고딕" panose="020D0604000000000000" pitchFamily="50" charset="-127"/>
                          <a:cs typeface="+mn-cs"/>
                        </a:rPr>
                        <a:t>More than the average annual return for the last five fiscal years</a:t>
                      </a:r>
                      <a:endParaRPr lang="ko-KR" altLang="en-US" sz="1500" b="1" dirty="0">
                        <a:solidFill>
                          <a:srgbClr val="FF0000"/>
                        </a:solidFill>
                        <a:latin typeface="나눔고딕" panose="020D0604000000000000" pitchFamily="50" charset="-127"/>
                        <a:ea typeface="나눔고딕" panose="020D0604000000000000" pitchFamily="50" charset="-127"/>
                      </a:endParaRPr>
                    </a:p>
                  </a:txBody>
                  <a:tcPr/>
                </a:tc>
                <a:tc hMerge="1">
                  <a:txBody>
                    <a:bodyPr/>
                    <a:lstStyle/>
                    <a:p>
                      <a:pPr latinLnBrk="1"/>
                      <a:endParaRPr lang="ko-KR" altLang="en-US" sz="1500" b="0" dirty="0">
                        <a:latin typeface="나눔고딕" panose="020D0604000000000000" pitchFamily="50" charset="-127"/>
                        <a:ea typeface="나눔고딕" panose="020D0604000000000000" pitchFamily="50" charset="-127"/>
                      </a:endParaRPr>
                    </a:p>
                  </a:txBody>
                  <a:tcPr/>
                </a:tc>
                <a:tc hMerge="1">
                  <a:txBody>
                    <a:bodyPr/>
                    <a:lstStyle/>
                    <a:p>
                      <a:pPr latinLnBrk="1"/>
                      <a:endParaRPr lang="ko-KR" altLang="en-US" sz="1500" b="0" dirty="0">
                        <a:latin typeface="나눔고딕" panose="020D0604000000000000" pitchFamily="50" charset="-127"/>
                        <a:ea typeface="나눔고딕" panose="020D0604000000000000" pitchFamily="50" charset="-127"/>
                      </a:endParaRPr>
                    </a:p>
                  </a:txBody>
                  <a:tcPr/>
                </a:tc>
                <a:tc hMerge="1">
                  <a:txBody>
                    <a:bodyPr/>
                    <a:lstStyle/>
                    <a:p>
                      <a:pPr latinLnBrk="1"/>
                      <a:endParaRPr lang="ko-KR" altLang="en-US" sz="1500" b="0" dirty="0">
                        <a:latin typeface="나눔고딕" panose="020D0604000000000000" pitchFamily="50" charset="-127"/>
                        <a:ea typeface="나눔고딕" panose="020D0604000000000000" pitchFamily="50" charset="-127"/>
                      </a:endParaRPr>
                    </a:p>
                  </a:txBody>
                  <a:tcPr/>
                </a:tc>
                <a:extLst>
                  <a:ext uri="{0D108BD9-81ED-4DB2-BD59-A6C34878D82A}">
                    <a16:rowId xmlns:a16="http://schemas.microsoft.com/office/drawing/2014/main" val="2976115881"/>
                  </a:ext>
                </a:extLst>
              </a:tr>
            </a:tbl>
          </a:graphicData>
        </a:graphic>
      </p:graphicFrame>
      <p:sp>
        <p:nvSpPr>
          <p:cNvPr id="4" name="TextBox 3">
            <a:extLst>
              <a:ext uri="{FF2B5EF4-FFF2-40B4-BE49-F238E27FC236}">
                <a16:creationId xmlns:a16="http://schemas.microsoft.com/office/drawing/2014/main" id="{3850808B-1A61-5186-63D4-F24A2BF2C9B5}"/>
              </a:ext>
            </a:extLst>
          </p:cNvPr>
          <p:cNvSpPr txBox="1"/>
          <p:nvPr/>
        </p:nvSpPr>
        <p:spPr>
          <a:xfrm>
            <a:off x="539552" y="3003004"/>
            <a:ext cx="7560840" cy="1092607"/>
          </a:xfrm>
          <a:prstGeom prst="rect">
            <a:avLst/>
          </a:prstGeom>
          <a:noFill/>
        </p:spPr>
        <p:txBody>
          <a:bodyPr wrap="square" rtlCol="0">
            <a:spAutoFit/>
          </a:bodyPr>
          <a:lstStyle/>
          <a:p>
            <a:pPr marL="171450" indent="-171450">
              <a:buFont typeface="Wingdings" panose="05000000000000000000" pitchFamily="2" charset="2"/>
              <a:buChar char="ü"/>
            </a:pPr>
            <a:r>
              <a:rPr lang="en-US" altLang="ko-KR" sz="1300" dirty="0">
                <a:latin typeface="나눔고딕" panose="020D0604000000000000" pitchFamily="50" charset="-127"/>
                <a:ea typeface="나눔고딕" panose="020D0604000000000000" pitchFamily="50" charset="-127"/>
              </a:rPr>
              <a:t>Climate activist investor Engine Number One nominates four directors to ExxonMobil's board, replacing three</a:t>
            </a:r>
          </a:p>
          <a:p>
            <a:pPr marL="171450" indent="-171450">
              <a:buFont typeface="Wingdings" panose="05000000000000000000" pitchFamily="2" charset="2"/>
              <a:buChar char="ü"/>
            </a:pPr>
            <a:r>
              <a:rPr lang="en-US" altLang="ko-KR" sz="1300" dirty="0">
                <a:latin typeface="나눔고딕" panose="020D0604000000000000" pitchFamily="50" charset="-127"/>
                <a:ea typeface="나눔고딕" panose="020D0604000000000000" pitchFamily="50" charset="-127"/>
              </a:rPr>
              <a:t>Companies need to recognize the potential risks posed by carbon taxes, and if they fail to address these risks, shareholders may replace directors and they may alienate a range of stakeholders, including investors, financial institutions, and customers.</a:t>
            </a:r>
            <a:endParaRPr lang="ko-KR" altLang="en-US" sz="1300" dirty="0">
              <a:latin typeface="나눔고딕" panose="020D0604000000000000" pitchFamily="50" charset="-127"/>
              <a:ea typeface="나눔고딕" panose="020D0604000000000000" pitchFamily="50" charset="-127"/>
            </a:endParaRPr>
          </a:p>
        </p:txBody>
      </p:sp>
      <p:graphicFrame>
        <p:nvGraphicFramePr>
          <p:cNvPr id="11" name="표 10">
            <a:extLst>
              <a:ext uri="{FF2B5EF4-FFF2-40B4-BE49-F238E27FC236}">
                <a16:creationId xmlns:a16="http://schemas.microsoft.com/office/drawing/2014/main" id="{651B82D1-1350-A8FC-EDB1-CACCCAD9AD1A}"/>
              </a:ext>
            </a:extLst>
          </p:cNvPr>
          <p:cNvGraphicFramePr>
            <a:graphicFrameLocks noGrp="1"/>
          </p:cNvGraphicFramePr>
          <p:nvPr>
            <p:extLst>
              <p:ext uri="{D42A27DB-BD31-4B8C-83A1-F6EECF244321}">
                <p14:modId xmlns:p14="http://schemas.microsoft.com/office/powerpoint/2010/main" val="2437103360"/>
              </p:ext>
            </p:extLst>
          </p:nvPr>
        </p:nvGraphicFramePr>
        <p:xfrm>
          <a:off x="539552" y="626740"/>
          <a:ext cx="7540758" cy="432048"/>
        </p:xfrm>
        <a:graphic>
          <a:graphicData uri="http://schemas.openxmlformats.org/drawingml/2006/table">
            <a:tbl>
              <a:tblPr>
                <a:tableStyleId>{5C22544A-7EE6-4342-B048-85BDC9FD1C3A}</a:tableStyleId>
              </a:tblPr>
              <a:tblGrid>
                <a:gridCol w="7540758">
                  <a:extLst>
                    <a:ext uri="{9D8B030D-6E8A-4147-A177-3AD203B41FA5}">
                      <a16:colId xmlns:a16="http://schemas.microsoft.com/office/drawing/2014/main" val="20000"/>
                    </a:ext>
                  </a:extLst>
                </a:gridCol>
              </a:tblGrid>
              <a:tr h="432048">
                <a:tc>
                  <a:txBody>
                    <a:bodyPr/>
                    <a:lstStyle/>
                    <a:p>
                      <a:pPr algn="ctr"/>
                      <a:r>
                        <a:rPr lang="en-US" altLang="ko-KR" sz="1300" b="1" i="0" kern="1200" dirty="0">
                          <a:solidFill>
                            <a:schemeClr val="dk1"/>
                          </a:solidFill>
                          <a:effectLst/>
                          <a:latin typeface="나눔고딕" panose="020D0604000000000000" pitchFamily="50" charset="-127"/>
                          <a:ea typeface="나눔고딕" panose="020D0604000000000000" pitchFamily="50" charset="-127"/>
                          <a:cs typeface="+mn-cs"/>
                        </a:rPr>
                        <a:t>Exxon Mobil calculates virtual carbon tax based on 2020 CO₂ emissions</a:t>
                      </a:r>
                      <a:r>
                        <a:rPr lang="en-US" altLang="ko-KR" sz="1300" b="1" dirty="0">
                          <a:latin typeface="나눔고딕" panose="020D0604000000000000" pitchFamily="50" charset="-127"/>
                          <a:ea typeface="나눔고딕" panose="020D0604000000000000" pitchFamily="50" charset="-127"/>
                        </a:rPr>
                        <a:t>₁,</a:t>
                      </a:r>
                      <a:r>
                        <a:rPr lang="ko-KR" altLang="en-US" sz="1300" b="1" dirty="0">
                          <a:latin typeface="나눔고딕" panose="020D0604000000000000" pitchFamily="50" charset="-127"/>
                          <a:ea typeface="나눔고딕" panose="020D0604000000000000" pitchFamily="50" charset="-127"/>
                        </a:rPr>
                        <a:t>₂</a:t>
                      </a:r>
                      <a:r>
                        <a:rPr lang="en-US" altLang="ko-KR" sz="1300" b="1" dirty="0">
                          <a:latin typeface="나눔고딕" panose="020D0604000000000000" pitchFamily="50" charset="-127"/>
                          <a:ea typeface="나눔고딕" panose="020D0604000000000000" pitchFamily="50" charset="-127"/>
                        </a:rPr>
                        <a:t>,</a:t>
                      </a:r>
                      <a:r>
                        <a:rPr lang="ko-KR" altLang="en-US" sz="1300" b="1" dirty="0">
                          <a:latin typeface="나눔고딕" panose="020D0604000000000000" pitchFamily="50" charset="-127"/>
                          <a:ea typeface="나눔고딕" panose="020D0604000000000000" pitchFamily="50" charset="-127"/>
                        </a:rPr>
                        <a:t>₃</a:t>
                      </a:r>
                      <a:endParaRPr lang="en-US" altLang="ko-KR" sz="1300" b="1" dirty="0">
                        <a:latin typeface="나눔고딕" panose="020D0604000000000000" pitchFamily="50" charset="-127"/>
                        <a:ea typeface="나눔고딕" panose="020D0604000000000000" pitchFamily="50" charset="-127"/>
                      </a:endParaRPr>
                    </a:p>
                  </a:txBody>
                  <a:tcPr marL="6350" marR="6350" marT="635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75000"/>
                      </a:schemeClr>
                    </a:solidFill>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3228402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组合 20"/>
          <p:cNvGrpSpPr/>
          <p:nvPr/>
        </p:nvGrpSpPr>
        <p:grpSpPr>
          <a:xfrm>
            <a:off x="3779912" y="1358287"/>
            <a:ext cx="1080120" cy="1389270"/>
            <a:chOff x="3995936" y="1676400"/>
            <a:chExt cx="1056394" cy="1389270"/>
          </a:xfrm>
        </p:grpSpPr>
        <p:grpSp>
          <p:nvGrpSpPr>
            <p:cNvPr id="22" name="组合 21"/>
            <p:cNvGrpSpPr/>
            <p:nvPr/>
          </p:nvGrpSpPr>
          <p:grpSpPr>
            <a:xfrm>
              <a:off x="3995936" y="1676400"/>
              <a:ext cx="1056394" cy="1389270"/>
              <a:chOff x="1078816" y="964066"/>
              <a:chExt cx="2222812" cy="2923236"/>
            </a:xfrm>
          </p:grpSpPr>
          <p:sp>
            <p:nvSpPr>
              <p:cNvPr id="24" name="Freeform 7"/>
              <p:cNvSpPr>
                <a:spLocks/>
              </p:cNvSpPr>
              <p:nvPr/>
            </p:nvSpPr>
            <p:spPr bwMode="auto">
              <a:xfrm>
                <a:off x="1078816" y="2540257"/>
                <a:ext cx="696716" cy="1019561"/>
              </a:xfrm>
              <a:custGeom>
                <a:avLst/>
                <a:gdLst>
                  <a:gd name="T0" fmla="*/ 94 w 375"/>
                  <a:gd name="T1" fmla="*/ 0 h 549"/>
                  <a:gd name="T2" fmla="*/ 11 w 375"/>
                  <a:gd name="T3" fmla="*/ 12 h 549"/>
                  <a:gd name="T4" fmla="*/ 0 w 375"/>
                  <a:gd name="T5" fmla="*/ 127 h 549"/>
                  <a:gd name="T6" fmla="*/ 174 w 375"/>
                  <a:gd name="T7" fmla="*/ 549 h 549"/>
                  <a:gd name="T8" fmla="*/ 375 w 375"/>
                  <a:gd name="T9" fmla="*/ 280 h 549"/>
                  <a:gd name="T10" fmla="*/ 94 w 375"/>
                  <a:gd name="T11" fmla="*/ 0 h 549"/>
                </a:gdLst>
                <a:ahLst/>
                <a:cxnLst>
                  <a:cxn ang="0">
                    <a:pos x="T0" y="T1"/>
                  </a:cxn>
                  <a:cxn ang="0">
                    <a:pos x="T2" y="T3"/>
                  </a:cxn>
                  <a:cxn ang="0">
                    <a:pos x="T4" y="T5"/>
                  </a:cxn>
                  <a:cxn ang="0">
                    <a:pos x="T6" y="T7"/>
                  </a:cxn>
                  <a:cxn ang="0">
                    <a:pos x="T8" y="T9"/>
                  </a:cxn>
                  <a:cxn ang="0">
                    <a:pos x="T10" y="T11"/>
                  </a:cxn>
                </a:cxnLst>
                <a:rect l="0" t="0" r="r" b="b"/>
                <a:pathLst>
                  <a:path w="375" h="549">
                    <a:moveTo>
                      <a:pt x="94" y="0"/>
                    </a:moveTo>
                    <a:cubicBezTo>
                      <a:pt x="65" y="0"/>
                      <a:pt x="37" y="4"/>
                      <a:pt x="11" y="12"/>
                    </a:cubicBezTo>
                    <a:cubicBezTo>
                      <a:pt x="3" y="49"/>
                      <a:pt x="0" y="87"/>
                      <a:pt x="0" y="127"/>
                    </a:cubicBezTo>
                    <a:cubicBezTo>
                      <a:pt x="0" y="291"/>
                      <a:pt x="66" y="441"/>
                      <a:pt x="174" y="549"/>
                    </a:cubicBezTo>
                    <a:cubicBezTo>
                      <a:pt x="290" y="514"/>
                      <a:pt x="375" y="407"/>
                      <a:pt x="375" y="280"/>
                    </a:cubicBezTo>
                    <a:cubicBezTo>
                      <a:pt x="375" y="125"/>
                      <a:pt x="249" y="0"/>
                      <a:pt x="94" y="0"/>
                    </a:cubicBezTo>
                    <a:close/>
                  </a:path>
                </a:pathLst>
              </a:cu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5" name="Freeform 8"/>
              <p:cNvSpPr>
                <a:spLocks/>
              </p:cNvSpPr>
              <p:nvPr/>
            </p:nvSpPr>
            <p:spPr bwMode="auto">
              <a:xfrm>
                <a:off x="1088093" y="2231327"/>
                <a:ext cx="600234" cy="615077"/>
              </a:xfrm>
              <a:custGeom>
                <a:avLst/>
                <a:gdLst>
                  <a:gd name="T0" fmla="*/ 158 w 323"/>
                  <a:gd name="T1" fmla="*/ 0 h 331"/>
                  <a:gd name="T2" fmla="*/ 51 w 323"/>
                  <a:gd name="T3" fmla="*/ 38 h 331"/>
                  <a:gd name="T4" fmla="*/ 0 w 323"/>
                  <a:gd name="T5" fmla="*/ 216 h 331"/>
                  <a:gd name="T6" fmla="*/ 158 w 323"/>
                  <a:gd name="T7" fmla="*/ 331 h 331"/>
                  <a:gd name="T8" fmla="*/ 323 w 323"/>
                  <a:gd name="T9" fmla="*/ 166 h 331"/>
                  <a:gd name="T10" fmla="*/ 158 w 323"/>
                  <a:gd name="T11" fmla="*/ 0 h 331"/>
                </a:gdLst>
                <a:ahLst/>
                <a:cxnLst>
                  <a:cxn ang="0">
                    <a:pos x="T0" y="T1"/>
                  </a:cxn>
                  <a:cxn ang="0">
                    <a:pos x="T2" y="T3"/>
                  </a:cxn>
                  <a:cxn ang="0">
                    <a:pos x="T4" y="T5"/>
                  </a:cxn>
                  <a:cxn ang="0">
                    <a:pos x="T6" y="T7"/>
                  </a:cxn>
                  <a:cxn ang="0">
                    <a:pos x="T8" y="T9"/>
                  </a:cxn>
                  <a:cxn ang="0">
                    <a:pos x="T10" y="T11"/>
                  </a:cxn>
                </a:cxnLst>
                <a:rect l="0" t="0" r="r" b="b"/>
                <a:pathLst>
                  <a:path w="323" h="331">
                    <a:moveTo>
                      <a:pt x="158" y="0"/>
                    </a:moveTo>
                    <a:cubicBezTo>
                      <a:pt x="117" y="0"/>
                      <a:pt x="80" y="14"/>
                      <a:pt x="51" y="38"/>
                    </a:cubicBezTo>
                    <a:cubicBezTo>
                      <a:pt x="25" y="94"/>
                      <a:pt x="8" y="153"/>
                      <a:pt x="0" y="216"/>
                    </a:cubicBezTo>
                    <a:cubicBezTo>
                      <a:pt x="21" y="283"/>
                      <a:pt x="84" y="331"/>
                      <a:pt x="158" y="331"/>
                    </a:cubicBezTo>
                    <a:cubicBezTo>
                      <a:pt x="249" y="331"/>
                      <a:pt x="323" y="257"/>
                      <a:pt x="323" y="166"/>
                    </a:cubicBezTo>
                    <a:cubicBezTo>
                      <a:pt x="323" y="74"/>
                      <a:pt x="249" y="0"/>
                      <a:pt x="158" y="0"/>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6" name="Oval 9"/>
              <p:cNvSpPr>
                <a:spLocks noChangeArrowheads="1"/>
              </p:cNvSpPr>
              <p:nvPr/>
            </p:nvSpPr>
            <p:spPr bwMode="auto">
              <a:xfrm>
                <a:off x="1530616" y="2179723"/>
                <a:ext cx="506964" cy="507925"/>
              </a:xfrm>
              <a:prstGeom prst="ellipse">
                <a:avLst/>
              </a:prstGeom>
              <a:solidFill>
                <a:schemeClr val="accent5">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7" name="Oval 10"/>
              <p:cNvSpPr>
                <a:spLocks noChangeArrowheads="1"/>
              </p:cNvSpPr>
              <p:nvPr/>
            </p:nvSpPr>
            <p:spPr bwMode="auto">
              <a:xfrm>
                <a:off x="2050137" y="1993832"/>
                <a:ext cx="576113" cy="574257"/>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8" name="Oval 11"/>
              <p:cNvSpPr>
                <a:spLocks noChangeArrowheads="1"/>
              </p:cNvSpPr>
              <p:nvPr/>
            </p:nvSpPr>
            <p:spPr bwMode="auto">
              <a:xfrm>
                <a:off x="1688327" y="1950229"/>
                <a:ext cx="413762" cy="412834"/>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29" name="Oval 12"/>
              <p:cNvSpPr>
                <a:spLocks noChangeArrowheads="1"/>
              </p:cNvSpPr>
              <p:nvPr/>
            </p:nvSpPr>
            <p:spPr bwMode="auto">
              <a:xfrm>
                <a:off x="1955510" y="1555021"/>
                <a:ext cx="256050" cy="25605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0" name="Oval 13"/>
              <p:cNvSpPr>
                <a:spLocks noChangeArrowheads="1"/>
              </p:cNvSpPr>
              <p:nvPr/>
            </p:nvSpPr>
            <p:spPr bwMode="auto">
              <a:xfrm>
                <a:off x="2389682" y="1158887"/>
                <a:ext cx="86278" cy="87205"/>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1" name="Oval 14"/>
              <p:cNvSpPr>
                <a:spLocks noChangeArrowheads="1"/>
              </p:cNvSpPr>
              <p:nvPr/>
            </p:nvSpPr>
            <p:spPr bwMode="auto">
              <a:xfrm>
                <a:off x="1532470" y="1755408"/>
                <a:ext cx="85350" cy="85350"/>
              </a:xfrm>
              <a:prstGeom prst="ellipse">
                <a:avLst/>
              </a:pr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2" name="Oval 15"/>
              <p:cNvSpPr>
                <a:spLocks noChangeArrowheads="1"/>
              </p:cNvSpPr>
              <p:nvPr/>
            </p:nvSpPr>
            <p:spPr bwMode="auto">
              <a:xfrm>
                <a:off x="2068691" y="1905698"/>
                <a:ext cx="87205" cy="88133"/>
              </a:xfrm>
              <a:prstGeom prst="ellipse">
                <a:avLst/>
              </a:prstGeom>
              <a:solidFill>
                <a:schemeClr val="accent1">
                  <a:alpha val="8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3" name="Freeform 16"/>
              <p:cNvSpPr>
                <a:spLocks/>
              </p:cNvSpPr>
              <p:nvPr/>
            </p:nvSpPr>
            <p:spPr bwMode="auto">
              <a:xfrm>
                <a:off x="1673483" y="1653359"/>
                <a:ext cx="376653" cy="377581"/>
              </a:xfrm>
              <a:custGeom>
                <a:avLst/>
                <a:gdLst>
                  <a:gd name="T0" fmla="*/ 201 w 203"/>
                  <a:gd name="T1" fmla="*/ 98 h 203"/>
                  <a:gd name="T2" fmla="*/ 105 w 203"/>
                  <a:gd name="T3" fmla="*/ 201 h 203"/>
                  <a:gd name="T4" fmla="*/ 1 w 203"/>
                  <a:gd name="T5" fmla="*/ 105 h 203"/>
                  <a:gd name="T6" fmla="*/ 98 w 203"/>
                  <a:gd name="T7" fmla="*/ 1 h 203"/>
                  <a:gd name="T8" fmla="*/ 201 w 203"/>
                  <a:gd name="T9" fmla="*/ 98 h 203"/>
                </a:gdLst>
                <a:ahLst/>
                <a:cxnLst>
                  <a:cxn ang="0">
                    <a:pos x="T0" y="T1"/>
                  </a:cxn>
                  <a:cxn ang="0">
                    <a:pos x="T2" y="T3"/>
                  </a:cxn>
                  <a:cxn ang="0">
                    <a:pos x="T4" y="T5"/>
                  </a:cxn>
                  <a:cxn ang="0">
                    <a:pos x="T6" y="T7"/>
                  </a:cxn>
                  <a:cxn ang="0">
                    <a:pos x="T8" y="T9"/>
                  </a:cxn>
                </a:cxnLst>
                <a:rect l="0" t="0" r="r" b="b"/>
                <a:pathLst>
                  <a:path w="203" h="203">
                    <a:moveTo>
                      <a:pt x="201" y="98"/>
                    </a:moveTo>
                    <a:cubicBezTo>
                      <a:pt x="203" y="153"/>
                      <a:pt x="160" y="200"/>
                      <a:pt x="105" y="201"/>
                    </a:cubicBezTo>
                    <a:cubicBezTo>
                      <a:pt x="49" y="203"/>
                      <a:pt x="3" y="160"/>
                      <a:pt x="1" y="105"/>
                    </a:cubicBezTo>
                    <a:cubicBezTo>
                      <a:pt x="0" y="49"/>
                      <a:pt x="43" y="3"/>
                      <a:pt x="98" y="1"/>
                    </a:cubicBezTo>
                    <a:cubicBezTo>
                      <a:pt x="153" y="0"/>
                      <a:pt x="200" y="43"/>
                      <a:pt x="201" y="98"/>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4" name="Oval 17"/>
              <p:cNvSpPr>
                <a:spLocks noChangeArrowheads="1"/>
              </p:cNvSpPr>
              <p:nvPr/>
            </p:nvSpPr>
            <p:spPr bwMode="auto">
              <a:xfrm>
                <a:off x="1504639" y="1901988"/>
                <a:ext cx="141013" cy="143796"/>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5" name="Oval 18"/>
              <p:cNvSpPr>
                <a:spLocks noChangeArrowheads="1"/>
              </p:cNvSpPr>
              <p:nvPr/>
            </p:nvSpPr>
            <p:spPr bwMode="auto">
              <a:xfrm>
                <a:off x="2167029" y="964066"/>
                <a:ext cx="142869" cy="142868"/>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6" name="Oval 19"/>
              <p:cNvSpPr>
                <a:spLocks noChangeArrowheads="1"/>
              </p:cNvSpPr>
              <p:nvPr/>
            </p:nvSpPr>
            <p:spPr bwMode="auto">
              <a:xfrm>
                <a:off x="2276500" y="1307321"/>
                <a:ext cx="312641" cy="312641"/>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7" name="Oval 20"/>
              <p:cNvSpPr>
                <a:spLocks noChangeArrowheads="1"/>
              </p:cNvSpPr>
              <p:nvPr/>
            </p:nvSpPr>
            <p:spPr bwMode="auto">
              <a:xfrm>
                <a:off x="2276500" y="1816638"/>
                <a:ext cx="312641" cy="314496"/>
              </a:xfrm>
              <a:prstGeom prst="ellipse">
                <a:avLst/>
              </a:prstGeom>
              <a:solidFill>
                <a:schemeClr val="accent3">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8" name="Oval 21"/>
              <p:cNvSpPr>
                <a:spLocks noChangeArrowheads="1"/>
              </p:cNvSpPr>
              <p:nvPr/>
            </p:nvSpPr>
            <p:spPr bwMode="auto">
              <a:xfrm>
                <a:off x="2754274" y="1514202"/>
                <a:ext cx="141013" cy="141013"/>
              </a:xfrm>
              <a:prstGeom prst="ellipse">
                <a:avLst/>
              </a:pr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39" name="Freeform 22"/>
              <p:cNvSpPr>
                <a:spLocks/>
              </p:cNvSpPr>
              <p:nvPr/>
            </p:nvSpPr>
            <p:spPr bwMode="auto">
              <a:xfrm>
                <a:off x="2947240" y="2064338"/>
                <a:ext cx="348822" cy="600233"/>
              </a:xfrm>
              <a:custGeom>
                <a:avLst/>
                <a:gdLst>
                  <a:gd name="T0" fmla="*/ 0 w 188"/>
                  <a:gd name="T1" fmla="*/ 132 h 323"/>
                  <a:gd name="T2" fmla="*/ 188 w 188"/>
                  <a:gd name="T3" fmla="*/ 323 h 323"/>
                  <a:gd name="T4" fmla="*/ 53 w 188"/>
                  <a:gd name="T5" fmla="*/ 0 h 323"/>
                  <a:gd name="T6" fmla="*/ 0 w 188"/>
                  <a:gd name="T7" fmla="*/ 132 h 323"/>
                </a:gdLst>
                <a:ahLst/>
                <a:cxnLst>
                  <a:cxn ang="0">
                    <a:pos x="T0" y="T1"/>
                  </a:cxn>
                  <a:cxn ang="0">
                    <a:pos x="T2" y="T3"/>
                  </a:cxn>
                  <a:cxn ang="0">
                    <a:pos x="T4" y="T5"/>
                  </a:cxn>
                  <a:cxn ang="0">
                    <a:pos x="T6" y="T7"/>
                  </a:cxn>
                </a:cxnLst>
                <a:rect l="0" t="0" r="r" b="b"/>
                <a:pathLst>
                  <a:path w="188" h="323">
                    <a:moveTo>
                      <a:pt x="0" y="132"/>
                    </a:moveTo>
                    <a:cubicBezTo>
                      <a:pt x="0" y="237"/>
                      <a:pt x="84" y="321"/>
                      <a:pt x="188" y="323"/>
                    </a:cubicBezTo>
                    <a:cubicBezTo>
                      <a:pt x="176" y="201"/>
                      <a:pt x="127" y="89"/>
                      <a:pt x="53" y="0"/>
                    </a:cubicBezTo>
                    <a:cubicBezTo>
                      <a:pt x="20" y="34"/>
                      <a:pt x="0" y="81"/>
                      <a:pt x="0" y="132"/>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0" name="Freeform 23"/>
              <p:cNvSpPr>
                <a:spLocks/>
              </p:cNvSpPr>
              <p:nvPr/>
            </p:nvSpPr>
            <p:spPr bwMode="auto">
              <a:xfrm>
                <a:off x="2563165" y="2261014"/>
                <a:ext cx="738463" cy="894319"/>
              </a:xfrm>
              <a:custGeom>
                <a:avLst/>
                <a:gdLst>
                  <a:gd name="T0" fmla="*/ 0 w 398"/>
                  <a:gd name="T1" fmla="*/ 241 h 481"/>
                  <a:gd name="T2" fmla="*/ 241 w 398"/>
                  <a:gd name="T3" fmla="*/ 481 h 481"/>
                  <a:gd name="T4" fmla="*/ 375 w 398"/>
                  <a:gd name="T5" fmla="*/ 440 h 481"/>
                  <a:gd name="T6" fmla="*/ 398 w 398"/>
                  <a:gd name="T7" fmla="*/ 277 h 481"/>
                  <a:gd name="T8" fmla="*/ 342 w 398"/>
                  <a:gd name="T9" fmla="*/ 22 h 481"/>
                  <a:gd name="T10" fmla="*/ 241 w 398"/>
                  <a:gd name="T11" fmla="*/ 0 h 481"/>
                  <a:gd name="T12" fmla="*/ 0 w 398"/>
                  <a:gd name="T13" fmla="*/ 241 h 481"/>
                </a:gdLst>
                <a:ahLst/>
                <a:cxnLst>
                  <a:cxn ang="0">
                    <a:pos x="T0" y="T1"/>
                  </a:cxn>
                  <a:cxn ang="0">
                    <a:pos x="T2" y="T3"/>
                  </a:cxn>
                  <a:cxn ang="0">
                    <a:pos x="T4" y="T5"/>
                  </a:cxn>
                  <a:cxn ang="0">
                    <a:pos x="T6" y="T7"/>
                  </a:cxn>
                  <a:cxn ang="0">
                    <a:pos x="T8" y="T9"/>
                  </a:cxn>
                  <a:cxn ang="0">
                    <a:pos x="T10" y="T11"/>
                  </a:cxn>
                  <a:cxn ang="0">
                    <a:pos x="T12" y="T13"/>
                  </a:cxn>
                </a:cxnLst>
                <a:rect l="0" t="0" r="r" b="b"/>
                <a:pathLst>
                  <a:path w="398" h="481">
                    <a:moveTo>
                      <a:pt x="0" y="241"/>
                    </a:moveTo>
                    <a:cubicBezTo>
                      <a:pt x="0" y="374"/>
                      <a:pt x="108" y="481"/>
                      <a:pt x="241" y="481"/>
                    </a:cubicBezTo>
                    <a:cubicBezTo>
                      <a:pt x="291" y="481"/>
                      <a:pt x="337" y="466"/>
                      <a:pt x="375" y="440"/>
                    </a:cubicBezTo>
                    <a:cubicBezTo>
                      <a:pt x="390" y="388"/>
                      <a:pt x="398" y="333"/>
                      <a:pt x="398" y="277"/>
                    </a:cubicBezTo>
                    <a:cubicBezTo>
                      <a:pt x="398" y="186"/>
                      <a:pt x="378" y="100"/>
                      <a:pt x="342" y="22"/>
                    </a:cubicBezTo>
                    <a:cubicBezTo>
                      <a:pt x="311" y="8"/>
                      <a:pt x="277" y="0"/>
                      <a:pt x="241" y="0"/>
                    </a:cubicBezTo>
                    <a:cubicBezTo>
                      <a:pt x="108" y="0"/>
                      <a:pt x="0" y="108"/>
                      <a:pt x="0" y="241"/>
                    </a:cubicBezTo>
                    <a:close/>
                  </a:path>
                </a:pathLst>
              </a:custGeom>
              <a:solidFill>
                <a:schemeClr val="accent1">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1" name="Freeform 24"/>
              <p:cNvSpPr>
                <a:spLocks/>
              </p:cNvSpPr>
              <p:nvPr/>
            </p:nvSpPr>
            <p:spPr bwMode="auto">
              <a:xfrm>
                <a:off x="2574297" y="2261014"/>
                <a:ext cx="415618" cy="355316"/>
              </a:xfrm>
              <a:custGeom>
                <a:avLst/>
                <a:gdLst>
                  <a:gd name="T0" fmla="*/ 0 w 224"/>
                  <a:gd name="T1" fmla="*/ 188 h 191"/>
                  <a:gd name="T2" fmla="*/ 33 w 224"/>
                  <a:gd name="T3" fmla="*/ 191 h 191"/>
                  <a:gd name="T4" fmla="*/ 224 w 224"/>
                  <a:gd name="T5" fmla="*/ 0 h 191"/>
                  <a:gd name="T6" fmla="*/ 0 w 224"/>
                  <a:gd name="T7" fmla="*/ 188 h 191"/>
                </a:gdLst>
                <a:ahLst/>
                <a:cxnLst>
                  <a:cxn ang="0">
                    <a:pos x="T0" y="T1"/>
                  </a:cxn>
                  <a:cxn ang="0">
                    <a:pos x="T2" y="T3"/>
                  </a:cxn>
                  <a:cxn ang="0">
                    <a:pos x="T4" y="T5"/>
                  </a:cxn>
                  <a:cxn ang="0">
                    <a:pos x="T6" y="T7"/>
                  </a:cxn>
                </a:cxnLst>
                <a:rect l="0" t="0" r="r" b="b"/>
                <a:pathLst>
                  <a:path w="224" h="191">
                    <a:moveTo>
                      <a:pt x="0" y="188"/>
                    </a:moveTo>
                    <a:cubicBezTo>
                      <a:pt x="11" y="190"/>
                      <a:pt x="22" y="191"/>
                      <a:pt x="33" y="191"/>
                    </a:cubicBezTo>
                    <a:cubicBezTo>
                      <a:pt x="138" y="191"/>
                      <a:pt x="224" y="106"/>
                      <a:pt x="224" y="0"/>
                    </a:cubicBezTo>
                    <a:cubicBezTo>
                      <a:pt x="114" y="5"/>
                      <a:pt x="23" y="84"/>
                      <a:pt x="0" y="188"/>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2" name="Freeform 25"/>
              <p:cNvSpPr>
                <a:spLocks/>
              </p:cNvSpPr>
              <p:nvPr/>
            </p:nvSpPr>
            <p:spPr bwMode="auto">
              <a:xfrm>
                <a:off x="2840364" y="3083913"/>
                <a:ext cx="420165" cy="581208"/>
              </a:xfrm>
              <a:custGeom>
                <a:avLst/>
                <a:gdLst>
                  <a:gd name="T0" fmla="*/ 224 w 224"/>
                  <a:gd name="T1" fmla="*/ 0 h 310"/>
                  <a:gd name="T2" fmla="*/ 0 w 224"/>
                  <a:gd name="T3" fmla="*/ 240 h 310"/>
                  <a:gd name="T4" fmla="*/ 11 w 224"/>
                  <a:gd name="T5" fmla="*/ 310 h 310"/>
                  <a:gd name="T6" fmla="*/ 224 w 224"/>
                  <a:gd name="T7" fmla="*/ 0 h 310"/>
                </a:gdLst>
                <a:ahLst/>
                <a:cxnLst>
                  <a:cxn ang="0">
                    <a:pos x="T0" y="T1"/>
                  </a:cxn>
                  <a:cxn ang="0">
                    <a:pos x="T2" y="T3"/>
                  </a:cxn>
                  <a:cxn ang="0">
                    <a:pos x="T4" y="T5"/>
                  </a:cxn>
                  <a:cxn ang="0">
                    <a:pos x="T6" y="T7"/>
                  </a:cxn>
                </a:cxnLst>
                <a:rect l="0" t="0" r="r" b="b"/>
                <a:pathLst>
                  <a:path w="224" h="310">
                    <a:moveTo>
                      <a:pt x="224" y="0"/>
                    </a:moveTo>
                    <a:cubicBezTo>
                      <a:pt x="99" y="9"/>
                      <a:pt x="0" y="113"/>
                      <a:pt x="0" y="240"/>
                    </a:cubicBezTo>
                    <a:cubicBezTo>
                      <a:pt x="0" y="265"/>
                      <a:pt x="4" y="288"/>
                      <a:pt x="11" y="310"/>
                    </a:cubicBezTo>
                    <a:cubicBezTo>
                      <a:pt x="112" y="233"/>
                      <a:pt x="187" y="125"/>
                      <a:pt x="224" y="0"/>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3" name="Freeform 26"/>
              <p:cNvSpPr>
                <a:spLocks/>
              </p:cNvSpPr>
              <p:nvPr/>
            </p:nvSpPr>
            <p:spPr bwMode="auto">
              <a:xfrm>
                <a:off x="1104792" y="3017103"/>
                <a:ext cx="615077" cy="753306"/>
              </a:xfrm>
              <a:custGeom>
                <a:avLst/>
                <a:gdLst>
                  <a:gd name="T0" fmla="*/ 22 w 331"/>
                  <a:gd name="T1" fmla="*/ 0 h 405"/>
                  <a:gd name="T2" fmla="*/ 0 w 331"/>
                  <a:gd name="T3" fmla="*/ 0 h 405"/>
                  <a:gd name="T4" fmla="*/ 316 w 331"/>
                  <a:gd name="T5" fmla="*/ 405 h 405"/>
                  <a:gd name="T6" fmla="*/ 331 w 331"/>
                  <a:gd name="T7" fmla="*/ 309 h 405"/>
                  <a:gd name="T8" fmla="*/ 22 w 331"/>
                  <a:gd name="T9" fmla="*/ 0 h 405"/>
                </a:gdLst>
                <a:ahLst/>
                <a:cxnLst>
                  <a:cxn ang="0">
                    <a:pos x="T0" y="T1"/>
                  </a:cxn>
                  <a:cxn ang="0">
                    <a:pos x="T2" y="T3"/>
                  </a:cxn>
                  <a:cxn ang="0">
                    <a:pos x="T4" y="T5"/>
                  </a:cxn>
                  <a:cxn ang="0">
                    <a:pos x="T6" y="T7"/>
                  </a:cxn>
                  <a:cxn ang="0">
                    <a:pos x="T8" y="T9"/>
                  </a:cxn>
                </a:cxnLst>
                <a:rect l="0" t="0" r="r" b="b"/>
                <a:pathLst>
                  <a:path w="331" h="405">
                    <a:moveTo>
                      <a:pt x="22" y="0"/>
                    </a:moveTo>
                    <a:cubicBezTo>
                      <a:pt x="14" y="0"/>
                      <a:pt x="7" y="0"/>
                      <a:pt x="0" y="0"/>
                    </a:cubicBezTo>
                    <a:cubicBezTo>
                      <a:pt x="40" y="178"/>
                      <a:pt x="158" y="325"/>
                      <a:pt x="316" y="405"/>
                    </a:cubicBezTo>
                    <a:cubicBezTo>
                      <a:pt x="326" y="375"/>
                      <a:pt x="331" y="343"/>
                      <a:pt x="331" y="309"/>
                    </a:cubicBezTo>
                    <a:cubicBezTo>
                      <a:pt x="331" y="138"/>
                      <a:pt x="193" y="0"/>
                      <a:pt x="22" y="0"/>
                    </a:cubicBezTo>
                    <a:close/>
                  </a:path>
                </a:pathLst>
              </a:cu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4" name="Freeform 27"/>
              <p:cNvSpPr>
                <a:spLocks/>
              </p:cNvSpPr>
              <p:nvPr/>
            </p:nvSpPr>
            <p:spPr bwMode="auto">
              <a:xfrm>
                <a:off x="1406301" y="2974428"/>
                <a:ext cx="1229226" cy="912874"/>
              </a:xfrm>
              <a:custGeom>
                <a:avLst/>
                <a:gdLst>
                  <a:gd name="T0" fmla="*/ 331 w 662"/>
                  <a:gd name="T1" fmla="*/ 0 h 491"/>
                  <a:gd name="T2" fmla="*/ 0 w 662"/>
                  <a:gd name="T3" fmla="*/ 317 h 491"/>
                  <a:gd name="T4" fmla="*/ 422 w 662"/>
                  <a:gd name="T5" fmla="*/ 491 h 491"/>
                  <a:gd name="T6" fmla="*/ 639 w 662"/>
                  <a:gd name="T7" fmla="*/ 451 h 491"/>
                  <a:gd name="T8" fmla="*/ 662 w 662"/>
                  <a:gd name="T9" fmla="*/ 331 h 491"/>
                  <a:gd name="T10" fmla="*/ 331 w 662"/>
                  <a:gd name="T11" fmla="*/ 0 h 491"/>
                </a:gdLst>
                <a:ahLst/>
                <a:cxnLst>
                  <a:cxn ang="0">
                    <a:pos x="T0" y="T1"/>
                  </a:cxn>
                  <a:cxn ang="0">
                    <a:pos x="T2" y="T3"/>
                  </a:cxn>
                  <a:cxn ang="0">
                    <a:pos x="T4" y="T5"/>
                  </a:cxn>
                  <a:cxn ang="0">
                    <a:pos x="T6" y="T7"/>
                  </a:cxn>
                  <a:cxn ang="0">
                    <a:pos x="T8" y="T9"/>
                  </a:cxn>
                  <a:cxn ang="0">
                    <a:pos x="T10" y="T11"/>
                  </a:cxn>
                </a:cxnLst>
                <a:rect l="0" t="0" r="r" b="b"/>
                <a:pathLst>
                  <a:path w="662" h="491">
                    <a:moveTo>
                      <a:pt x="331" y="0"/>
                    </a:moveTo>
                    <a:cubicBezTo>
                      <a:pt x="153" y="0"/>
                      <a:pt x="7" y="141"/>
                      <a:pt x="0" y="317"/>
                    </a:cubicBezTo>
                    <a:cubicBezTo>
                      <a:pt x="108" y="425"/>
                      <a:pt x="258" y="491"/>
                      <a:pt x="422" y="491"/>
                    </a:cubicBezTo>
                    <a:cubicBezTo>
                      <a:pt x="499" y="491"/>
                      <a:pt x="572" y="477"/>
                      <a:pt x="639" y="451"/>
                    </a:cubicBezTo>
                    <a:cubicBezTo>
                      <a:pt x="654" y="414"/>
                      <a:pt x="662" y="373"/>
                      <a:pt x="662" y="331"/>
                    </a:cubicBezTo>
                    <a:cubicBezTo>
                      <a:pt x="662" y="148"/>
                      <a:pt x="514" y="0"/>
                      <a:pt x="331" y="0"/>
                    </a:cubicBezTo>
                    <a:close/>
                  </a:path>
                </a:pathLst>
              </a:custGeom>
              <a:solidFill>
                <a:schemeClr val="accent6">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5" name="Freeform 28"/>
              <p:cNvSpPr>
                <a:spLocks/>
              </p:cNvSpPr>
              <p:nvPr/>
            </p:nvSpPr>
            <p:spPr bwMode="auto">
              <a:xfrm>
                <a:off x="2335874" y="2933609"/>
                <a:ext cx="874838" cy="872054"/>
              </a:xfrm>
              <a:custGeom>
                <a:avLst/>
                <a:gdLst>
                  <a:gd name="T0" fmla="*/ 471 w 471"/>
                  <a:gd name="T1" fmla="*/ 153 h 469"/>
                  <a:gd name="T2" fmla="*/ 244 w 471"/>
                  <a:gd name="T3" fmla="*/ 0 h 469"/>
                  <a:gd name="T4" fmla="*/ 0 w 471"/>
                  <a:gd name="T5" fmla="*/ 244 h 469"/>
                  <a:gd name="T6" fmla="*/ 149 w 471"/>
                  <a:gd name="T7" fmla="*/ 469 h 469"/>
                  <a:gd name="T8" fmla="*/ 471 w 471"/>
                  <a:gd name="T9" fmla="*/ 153 h 469"/>
                </a:gdLst>
                <a:ahLst/>
                <a:cxnLst>
                  <a:cxn ang="0">
                    <a:pos x="T0" y="T1"/>
                  </a:cxn>
                  <a:cxn ang="0">
                    <a:pos x="T2" y="T3"/>
                  </a:cxn>
                  <a:cxn ang="0">
                    <a:pos x="T4" y="T5"/>
                  </a:cxn>
                  <a:cxn ang="0">
                    <a:pos x="T6" y="T7"/>
                  </a:cxn>
                  <a:cxn ang="0">
                    <a:pos x="T8" y="T9"/>
                  </a:cxn>
                </a:cxnLst>
                <a:rect l="0" t="0" r="r" b="b"/>
                <a:pathLst>
                  <a:path w="471" h="469">
                    <a:moveTo>
                      <a:pt x="471" y="153"/>
                    </a:moveTo>
                    <a:cubicBezTo>
                      <a:pt x="435" y="63"/>
                      <a:pt x="347" y="0"/>
                      <a:pt x="244" y="0"/>
                    </a:cubicBezTo>
                    <a:cubicBezTo>
                      <a:pt x="109" y="0"/>
                      <a:pt x="0" y="109"/>
                      <a:pt x="0" y="244"/>
                    </a:cubicBezTo>
                    <a:cubicBezTo>
                      <a:pt x="0" y="345"/>
                      <a:pt x="61" y="432"/>
                      <a:pt x="149" y="469"/>
                    </a:cubicBezTo>
                    <a:cubicBezTo>
                      <a:pt x="293" y="410"/>
                      <a:pt x="409" y="296"/>
                      <a:pt x="471" y="153"/>
                    </a:cubicBezTo>
                    <a:close/>
                  </a:path>
                </a:pathLst>
              </a:cu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6" name="Oval 30"/>
              <p:cNvSpPr>
                <a:spLocks noChangeArrowheads="1"/>
              </p:cNvSpPr>
              <p:nvPr/>
            </p:nvSpPr>
            <p:spPr bwMode="auto">
              <a:xfrm>
                <a:off x="2540899" y="1675625"/>
                <a:ext cx="493546" cy="496329"/>
              </a:xfrm>
              <a:prstGeom prst="ellipse">
                <a:avLst/>
              </a:prstGeom>
              <a:solidFill>
                <a:schemeClr val="accent2">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7" name="Oval 11"/>
              <p:cNvSpPr>
                <a:spLocks noChangeArrowheads="1"/>
              </p:cNvSpPr>
              <p:nvPr/>
            </p:nvSpPr>
            <p:spPr bwMode="auto">
              <a:xfrm>
                <a:off x="1833627" y="2696302"/>
                <a:ext cx="557332" cy="556080"/>
              </a:xfrm>
              <a:prstGeom prst="ellipse">
                <a:avLst/>
              </a:prstGeom>
              <a:solidFill>
                <a:schemeClr val="accent4">
                  <a:alpha val="70000"/>
                </a:schemeClr>
              </a:solidFill>
              <a:ln>
                <a:noFill/>
              </a:ln>
            </p:spPr>
            <p:txBody>
              <a:bodyPr vert="horz" wrap="square" lIns="91440" tIns="45720" rIns="91440" bIns="45720" numCol="1" anchor="t" anchorCtr="0" compatLnSpc="1">
                <a:prstTxWarp prst="textNoShape">
                  <a:avLst/>
                </a:prstTxWarp>
              </a:bodyPr>
              <a:lstStyle/>
              <a:p>
                <a:endParaRPr lang="zh-CN" altLang="en-US"/>
              </a:p>
            </p:txBody>
          </p:sp>
          <p:sp>
            <p:nvSpPr>
              <p:cNvPr id="48" name="Oval 11"/>
              <p:cNvSpPr>
                <a:spLocks noChangeArrowheads="1"/>
              </p:cNvSpPr>
              <p:nvPr/>
            </p:nvSpPr>
            <p:spPr bwMode="auto">
              <a:xfrm>
                <a:off x="2226489" y="2491874"/>
                <a:ext cx="249471" cy="248912"/>
              </a:xfrm>
              <a:prstGeom prst="ellipse">
                <a:avLst/>
              </a:prstGeom>
              <a:solidFill>
                <a:srgbClr val="00A0E9">
                  <a:alpha val="70000"/>
                </a:srgbClr>
              </a:solidFill>
              <a:ln>
                <a:noFill/>
              </a:ln>
            </p:spPr>
            <p:txBody>
              <a:bodyPr vert="horz" wrap="square" lIns="91440" tIns="45720" rIns="91440" bIns="45720" numCol="1" anchor="t" anchorCtr="0" compatLnSpc="1">
                <a:prstTxWarp prst="textNoShape">
                  <a:avLst/>
                </a:prstTxWarp>
              </a:bodyPr>
              <a:lstStyle/>
              <a:p>
                <a:endParaRPr lang="zh-CN" altLang="en-US"/>
              </a:p>
            </p:txBody>
          </p:sp>
        </p:grpSp>
        <p:sp>
          <p:nvSpPr>
            <p:cNvPr id="23" name="椭圆 22"/>
            <p:cNvSpPr/>
            <p:nvPr/>
          </p:nvSpPr>
          <p:spPr>
            <a:xfrm>
              <a:off x="4251572" y="2232063"/>
              <a:ext cx="553478" cy="553476"/>
            </a:xfrm>
            <a:prstGeom prst="ellipse">
              <a:avLst/>
            </a:prstGeom>
            <a:solidFill>
              <a:srgbClr val="F8F8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00" dirty="0">
                  <a:solidFill>
                    <a:schemeClr val="accent1"/>
                  </a:solidFill>
                  <a:latin typeface="华文细黑" panose="02010600040101010101" pitchFamily="2" charset="-122"/>
                  <a:ea typeface="华文细黑" panose="02010600040101010101" pitchFamily="2" charset="-122"/>
                </a:rPr>
                <a:t>02</a:t>
              </a:r>
              <a:endParaRPr lang="zh-CN" altLang="en-US" sz="1400" dirty="0">
                <a:solidFill>
                  <a:schemeClr val="accent1"/>
                </a:solidFill>
                <a:latin typeface="华文细黑" panose="02010600040101010101" pitchFamily="2" charset="-122"/>
                <a:ea typeface="华文细黑" panose="02010600040101010101" pitchFamily="2" charset="-122"/>
              </a:endParaRPr>
            </a:p>
          </p:txBody>
        </p:sp>
      </p:grpSp>
      <p:sp>
        <p:nvSpPr>
          <p:cNvPr id="2" name="TextBox 1">
            <a:extLst>
              <a:ext uri="{FF2B5EF4-FFF2-40B4-BE49-F238E27FC236}">
                <a16:creationId xmlns:a16="http://schemas.microsoft.com/office/drawing/2014/main" id="{E51F700E-B1DD-0859-6A1F-0BB5C8940FCA}"/>
              </a:ext>
            </a:extLst>
          </p:cNvPr>
          <p:cNvSpPr txBox="1"/>
          <p:nvPr/>
        </p:nvSpPr>
        <p:spPr>
          <a:xfrm>
            <a:off x="2483768" y="2858988"/>
            <a:ext cx="4176464" cy="500137"/>
          </a:xfrm>
          <a:prstGeom prst="rect">
            <a:avLst/>
          </a:prstGeom>
          <a:noFill/>
        </p:spPr>
        <p:txBody>
          <a:bodyPr wrap="square" rtlCol="0">
            <a:spAutoFit/>
          </a:bodyPr>
          <a:lstStyle/>
          <a:p>
            <a:pPr>
              <a:lnSpc>
                <a:spcPct val="150000"/>
              </a:lnSpc>
            </a:pPr>
            <a:r>
              <a:rPr lang="en-US" altLang="zh-CN" sz="2000" b="1" dirty="0">
                <a:ln w="6350">
                  <a:noFill/>
                </a:ln>
                <a:solidFill>
                  <a:schemeClr val="tx1">
                    <a:lumMod val="85000"/>
                    <a:lumOff val="15000"/>
                  </a:schemeClr>
                </a:solidFill>
                <a:latin typeface="나눔고딕" panose="020D0604000000000000" pitchFamily="50" charset="-127"/>
                <a:ea typeface="나눔고딕" panose="020D0604000000000000" pitchFamily="50" charset="-127"/>
              </a:rPr>
              <a:t>Example Scope 3 Reduction Plan</a:t>
            </a:r>
          </a:p>
        </p:txBody>
      </p:sp>
    </p:spTree>
    <p:extLst>
      <p:ext uri="{BB962C8B-B14F-4D97-AF65-F5344CB8AC3E}">
        <p14:creationId xmlns:p14="http://schemas.microsoft.com/office/powerpoint/2010/main" val="364309663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14" name="Freeform 10"/>
          <p:cNvSpPr>
            <a:spLocks noEditPoints="1"/>
          </p:cNvSpPr>
          <p:nvPr/>
        </p:nvSpPr>
        <p:spPr bwMode="auto">
          <a:xfrm>
            <a:off x="7006829" y="3182938"/>
            <a:ext cx="376237" cy="374650"/>
          </a:xfrm>
          <a:custGeom>
            <a:avLst/>
            <a:gdLst>
              <a:gd name="T0" fmla="*/ 100 w 100"/>
              <a:gd name="T1" fmla="*/ 56 h 100"/>
              <a:gd name="T2" fmla="*/ 44 w 100"/>
              <a:gd name="T3" fmla="*/ 0 h 100"/>
              <a:gd name="T4" fmla="*/ 40 w 100"/>
              <a:gd name="T5" fmla="*/ 0 h 100"/>
              <a:gd name="T6" fmla="*/ 40 w 100"/>
              <a:gd name="T7" fmla="*/ 11 h 100"/>
              <a:gd name="T8" fmla="*/ 0 w 100"/>
              <a:gd name="T9" fmla="*/ 56 h 100"/>
              <a:gd name="T10" fmla="*/ 44 w 100"/>
              <a:gd name="T11" fmla="*/ 100 h 100"/>
              <a:gd name="T12" fmla="*/ 69 w 100"/>
              <a:gd name="T13" fmla="*/ 93 h 100"/>
              <a:gd name="T14" fmla="*/ 89 w 100"/>
              <a:gd name="T15" fmla="*/ 60 h 100"/>
              <a:gd name="T16" fmla="*/ 100 w 100"/>
              <a:gd name="T17" fmla="*/ 60 h 100"/>
              <a:gd name="T18" fmla="*/ 100 w 100"/>
              <a:gd name="T19" fmla="*/ 56 h 100"/>
              <a:gd name="T20" fmla="*/ 64 w 100"/>
              <a:gd name="T21" fmla="*/ 86 h 100"/>
              <a:gd name="T22" fmla="*/ 44 w 100"/>
              <a:gd name="T23" fmla="*/ 92 h 100"/>
              <a:gd name="T24" fmla="*/ 8 w 100"/>
              <a:gd name="T25" fmla="*/ 56 h 100"/>
              <a:gd name="T26" fmla="*/ 40 w 100"/>
              <a:gd name="T27" fmla="*/ 20 h 100"/>
              <a:gd name="T28" fmla="*/ 40 w 100"/>
              <a:gd name="T29" fmla="*/ 60 h 100"/>
              <a:gd name="T30" fmla="*/ 80 w 100"/>
              <a:gd name="T31" fmla="*/ 60 h 100"/>
              <a:gd name="T32" fmla="*/ 64 w 100"/>
              <a:gd name="T33" fmla="*/ 86 h 100"/>
              <a:gd name="T34" fmla="*/ 49 w 100"/>
              <a:gd name="T35" fmla="*/ 52 h 100"/>
              <a:gd name="T36" fmla="*/ 49 w 100"/>
              <a:gd name="T37" fmla="*/ 9 h 100"/>
              <a:gd name="T38" fmla="*/ 91 w 100"/>
              <a:gd name="T39" fmla="*/ 52 h 100"/>
              <a:gd name="T40" fmla="*/ 49 w 100"/>
              <a:gd name="T41" fmla="*/ 5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00" h="100">
                <a:moveTo>
                  <a:pt x="100" y="56"/>
                </a:moveTo>
                <a:cubicBezTo>
                  <a:pt x="100" y="25"/>
                  <a:pt x="75" y="0"/>
                  <a:pt x="44" y="0"/>
                </a:cubicBezTo>
                <a:cubicBezTo>
                  <a:pt x="40" y="0"/>
                  <a:pt x="40" y="0"/>
                  <a:pt x="40" y="0"/>
                </a:cubicBezTo>
                <a:cubicBezTo>
                  <a:pt x="40" y="11"/>
                  <a:pt x="40" y="11"/>
                  <a:pt x="40" y="11"/>
                </a:cubicBezTo>
                <a:cubicBezTo>
                  <a:pt x="17" y="14"/>
                  <a:pt x="0" y="33"/>
                  <a:pt x="0" y="56"/>
                </a:cubicBezTo>
                <a:cubicBezTo>
                  <a:pt x="0" y="80"/>
                  <a:pt x="20" y="100"/>
                  <a:pt x="44" y="100"/>
                </a:cubicBezTo>
                <a:cubicBezTo>
                  <a:pt x="53" y="100"/>
                  <a:pt x="62" y="98"/>
                  <a:pt x="69" y="93"/>
                </a:cubicBezTo>
                <a:cubicBezTo>
                  <a:pt x="80" y="85"/>
                  <a:pt x="87" y="73"/>
                  <a:pt x="89" y="60"/>
                </a:cubicBezTo>
                <a:cubicBezTo>
                  <a:pt x="100" y="60"/>
                  <a:pt x="100" y="60"/>
                  <a:pt x="100" y="60"/>
                </a:cubicBezTo>
                <a:lnTo>
                  <a:pt x="100" y="56"/>
                </a:lnTo>
                <a:close/>
                <a:moveTo>
                  <a:pt x="64" y="86"/>
                </a:moveTo>
                <a:cubicBezTo>
                  <a:pt x="59" y="90"/>
                  <a:pt x="52" y="92"/>
                  <a:pt x="44" y="92"/>
                </a:cubicBezTo>
                <a:cubicBezTo>
                  <a:pt x="25" y="92"/>
                  <a:pt x="8" y="76"/>
                  <a:pt x="8" y="56"/>
                </a:cubicBezTo>
                <a:cubicBezTo>
                  <a:pt x="8" y="37"/>
                  <a:pt x="22" y="22"/>
                  <a:pt x="40" y="20"/>
                </a:cubicBezTo>
                <a:cubicBezTo>
                  <a:pt x="40" y="60"/>
                  <a:pt x="40" y="60"/>
                  <a:pt x="40" y="60"/>
                </a:cubicBezTo>
                <a:cubicBezTo>
                  <a:pt x="80" y="60"/>
                  <a:pt x="80" y="60"/>
                  <a:pt x="80" y="60"/>
                </a:cubicBezTo>
                <a:cubicBezTo>
                  <a:pt x="79" y="70"/>
                  <a:pt x="73" y="80"/>
                  <a:pt x="64" y="86"/>
                </a:cubicBezTo>
                <a:moveTo>
                  <a:pt x="49" y="52"/>
                </a:moveTo>
                <a:cubicBezTo>
                  <a:pt x="49" y="9"/>
                  <a:pt x="49" y="9"/>
                  <a:pt x="49" y="9"/>
                </a:cubicBezTo>
                <a:cubicBezTo>
                  <a:pt x="71" y="11"/>
                  <a:pt x="89" y="29"/>
                  <a:pt x="91" y="52"/>
                </a:cubicBezTo>
                <a:lnTo>
                  <a:pt x="49" y="5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nvGrpSpPr>
          <p:cNvPr id="21515" name="Group 11"/>
          <p:cNvGrpSpPr>
            <a:grpSpLocks/>
          </p:cNvGrpSpPr>
          <p:nvPr/>
        </p:nvGrpSpPr>
        <p:grpSpPr bwMode="auto">
          <a:xfrm>
            <a:off x="3400029" y="3205163"/>
            <a:ext cx="374650" cy="330200"/>
            <a:chOff x="0" y="0"/>
            <a:chExt cx="236" cy="208"/>
          </a:xfrm>
        </p:grpSpPr>
        <p:sp>
          <p:nvSpPr>
            <p:cNvPr id="21516" name="Freeform 12"/>
            <p:cNvSpPr>
              <a:spLocks noEditPoints="1"/>
            </p:cNvSpPr>
            <p:nvPr/>
          </p:nvSpPr>
          <p:spPr bwMode="auto">
            <a:xfrm>
              <a:off x="0" y="45"/>
              <a:ext cx="193" cy="163"/>
            </a:xfrm>
            <a:custGeom>
              <a:avLst/>
              <a:gdLst>
                <a:gd name="T0" fmla="*/ 77 w 82"/>
                <a:gd name="T1" fmla="*/ 0 h 69"/>
                <a:gd name="T2" fmla="*/ 4 w 82"/>
                <a:gd name="T3" fmla="*/ 0 h 69"/>
                <a:gd name="T4" fmla="*/ 0 w 82"/>
                <a:gd name="T5" fmla="*/ 4 h 69"/>
                <a:gd name="T6" fmla="*/ 0 w 82"/>
                <a:gd name="T7" fmla="*/ 65 h 69"/>
                <a:gd name="T8" fmla="*/ 4 w 82"/>
                <a:gd name="T9" fmla="*/ 69 h 69"/>
                <a:gd name="T10" fmla="*/ 77 w 82"/>
                <a:gd name="T11" fmla="*/ 69 h 69"/>
                <a:gd name="T12" fmla="*/ 82 w 82"/>
                <a:gd name="T13" fmla="*/ 65 h 69"/>
                <a:gd name="T14" fmla="*/ 82 w 82"/>
                <a:gd name="T15" fmla="*/ 40 h 69"/>
                <a:gd name="T16" fmla="*/ 82 w 82"/>
                <a:gd name="T17" fmla="*/ 29 h 69"/>
                <a:gd name="T18" fmla="*/ 82 w 82"/>
                <a:gd name="T19" fmla="*/ 4 h 69"/>
                <a:gd name="T20" fmla="*/ 77 w 82"/>
                <a:gd name="T21" fmla="*/ 0 h 69"/>
                <a:gd name="T22" fmla="*/ 9 w 82"/>
                <a:gd name="T23" fmla="*/ 61 h 69"/>
                <a:gd name="T24" fmla="*/ 9 w 82"/>
                <a:gd name="T25" fmla="*/ 9 h 69"/>
                <a:gd name="T26" fmla="*/ 73 w 82"/>
                <a:gd name="T27" fmla="*/ 9 h 69"/>
                <a:gd name="T28" fmla="*/ 73 w 82"/>
                <a:gd name="T29" fmla="*/ 25 h 69"/>
                <a:gd name="T30" fmla="*/ 64 w 82"/>
                <a:gd name="T31" fmla="*/ 25 h 69"/>
                <a:gd name="T32" fmla="*/ 55 w 82"/>
                <a:gd name="T33" fmla="*/ 35 h 69"/>
                <a:gd name="T34" fmla="*/ 64 w 82"/>
                <a:gd name="T35" fmla="*/ 44 h 69"/>
                <a:gd name="T36" fmla="*/ 73 w 82"/>
                <a:gd name="T37" fmla="*/ 44 h 69"/>
                <a:gd name="T38" fmla="*/ 73 w 82"/>
                <a:gd name="T39" fmla="*/ 61 h 69"/>
                <a:gd name="T40" fmla="*/ 9 w 82"/>
                <a:gd name="T41" fmla="*/ 61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82" h="69">
                  <a:moveTo>
                    <a:pt x="77" y="0"/>
                  </a:moveTo>
                  <a:cubicBezTo>
                    <a:pt x="4" y="0"/>
                    <a:pt x="4" y="0"/>
                    <a:pt x="4" y="0"/>
                  </a:cubicBezTo>
                  <a:cubicBezTo>
                    <a:pt x="2" y="0"/>
                    <a:pt x="0" y="2"/>
                    <a:pt x="0" y="4"/>
                  </a:cubicBezTo>
                  <a:cubicBezTo>
                    <a:pt x="0" y="65"/>
                    <a:pt x="0" y="65"/>
                    <a:pt x="0" y="65"/>
                  </a:cubicBezTo>
                  <a:cubicBezTo>
                    <a:pt x="0" y="67"/>
                    <a:pt x="2" y="69"/>
                    <a:pt x="4" y="69"/>
                  </a:cubicBezTo>
                  <a:cubicBezTo>
                    <a:pt x="77" y="69"/>
                    <a:pt x="77" y="69"/>
                    <a:pt x="77" y="69"/>
                  </a:cubicBezTo>
                  <a:cubicBezTo>
                    <a:pt x="80" y="69"/>
                    <a:pt x="82" y="67"/>
                    <a:pt x="82" y="65"/>
                  </a:cubicBezTo>
                  <a:cubicBezTo>
                    <a:pt x="82" y="40"/>
                    <a:pt x="82" y="40"/>
                    <a:pt x="82" y="40"/>
                  </a:cubicBezTo>
                  <a:cubicBezTo>
                    <a:pt x="82" y="29"/>
                    <a:pt x="82" y="29"/>
                    <a:pt x="82" y="29"/>
                  </a:cubicBezTo>
                  <a:cubicBezTo>
                    <a:pt x="82" y="4"/>
                    <a:pt x="82" y="4"/>
                    <a:pt x="82" y="4"/>
                  </a:cubicBezTo>
                  <a:cubicBezTo>
                    <a:pt x="82" y="2"/>
                    <a:pt x="80" y="0"/>
                    <a:pt x="77" y="0"/>
                  </a:cubicBezTo>
                  <a:moveTo>
                    <a:pt x="9" y="61"/>
                  </a:moveTo>
                  <a:cubicBezTo>
                    <a:pt x="9" y="9"/>
                    <a:pt x="9" y="9"/>
                    <a:pt x="9" y="9"/>
                  </a:cubicBezTo>
                  <a:cubicBezTo>
                    <a:pt x="73" y="9"/>
                    <a:pt x="73" y="9"/>
                    <a:pt x="73" y="9"/>
                  </a:cubicBezTo>
                  <a:cubicBezTo>
                    <a:pt x="73" y="25"/>
                    <a:pt x="73" y="25"/>
                    <a:pt x="73" y="25"/>
                  </a:cubicBezTo>
                  <a:cubicBezTo>
                    <a:pt x="64" y="25"/>
                    <a:pt x="64" y="25"/>
                    <a:pt x="64" y="25"/>
                  </a:cubicBezTo>
                  <a:cubicBezTo>
                    <a:pt x="59" y="25"/>
                    <a:pt x="55" y="29"/>
                    <a:pt x="55" y="35"/>
                  </a:cubicBezTo>
                  <a:cubicBezTo>
                    <a:pt x="55" y="40"/>
                    <a:pt x="59" y="44"/>
                    <a:pt x="64" y="44"/>
                  </a:cubicBezTo>
                  <a:cubicBezTo>
                    <a:pt x="73" y="44"/>
                    <a:pt x="73" y="44"/>
                    <a:pt x="73" y="44"/>
                  </a:cubicBezTo>
                  <a:cubicBezTo>
                    <a:pt x="73" y="61"/>
                    <a:pt x="73" y="61"/>
                    <a:pt x="73" y="61"/>
                  </a:cubicBezTo>
                  <a:lnTo>
                    <a:pt x="9" y="61"/>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17" name="Freeform 13"/>
            <p:cNvSpPr>
              <a:spLocks/>
            </p:cNvSpPr>
            <p:nvPr/>
          </p:nvSpPr>
          <p:spPr bwMode="auto">
            <a:xfrm>
              <a:off x="44" y="0"/>
              <a:ext cx="192" cy="165"/>
            </a:xfrm>
            <a:custGeom>
              <a:avLst/>
              <a:gdLst>
                <a:gd name="T0" fmla="*/ 77 w 81"/>
                <a:gd name="T1" fmla="*/ 0 h 70"/>
                <a:gd name="T2" fmla="*/ 4 w 81"/>
                <a:gd name="T3" fmla="*/ 0 h 70"/>
                <a:gd name="T4" fmla="*/ 0 w 81"/>
                <a:gd name="T5" fmla="*/ 4 h 70"/>
                <a:gd name="T6" fmla="*/ 4 w 81"/>
                <a:gd name="T7" fmla="*/ 9 h 70"/>
                <a:gd name="T8" fmla="*/ 73 w 81"/>
                <a:gd name="T9" fmla="*/ 9 h 70"/>
                <a:gd name="T10" fmla="*/ 73 w 81"/>
                <a:gd name="T11" fmla="*/ 65 h 70"/>
                <a:gd name="T12" fmla="*/ 77 w 81"/>
                <a:gd name="T13" fmla="*/ 70 h 70"/>
                <a:gd name="T14" fmla="*/ 81 w 81"/>
                <a:gd name="T15" fmla="*/ 65 h 70"/>
                <a:gd name="T16" fmla="*/ 81 w 81"/>
                <a:gd name="T17" fmla="*/ 4 h 70"/>
                <a:gd name="T18" fmla="*/ 77 w 81"/>
                <a:gd name="T19" fmla="*/ 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1" h="70">
                  <a:moveTo>
                    <a:pt x="77" y="0"/>
                  </a:moveTo>
                  <a:cubicBezTo>
                    <a:pt x="4" y="0"/>
                    <a:pt x="4" y="0"/>
                    <a:pt x="4" y="0"/>
                  </a:cubicBezTo>
                  <a:cubicBezTo>
                    <a:pt x="2" y="0"/>
                    <a:pt x="0" y="2"/>
                    <a:pt x="0" y="4"/>
                  </a:cubicBezTo>
                  <a:cubicBezTo>
                    <a:pt x="0" y="7"/>
                    <a:pt x="2" y="9"/>
                    <a:pt x="4" y="9"/>
                  </a:cubicBezTo>
                  <a:cubicBezTo>
                    <a:pt x="73" y="9"/>
                    <a:pt x="73" y="9"/>
                    <a:pt x="73" y="9"/>
                  </a:cubicBezTo>
                  <a:cubicBezTo>
                    <a:pt x="73" y="65"/>
                    <a:pt x="73" y="65"/>
                    <a:pt x="73" y="65"/>
                  </a:cubicBezTo>
                  <a:cubicBezTo>
                    <a:pt x="73" y="68"/>
                    <a:pt x="75" y="70"/>
                    <a:pt x="77" y="70"/>
                  </a:cubicBezTo>
                  <a:cubicBezTo>
                    <a:pt x="79" y="70"/>
                    <a:pt x="81" y="68"/>
                    <a:pt x="81" y="65"/>
                  </a:cubicBezTo>
                  <a:cubicBezTo>
                    <a:pt x="81" y="4"/>
                    <a:pt x="81" y="4"/>
                    <a:pt x="81" y="4"/>
                  </a:cubicBezTo>
                  <a:cubicBezTo>
                    <a:pt x="81" y="2"/>
                    <a:pt x="79" y="0"/>
                    <a:pt x="77"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18" name="Group 14"/>
          <p:cNvGrpSpPr>
            <a:grpSpLocks/>
          </p:cNvGrpSpPr>
          <p:nvPr/>
        </p:nvGrpSpPr>
        <p:grpSpPr bwMode="auto">
          <a:xfrm>
            <a:off x="5235179" y="2151063"/>
            <a:ext cx="379412" cy="376237"/>
            <a:chOff x="0" y="0"/>
            <a:chExt cx="239" cy="237"/>
          </a:xfrm>
        </p:grpSpPr>
        <p:sp>
          <p:nvSpPr>
            <p:cNvPr id="21519" name="Freeform 15"/>
            <p:cNvSpPr>
              <a:spLocks/>
            </p:cNvSpPr>
            <p:nvPr/>
          </p:nvSpPr>
          <p:spPr bwMode="auto">
            <a:xfrm>
              <a:off x="0" y="22"/>
              <a:ext cx="217" cy="215"/>
            </a:xfrm>
            <a:custGeom>
              <a:avLst/>
              <a:gdLst>
                <a:gd name="T0" fmla="*/ 87 w 92"/>
                <a:gd name="T1" fmla="*/ 41 h 91"/>
                <a:gd name="T2" fmla="*/ 83 w 92"/>
                <a:gd name="T3" fmla="*/ 45 h 91"/>
                <a:gd name="T4" fmla="*/ 83 w 92"/>
                <a:gd name="T5" fmla="*/ 67 h 91"/>
                <a:gd name="T6" fmla="*/ 73 w 92"/>
                <a:gd name="T7" fmla="*/ 81 h 91"/>
                <a:gd name="T8" fmla="*/ 68 w 92"/>
                <a:gd name="T9" fmla="*/ 82 h 91"/>
                <a:gd name="T10" fmla="*/ 24 w 92"/>
                <a:gd name="T11" fmla="*/ 82 h 91"/>
                <a:gd name="T12" fmla="*/ 9 w 92"/>
                <a:gd name="T13" fmla="*/ 67 h 91"/>
                <a:gd name="T14" fmla="*/ 9 w 92"/>
                <a:gd name="T15" fmla="*/ 24 h 91"/>
                <a:gd name="T16" fmla="*/ 24 w 92"/>
                <a:gd name="T17" fmla="*/ 8 h 91"/>
                <a:gd name="T18" fmla="*/ 46 w 92"/>
                <a:gd name="T19" fmla="*/ 8 h 91"/>
                <a:gd name="T20" fmla="*/ 50 w 92"/>
                <a:gd name="T21" fmla="*/ 4 h 91"/>
                <a:gd name="T22" fmla="*/ 46 w 92"/>
                <a:gd name="T23" fmla="*/ 0 h 91"/>
                <a:gd name="T24" fmla="*/ 24 w 92"/>
                <a:gd name="T25" fmla="*/ 0 h 91"/>
                <a:gd name="T26" fmla="*/ 0 w 92"/>
                <a:gd name="T27" fmla="*/ 24 h 91"/>
                <a:gd name="T28" fmla="*/ 0 w 92"/>
                <a:gd name="T29" fmla="*/ 67 h 91"/>
                <a:gd name="T30" fmla="*/ 24 w 92"/>
                <a:gd name="T31" fmla="*/ 91 h 91"/>
                <a:gd name="T32" fmla="*/ 68 w 92"/>
                <a:gd name="T33" fmla="*/ 91 h 91"/>
                <a:gd name="T34" fmla="*/ 76 w 92"/>
                <a:gd name="T35" fmla="*/ 89 h 91"/>
                <a:gd name="T36" fmla="*/ 92 w 92"/>
                <a:gd name="T37" fmla="*/ 67 h 91"/>
                <a:gd name="T38" fmla="*/ 92 w 92"/>
                <a:gd name="T39" fmla="*/ 45 h 91"/>
                <a:gd name="T40" fmla="*/ 87 w 92"/>
                <a:gd name="T41" fmla="*/ 41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92" h="91">
                  <a:moveTo>
                    <a:pt x="87" y="41"/>
                  </a:moveTo>
                  <a:cubicBezTo>
                    <a:pt x="85" y="41"/>
                    <a:pt x="83" y="43"/>
                    <a:pt x="83" y="45"/>
                  </a:cubicBezTo>
                  <a:cubicBezTo>
                    <a:pt x="83" y="67"/>
                    <a:pt x="83" y="67"/>
                    <a:pt x="83" y="67"/>
                  </a:cubicBezTo>
                  <a:cubicBezTo>
                    <a:pt x="83" y="73"/>
                    <a:pt x="79" y="79"/>
                    <a:pt x="73" y="81"/>
                  </a:cubicBezTo>
                  <a:cubicBezTo>
                    <a:pt x="71" y="82"/>
                    <a:pt x="70" y="82"/>
                    <a:pt x="68" y="82"/>
                  </a:cubicBezTo>
                  <a:cubicBezTo>
                    <a:pt x="24" y="82"/>
                    <a:pt x="24" y="82"/>
                    <a:pt x="24" y="82"/>
                  </a:cubicBezTo>
                  <a:cubicBezTo>
                    <a:pt x="16" y="82"/>
                    <a:pt x="9" y="75"/>
                    <a:pt x="9" y="67"/>
                  </a:cubicBezTo>
                  <a:cubicBezTo>
                    <a:pt x="9" y="24"/>
                    <a:pt x="9" y="24"/>
                    <a:pt x="9" y="24"/>
                  </a:cubicBezTo>
                  <a:cubicBezTo>
                    <a:pt x="9" y="15"/>
                    <a:pt x="16" y="8"/>
                    <a:pt x="24" y="8"/>
                  </a:cubicBezTo>
                  <a:cubicBezTo>
                    <a:pt x="46" y="8"/>
                    <a:pt x="46" y="8"/>
                    <a:pt x="46" y="8"/>
                  </a:cubicBezTo>
                  <a:cubicBezTo>
                    <a:pt x="48" y="8"/>
                    <a:pt x="50" y="6"/>
                    <a:pt x="50" y="4"/>
                  </a:cubicBezTo>
                  <a:cubicBezTo>
                    <a:pt x="50" y="2"/>
                    <a:pt x="48" y="0"/>
                    <a:pt x="46" y="0"/>
                  </a:cubicBezTo>
                  <a:cubicBezTo>
                    <a:pt x="24" y="0"/>
                    <a:pt x="24" y="0"/>
                    <a:pt x="24" y="0"/>
                  </a:cubicBezTo>
                  <a:cubicBezTo>
                    <a:pt x="11" y="0"/>
                    <a:pt x="0" y="10"/>
                    <a:pt x="0" y="24"/>
                  </a:cubicBezTo>
                  <a:cubicBezTo>
                    <a:pt x="0" y="67"/>
                    <a:pt x="0" y="67"/>
                    <a:pt x="0" y="67"/>
                  </a:cubicBezTo>
                  <a:cubicBezTo>
                    <a:pt x="0" y="80"/>
                    <a:pt x="11" y="91"/>
                    <a:pt x="24" y="91"/>
                  </a:cubicBezTo>
                  <a:cubicBezTo>
                    <a:pt x="68" y="91"/>
                    <a:pt x="68" y="91"/>
                    <a:pt x="68" y="91"/>
                  </a:cubicBezTo>
                  <a:cubicBezTo>
                    <a:pt x="71" y="91"/>
                    <a:pt x="74" y="90"/>
                    <a:pt x="76" y="89"/>
                  </a:cubicBezTo>
                  <a:cubicBezTo>
                    <a:pt x="85" y="86"/>
                    <a:pt x="92" y="77"/>
                    <a:pt x="92" y="67"/>
                  </a:cubicBezTo>
                  <a:cubicBezTo>
                    <a:pt x="92" y="45"/>
                    <a:pt x="92" y="45"/>
                    <a:pt x="92" y="45"/>
                  </a:cubicBezTo>
                  <a:cubicBezTo>
                    <a:pt x="92" y="43"/>
                    <a:pt x="90" y="41"/>
                    <a:pt x="87" y="41"/>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0" name="Freeform 16"/>
            <p:cNvSpPr>
              <a:spLocks noEditPoints="1"/>
            </p:cNvSpPr>
            <p:nvPr/>
          </p:nvSpPr>
          <p:spPr bwMode="auto">
            <a:xfrm>
              <a:off x="135" y="0"/>
              <a:ext cx="104" cy="104"/>
            </a:xfrm>
            <a:custGeom>
              <a:avLst/>
              <a:gdLst>
                <a:gd name="T0" fmla="*/ 22 w 44"/>
                <a:gd name="T1" fmla="*/ 0 h 44"/>
                <a:gd name="T2" fmla="*/ 0 w 44"/>
                <a:gd name="T3" fmla="*/ 22 h 44"/>
                <a:gd name="T4" fmla="*/ 22 w 44"/>
                <a:gd name="T5" fmla="*/ 44 h 44"/>
                <a:gd name="T6" fmla="*/ 44 w 44"/>
                <a:gd name="T7" fmla="*/ 22 h 44"/>
                <a:gd name="T8" fmla="*/ 22 w 44"/>
                <a:gd name="T9" fmla="*/ 0 h 44"/>
                <a:gd name="T10" fmla="*/ 22 w 44"/>
                <a:gd name="T11" fmla="*/ 35 h 44"/>
                <a:gd name="T12" fmla="*/ 8 w 44"/>
                <a:gd name="T13" fmla="*/ 22 h 44"/>
                <a:gd name="T14" fmla="*/ 22 w 44"/>
                <a:gd name="T15" fmla="*/ 8 h 44"/>
                <a:gd name="T16" fmla="*/ 35 w 44"/>
                <a:gd name="T17" fmla="*/ 22 h 44"/>
                <a:gd name="T18" fmla="*/ 22 w 44"/>
                <a:gd name="T19" fmla="*/ 35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4" h="44">
                  <a:moveTo>
                    <a:pt x="22" y="0"/>
                  </a:moveTo>
                  <a:cubicBezTo>
                    <a:pt x="10" y="0"/>
                    <a:pt x="0" y="9"/>
                    <a:pt x="0" y="22"/>
                  </a:cubicBezTo>
                  <a:cubicBezTo>
                    <a:pt x="0" y="34"/>
                    <a:pt x="10" y="44"/>
                    <a:pt x="22" y="44"/>
                  </a:cubicBezTo>
                  <a:cubicBezTo>
                    <a:pt x="34" y="44"/>
                    <a:pt x="44" y="34"/>
                    <a:pt x="44" y="22"/>
                  </a:cubicBezTo>
                  <a:cubicBezTo>
                    <a:pt x="44" y="9"/>
                    <a:pt x="34" y="0"/>
                    <a:pt x="22" y="0"/>
                  </a:cubicBezTo>
                  <a:moveTo>
                    <a:pt x="22" y="35"/>
                  </a:moveTo>
                  <a:cubicBezTo>
                    <a:pt x="14" y="35"/>
                    <a:pt x="8" y="29"/>
                    <a:pt x="8" y="22"/>
                  </a:cubicBezTo>
                  <a:cubicBezTo>
                    <a:pt x="8" y="14"/>
                    <a:pt x="14" y="8"/>
                    <a:pt x="22" y="8"/>
                  </a:cubicBezTo>
                  <a:cubicBezTo>
                    <a:pt x="29" y="8"/>
                    <a:pt x="35" y="14"/>
                    <a:pt x="35" y="22"/>
                  </a:cubicBezTo>
                  <a:cubicBezTo>
                    <a:pt x="35" y="29"/>
                    <a:pt x="29" y="35"/>
                    <a:pt x="22" y="35"/>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1" name="Freeform 17"/>
            <p:cNvSpPr>
              <a:spLocks/>
            </p:cNvSpPr>
            <p:nvPr/>
          </p:nvSpPr>
          <p:spPr bwMode="auto">
            <a:xfrm>
              <a:off x="80" y="97"/>
              <a:ext cx="57" cy="21"/>
            </a:xfrm>
            <a:custGeom>
              <a:avLst/>
              <a:gdLst>
                <a:gd name="T0" fmla="*/ 0 w 24"/>
                <a:gd name="T1" fmla="*/ 4 h 9"/>
                <a:gd name="T2" fmla="*/ 5 w 24"/>
                <a:gd name="T3" fmla="*/ 9 h 9"/>
                <a:gd name="T4" fmla="*/ 20 w 24"/>
                <a:gd name="T5" fmla="*/ 9 h 9"/>
                <a:gd name="T6" fmla="*/ 24 w 24"/>
                <a:gd name="T7" fmla="*/ 4 h 9"/>
                <a:gd name="T8" fmla="*/ 20 w 24"/>
                <a:gd name="T9" fmla="*/ 0 h 9"/>
                <a:gd name="T10" fmla="*/ 5 w 24"/>
                <a:gd name="T11" fmla="*/ 0 h 9"/>
                <a:gd name="T12" fmla="*/ 0 w 24"/>
                <a:gd name="T13" fmla="*/ 4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0" y="4"/>
                  </a:moveTo>
                  <a:cubicBezTo>
                    <a:pt x="0" y="7"/>
                    <a:pt x="2" y="9"/>
                    <a:pt x="5" y="9"/>
                  </a:cubicBezTo>
                  <a:cubicBezTo>
                    <a:pt x="20" y="9"/>
                    <a:pt x="20" y="9"/>
                    <a:pt x="20" y="9"/>
                  </a:cubicBezTo>
                  <a:cubicBezTo>
                    <a:pt x="22" y="9"/>
                    <a:pt x="24" y="7"/>
                    <a:pt x="24" y="4"/>
                  </a:cubicBezTo>
                  <a:cubicBezTo>
                    <a:pt x="24" y="2"/>
                    <a:pt x="22" y="0"/>
                    <a:pt x="20" y="0"/>
                  </a:cubicBezTo>
                  <a:cubicBezTo>
                    <a:pt x="5" y="0"/>
                    <a:pt x="5" y="0"/>
                    <a:pt x="5" y="0"/>
                  </a:cubicBezTo>
                  <a:cubicBezTo>
                    <a:pt x="2" y="0"/>
                    <a:pt x="0" y="2"/>
                    <a:pt x="0" y="4"/>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2" name="Freeform 18"/>
            <p:cNvSpPr>
              <a:spLocks/>
            </p:cNvSpPr>
            <p:nvPr/>
          </p:nvSpPr>
          <p:spPr bwMode="auto">
            <a:xfrm>
              <a:off x="80" y="140"/>
              <a:ext cx="57" cy="21"/>
            </a:xfrm>
            <a:custGeom>
              <a:avLst/>
              <a:gdLst>
                <a:gd name="T0" fmla="*/ 20 w 24"/>
                <a:gd name="T1" fmla="*/ 0 h 9"/>
                <a:gd name="T2" fmla="*/ 5 w 24"/>
                <a:gd name="T3" fmla="*/ 0 h 9"/>
                <a:gd name="T4" fmla="*/ 0 w 24"/>
                <a:gd name="T5" fmla="*/ 4 h 9"/>
                <a:gd name="T6" fmla="*/ 5 w 24"/>
                <a:gd name="T7" fmla="*/ 9 h 9"/>
                <a:gd name="T8" fmla="*/ 20 w 24"/>
                <a:gd name="T9" fmla="*/ 9 h 9"/>
                <a:gd name="T10" fmla="*/ 24 w 24"/>
                <a:gd name="T11" fmla="*/ 4 h 9"/>
                <a:gd name="T12" fmla="*/ 20 w 24"/>
                <a:gd name="T13" fmla="*/ 0 h 9"/>
              </a:gdLst>
              <a:ahLst/>
              <a:cxnLst>
                <a:cxn ang="0">
                  <a:pos x="T0" y="T1"/>
                </a:cxn>
                <a:cxn ang="0">
                  <a:pos x="T2" y="T3"/>
                </a:cxn>
                <a:cxn ang="0">
                  <a:pos x="T4" y="T5"/>
                </a:cxn>
                <a:cxn ang="0">
                  <a:pos x="T6" y="T7"/>
                </a:cxn>
                <a:cxn ang="0">
                  <a:pos x="T8" y="T9"/>
                </a:cxn>
                <a:cxn ang="0">
                  <a:pos x="T10" y="T11"/>
                </a:cxn>
                <a:cxn ang="0">
                  <a:pos x="T12" y="T13"/>
                </a:cxn>
              </a:cxnLst>
              <a:rect l="0" t="0" r="r" b="b"/>
              <a:pathLst>
                <a:path w="24" h="9">
                  <a:moveTo>
                    <a:pt x="20" y="0"/>
                  </a:moveTo>
                  <a:cubicBezTo>
                    <a:pt x="5" y="0"/>
                    <a:pt x="5" y="0"/>
                    <a:pt x="5" y="0"/>
                  </a:cubicBezTo>
                  <a:cubicBezTo>
                    <a:pt x="2" y="0"/>
                    <a:pt x="0" y="2"/>
                    <a:pt x="0" y="4"/>
                  </a:cubicBezTo>
                  <a:cubicBezTo>
                    <a:pt x="0" y="7"/>
                    <a:pt x="2" y="9"/>
                    <a:pt x="5" y="9"/>
                  </a:cubicBezTo>
                  <a:cubicBezTo>
                    <a:pt x="20" y="9"/>
                    <a:pt x="20" y="9"/>
                    <a:pt x="20" y="9"/>
                  </a:cubicBezTo>
                  <a:cubicBezTo>
                    <a:pt x="22" y="9"/>
                    <a:pt x="24" y="7"/>
                    <a:pt x="24" y="4"/>
                  </a:cubicBezTo>
                  <a:cubicBezTo>
                    <a:pt x="24" y="2"/>
                    <a:pt x="22" y="0"/>
                    <a:pt x="20" y="0"/>
                  </a:cubicBezTo>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grpSp>
        <p:nvGrpSpPr>
          <p:cNvPr id="21523" name="Group 19"/>
          <p:cNvGrpSpPr>
            <a:grpSpLocks/>
          </p:cNvGrpSpPr>
          <p:nvPr/>
        </p:nvGrpSpPr>
        <p:grpSpPr bwMode="auto">
          <a:xfrm>
            <a:off x="1685529" y="2162175"/>
            <a:ext cx="374650" cy="376238"/>
            <a:chOff x="0" y="0"/>
            <a:chExt cx="236" cy="237"/>
          </a:xfrm>
        </p:grpSpPr>
        <p:sp>
          <p:nvSpPr>
            <p:cNvPr id="21524" name="Freeform 20"/>
            <p:cNvSpPr>
              <a:spLocks noEditPoints="1"/>
            </p:cNvSpPr>
            <p:nvPr/>
          </p:nvSpPr>
          <p:spPr bwMode="auto">
            <a:xfrm>
              <a:off x="63" y="64"/>
              <a:ext cx="109" cy="109"/>
            </a:xfrm>
            <a:custGeom>
              <a:avLst/>
              <a:gdLst>
                <a:gd name="T0" fmla="*/ 40 w 46"/>
                <a:gd name="T1" fmla="*/ 1 h 46"/>
                <a:gd name="T2" fmla="*/ 13 w 46"/>
                <a:gd name="T3" fmla="*/ 10 h 46"/>
                <a:gd name="T4" fmla="*/ 13 w 46"/>
                <a:gd name="T5" fmla="*/ 10 h 46"/>
                <a:gd name="T6" fmla="*/ 12 w 46"/>
                <a:gd name="T7" fmla="*/ 11 h 46"/>
                <a:gd name="T8" fmla="*/ 12 w 46"/>
                <a:gd name="T9" fmla="*/ 11 h 46"/>
                <a:gd name="T10" fmla="*/ 11 w 46"/>
                <a:gd name="T11" fmla="*/ 11 h 46"/>
                <a:gd name="T12" fmla="*/ 11 w 46"/>
                <a:gd name="T13" fmla="*/ 12 h 46"/>
                <a:gd name="T14" fmla="*/ 11 w 46"/>
                <a:gd name="T15" fmla="*/ 12 h 46"/>
                <a:gd name="T16" fmla="*/ 10 w 46"/>
                <a:gd name="T17" fmla="*/ 13 h 46"/>
                <a:gd name="T18" fmla="*/ 10 w 46"/>
                <a:gd name="T19" fmla="*/ 13 h 46"/>
                <a:gd name="T20" fmla="*/ 0 w 46"/>
                <a:gd name="T21" fmla="*/ 40 h 46"/>
                <a:gd name="T22" fmla="*/ 1 w 46"/>
                <a:gd name="T23" fmla="*/ 45 h 46"/>
                <a:gd name="T24" fmla="*/ 4 w 46"/>
                <a:gd name="T25" fmla="*/ 46 h 46"/>
                <a:gd name="T26" fmla="*/ 6 w 46"/>
                <a:gd name="T27" fmla="*/ 46 h 46"/>
                <a:gd name="T28" fmla="*/ 33 w 46"/>
                <a:gd name="T29" fmla="*/ 36 h 46"/>
                <a:gd name="T30" fmla="*/ 33 w 46"/>
                <a:gd name="T31" fmla="*/ 36 h 46"/>
                <a:gd name="T32" fmla="*/ 34 w 46"/>
                <a:gd name="T33" fmla="*/ 35 h 46"/>
                <a:gd name="T34" fmla="*/ 34 w 46"/>
                <a:gd name="T35" fmla="*/ 35 h 46"/>
                <a:gd name="T36" fmla="*/ 35 w 46"/>
                <a:gd name="T37" fmla="*/ 35 h 46"/>
                <a:gd name="T38" fmla="*/ 35 w 46"/>
                <a:gd name="T39" fmla="*/ 34 h 46"/>
                <a:gd name="T40" fmla="*/ 35 w 46"/>
                <a:gd name="T41" fmla="*/ 34 h 46"/>
                <a:gd name="T42" fmla="*/ 36 w 46"/>
                <a:gd name="T43" fmla="*/ 33 h 46"/>
                <a:gd name="T44" fmla="*/ 36 w 46"/>
                <a:gd name="T45" fmla="*/ 33 h 46"/>
                <a:gd name="T46" fmla="*/ 45 w 46"/>
                <a:gd name="T47" fmla="*/ 6 h 46"/>
                <a:gd name="T48" fmla="*/ 44 w 46"/>
                <a:gd name="T49" fmla="*/ 2 h 46"/>
                <a:gd name="T50" fmla="*/ 40 w 46"/>
                <a:gd name="T51" fmla="*/ 1 h 46"/>
                <a:gd name="T52" fmla="*/ 12 w 46"/>
                <a:gd name="T53" fmla="*/ 34 h 46"/>
                <a:gd name="T54" fmla="*/ 16 w 46"/>
                <a:gd name="T55" fmla="*/ 22 h 46"/>
                <a:gd name="T56" fmla="*/ 24 w 46"/>
                <a:gd name="T57" fmla="*/ 30 h 46"/>
                <a:gd name="T58" fmla="*/ 12 w 46"/>
                <a:gd name="T59" fmla="*/ 34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6" h="46">
                  <a:moveTo>
                    <a:pt x="40" y="1"/>
                  </a:moveTo>
                  <a:cubicBezTo>
                    <a:pt x="13" y="10"/>
                    <a:pt x="13" y="10"/>
                    <a:pt x="13" y="10"/>
                  </a:cubicBezTo>
                  <a:cubicBezTo>
                    <a:pt x="13" y="10"/>
                    <a:pt x="13" y="10"/>
                    <a:pt x="13" y="10"/>
                  </a:cubicBezTo>
                  <a:cubicBezTo>
                    <a:pt x="12" y="10"/>
                    <a:pt x="12" y="11"/>
                    <a:pt x="12" y="11"/>
                  </a:cubicBezTo>
                  <a:cubicBezTo>
                    <a:pt x="12" y="11"/>
                    <a:pt x="12" y="11"/>
                    <a:pt x="12" y="11"/>
                  </a:cubicBezTo>
                  <a:cubicBezTo>
                    <a:pt x="12" y="11"/>
                    <a:pt x="11" y="11"/>
                    <a:pt x="11" y="11"/>
                  </a:cubicBezTo>
                  <a:cubicBezTo>
                    <a:pt x="11" y="11"/>
                    <a:pt x="11" y="12"/>
                    <a:pt x="11" y="12"/>
                  </a:cubicBezTo>
                  <a:cubicBezTo>
                    <a:pt x="11" y="12"/>
                    <a:pt x="11" y="12"/>
                    <a:pt x="11" y="12"/>
                  </a:cubicBezTo>
                  <a:cubicBezTo>
                    <a:pt x="11" y="12"/>
                    <a:pt x="10" y="12"/>
                    <a:pt x="10" y="13"/>
                  </a:cubicBezTo>
                  <a:cubicBezTo>
                    <a:pt x="10" y="13"/>
                    <a:pt x="10" y="13"/>
                    <a:pt x="10" y="13"/>
                  </a:cubicBezTo>
                  <a:cubicBezTo>
                    <a:pt x="0" y="40"/>
                    <a:pt x="0" y="40"/>
                    <a:pt x="0" y="40"/>
                  </a:cubicBezTo>
                  <a:cubicBezTo>
                    <a:pt x="0" y="42"/>
                    <a:pt x="0" y="43"/>
                    <a:pt x="1" y="45"/>
                  </a:cubicBezTo>
                  <a:cubicBezTo>
                    <a:pt x="2" y="45"/>
                    <a:pt x="3" y="46"/>
                    <a:pt x="4" y="46"/>
                  </a:cubicBezTo>
                  <a:cubicBezTo>
                    <a:pt x="5" y="46"/>
                    <a:pt x="5" y="46"/>
                    <a:pt x="6" y="46"/>
                  </a:cubicBezTo>
                  <a:cubicBezTo>
                    <a:pt x="33" y="36"/>
                    <a:pt x="33" y="36"/>
                    <a:pt x="33" y="36"/>
                  </a:cubicBezTo>
                  <a:cubicBezTo>
                    <a:pt x="33" y="36"/>
                    <a:pt x="33" y="36"/>
                    <a:pt x="33" y="36"/>
                  </a:cubicBezTo>
                  <a:cubicBezTo>
                    <a:pt x="34" y="36"/>
                    <a:pt x="34" y="35"/>
                    <a:pt x="34" y="35"/>
                  </a:cubicBezTo>
                  <a:cubicBezTo>
                    <a:pt x="34" y="35"/>
                    <a:pt x="34" y="35"/>
                    <a:pt x="34" y="35"/>
                  </a:cubicBezTo>
                  <a:cubicBezTo>
                    <a:pt x="34" y="35"/>
                    <a:pt x="35" y="35"/>
                    <a:pt x="35" y="35"/>
                  </a:cubicBezTo>
                  <a:cubicBezTo>
                    <a:pt x="35" y="35"/>
                    <a:pt x="35" y="34"/>
                    <a:pt x="35" y="34"/>
                  </a:cubicBezTo>
                  <a:cubicBezTo>
                    <a:pt x="35" y="34"/>
                    <a:pt x="35" y="34"/>
                    <a:pt x="35" y="34"/>
                  </a:cubicBezTo>
                  <a:cubicBezTo>
                    <a:pt x="35" y="34"/>
                    <a:pt x="35" y="34"/>
                    <a:pt x="36" y="33"/>
                  </a:cubicBezTo>
                  <a:cubicBezTo>
                    <a:pt x="36" y="33"/>
                    <a:pt x="36" y="33"/>
                    <a:pt x="36" y="33"/>
                  </a:cubicBezTo>
                  <a:cubicBezTo>
                    <a:pt x="45" y="6"/>
                    <a:pt x="45" y="6"/>
                    <a:pt x="45" y="6"/>
                  </a:cubicBezTo>
                  <a:cubicBezTo>
                    <a:pt x="46" y="4"/>
                    <a:pt x="46" y="3"/>
                    <a:pt x="44" y="2"/>
                  </a:cubicBezTo>
                  <a:cubicBezTo>
                    <a:pt x="43" y="0"/>
                    <a:pt x="42" y="0"/>
                    <a:pt x="40" y="1"/>
                  </a:cubicBezTo>
                  <a:moveTo>
                    <a:pt x="12" y="34"/>
                  </a:moveTo>
                  <a:cubicBezTo>
                    <a:pt x="16" y="22"/>
                    <a:pt x="16" y="22"/>
                    <a:pt x="16" y="22"/>
                  </a:cubicBezTo>
                  <a:cubicBezTo>
                    <a:pt x="24" y="30"/>
                    <a:pt x="24" y="30"/>
                    <a:pt x="24" y="30"/>
                  </a:cubicBezTo>
                  <a:lnTo>
                    <a:pt x="12" y="34"/>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sp>
          <p:nvSpPr>
            <p:cNvPr id="21525" name="Freeform 21"/>
            <p:cNvSpPr>
              <a:spLocks noEditPoints="1"/>
            </p:cNvSpPr>
            <p:nvPr/>
          </p:nvSpPr>
          <p:spPr bwMode="auto">
            <a:xfrm>
              <a:off x="0" y="0"/>
              <a:ext cx="236" cy="237"/>
            </a:xfrm>
            <a:custGeom>
              <a:avLst/>
              <a:gdLst>
                <a:gd name="T0" fmla="*/ 81 w 100"/>
                <a:gd name="T1" fmla="*/ 0 h 100"/>
                <a:gd name="T2" fmla="*/ 18 w 100"/>
                <a:gd name="T3" fmla="*/ 0 h 100"/>
                <a:gd name="T4" fmla="*/ 0 w 100"/>
                <a:gd name="T5" fmla="*/ 18 h 100"/>
                <a:gd name="T6" fmla="*/ 0 w 100"/>
                <a:gd name="T7" fmla="*/ 82 h 100"/>
                <a:gd name="T8" fmla="*/ 18 w 100"/>
                <a:gd name="T9" fmla="*/ 100 h 100"/>
                <a:gd name="T10" fmla="*/ 81 w 100"/>
                <a:gd name="T11" fmla="*/ 100 h 100"/>
                <a:gd name="T12" fmla="*/ 85 w 100"/>
                <a:gd name="T13" fmla="*/ 100 h 100"/>
                <a:gd name="T14" fmla="*/ 100 w 100"/>
                <a:gd name="T15" fmla="*/ 82 h 100"/>
                <a:gd name="T16" fmla="*/ 100 w 100"/>
                <a:gd name="T17" fmla="*/ 18 h 100"/>
                <a:gd name="T18" fmla="*/ 81 w 100"/>
                <a:gd name="T19" fmla="*/ 0 h 100"/>
                <a:gd name="T20" fmla="*/ 92 w 100"/>
                <a:gd name="T21" fmla="*/ 82 h 100"/>
                <a:gd name="T22" fmla="*/ 84 w 100"/>
                <a:gd name="T23" fmla="*/ 91 h 100"/>
                <a:gd name="T24" fmla="*/ 81 w 100"/>
                <a:gd name="T25" fmla="*/ 92 h 100"/>
                <a:gd name="T26" fmla="*/ 18 w 100"/>
                <a:gd name="T27" fmla="*/ 92 h 100"/>
                <a:gd name="T28" fmla="*/ 8 w 100"/>
                <a:gd name="T29" fmla="*/ 82 h 100"/>
                <a:gd name="T30" fmla="*/ 8 w 100"/>
                <a:gd name="T31" fmla="*/ 18 h 100"/>
                <a:gd name="T32" fmla="*/ 18 w 100"/>
                <a:gd name="T33" fmla="*/ 8 h 100"/>
                <a:gd name="T34" fmla="*/ 81 w 100"/>
                <a:gd name="T35" fmla="*/ 8 h 100"/>
                <a:gd name="T36" fmla="*/ 92 w 100"/>
                <a:gd name="T37" fmla="*/ 18 h 100"/>
                <a:gd name="T38" fmla="*/ 92 w 100"/>
                <a:gd name="T39" fmla="*/ 82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00" h="100">
                  <a:moveTo>
                    <a:pt x="81" y="0"/>
                  </a:moveTo>
                  <a:cubicBezTo>
                    <a:pt x="18" y="0"/>
                    <a:pt x="18" y="0"/>
                    <a:pt x="18" y="0"/>
                  </a:cubicBezTo>
                  <a:cubicBezTo>
                    <a:pt x="8" y="0"/>
                    <a:pt x="0" y="8"/>
                    <a:pt x="0" y="18"/>
                  </a:cubicBezTo>
                  <a:cubicBezTo>
                    <a:pt x="0" y="82"/>
                    <a:pt x="0" y="82"/>
                    <a:pt x="0" y="82"/>
                  </a:cubicBezTo>
                  <a:cubicBezTo>
                    <a:pt x="0" y="92"/>
                    <a:pt x="8" y="100"/>
                    <a:pt x="18" y="100"/>
                  </a:cubicBezTo>
                  <a:cubicBezTo>
                    <a:pt x="81" y="100"/>
                    <a:pt x="81" y="100"/>
                    <a:pt x="81" y="100"/>
                  </a:cubicBezTo>
                  <a:cubicBezTo>
                    <a:pt x="83" y="100"/>
                    <a:pt x="84" y="100"/>
                    <a:pt x="85" y="100"/>
                  </a:cubicBezTo>
                  <a:cubicBezTo>
                    <a:pt x="94" y="98"/>
                    <a:pt x="100" y="90"/>
                    <a:pt x="100" y="82"/>
                  </a:cubicBezTo>
                  <a:cubicBezTo>
                    <a:pt x="100" y="18"/>
                    <a:pt x="100" y="18"/>
                    <a:pt x="100" y="18"/>
                  </a:cubicBezTo>
                  <a:cubicBezTo>
                    <a:pt x="100" y="8"/>
                    <a:pt x="92" y="0"/>
                    <a:pt x="81" y="0"/>
                  </a:cubicBezTo>
                  <a:moveTo>
                    <a:pt x="92" y="82"/>
                  </a:moveTo>
                  <a:cubicBezTo>
                    <a:pt x="92" y="86"/>
                    <a:pt x="88" y="90"/>
                    <a:pt x="84" y="91"/>
                  </a:cubicBezTo>
                  <a:cubicBezTo>
                    <a:pt x="83" y="92"/>
                    <a:pt x="82" y="92"/>
                    <a:pt x="81" y="92"/>
                  </a:cubicBezTo>
                  <a:cubicBezTo>
                    <a:pt x="18" y="92"/>
                    <a:pt x="18" y="92"/>
                    <a:pt x="18" y="92"/>
                  </a:cubicBezTo>
                  <a:cubicBezTo>
                    <a:pt x="13" y="92"/>
                    <a:pt x="8" y="87"/>
                    <a:pt x="8" y="82"/>
                  </a:cubicBezTo>
                  <a:cubicBezTo>
                    <a:pt x="8" y="18"/>
                    <a:pt x="8" y="18"/>
                    <a:pt x="8" y="18"/>
                  </a:cubicBezTo>
                  <a:cubicBezTo>
                    <a:pt x="8" y="13"/>
                    <a:pt x="13" y="8"/>
                    <a:pt x="18" y="8"/>
                  </a:cubicBezTo>
                  <a:cubicBezTo>
                    <a:pt x="81" y="8"/>
                    <a:pt x="81" y="8"/>
                    <a:pt x="81" y="8"/>
                  </a:cubicBezTo>
                  <a:cubicBezTo>
                    <a:pt x="87" y="8"/>
                    <a:pt x="92" y="13"/>
                    <a:pt x="92" y="18"/>
                  </a:cubicBezTo>
                  <a:lnTo>
                    <a:pt x="92"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zh-CN" altLang="en-US">
                <a:ea typeface="华文细黑" panose="02010600040101010101" pitchFamily="2" charset="-122"/>
              </a:endParaRPr>
            </a:p>
          </p:txBody>
        </p:sp>
      </p:grpSp>
      <p:sp>
        <p:nvSpPr>
          <p:cNvPr id="28" name="矩形 27"/>
          <p:cNvSpPr/>
          <p:nvPr/>
        </p:nvSpPr>
        <p:spPr>
          <a:xfrm>
            <a:off x="1" y="246509"/>
            <a:ext cx="179511" cy="2880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prstClr val="white"/>
              </a:solidFill>
              <a:ea typeface="华文细黑" panose="02010600040101010101" pitchFamily="2" charset="-122"/>
            </a:endParaRPr>
          </a:p>
        </p:txBody>
      </p:sp>
      <p:sp>
        <p:nvSpPr>
          <p:cNvPr id="2" name="Rectangle 39">
            <a:extLst>
              <a:ext uri="{FF2B5EF4-FFF2-40B4-BE49-F238E27FC236}">
                <a16:creationId xmlns:a16="http://schemas.microsoft.com/office/drawing/2014/main" id="{8F27F7FA-1846-078E-9A56-12A7F3F0A3CE}"/>
              </a:ext>
            </a:extLst>
          </p:cNvPr>
          <p:cNvSpPr>
            <a:spLocks noChangeArrowheads="1"/>
          </p:cNvSpPr>
          <p:nvPr/>
        </p:nvSpPr>
        <p:spPr bwMode="auto">
          <a:xfrm>
            <a:off x="251520" y="266700"/>
            <a:ext cx="3168352"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p>
            <a:r>
              <a:rPr lang="zh-CN" altLang="en-US" sz="1600" b="1" dirty="0">
                <a:solidFill>
                  <a:schemeClr val="tx1">
                    <a:lumMod val="85000"/>
                    <a:lumOff val="15000"/>
                  </a:schemeClr>
                </a:solidFill>
                <a:latin typeface="나눔고딕" panose="020D0604000000000000" pitchFamily="50" charset="-127"/>
                <a:ea typeface="나눔고딕" panose="020D0604000000000000" pitchFamily="50" charset="-127"/>
              </a:rPr>
              <a:t> </a:t>
            </a:r>
            <a:r>
              <a:rPr lang="en-US" altLang="ko-KR" sz="1600" b="1" kern="0" spc="-60" dirty="0">
                <a:solidFill>
                  <a:srgbClr val="000000"/>
                </a:solidFill>
                <a:effectLst/>
                <a:latin typeface="나눔고딕" panose="020D0604000000000000" pitchFamily="50" charset="-127"/>
                <a:ea typeface="나눔고딕" panose="020D0604000000000000" pitchFamily="50" charset="-127"/>
              </a:rPr>
              <a:t>Scope 3 Upstream Reductions</a:t>
            </a:r>
            <a:endParaRPr lang="en-US" altLang="ko-KR" sz="1600" kern="0" spc="-60" dirty="0">
              <a:solidFill>
                <a:srgbClr val="000000"/>
              </a:solidFill>
              <a:effectLst/>
              <a:latin typeface="나눔고딕" panose="020D0604000000000000" pitchFamily="50" charset="-127"/>
              <a:ea typeface="나눔고딕" panose="020D0604000000000000" pitchFamily="50" charset="-127"/>
            </a:endParaRPr>
          </a:p>
          <a:p>
            <a:pPr>
              <a:buFont typeface="Arial" pitchFamily="34" charset="0"/>
              <a:buNone/>
            </a:pPr>
            <a:endParaRPr lang="en-US" altLang="zh-CN" sz="1600" b="1" dirty="0">
              <a:solidFill>
                <a:schemeClr val="tx1">
                  <a:lumMod val="85000"/>
                  <a:lumOff val="15000"/>
                </a:schemeClr>
              </a:solidFill>
              <a:latin typeface="나눔고딕" panose="020D0604000000000000" pitchFamily="50" charset="-127"/>
              <a:ea typeface="나눔고딕" panose="020D0604000000000000" pitchFamily="50" charset="-127"/>
            </a:endParaRPr>
          </a:p>
        </p:txBody>
      </p:sp>
      <p:graphicFrame>
        <p:nvGraphicFramePr>
          <p:cNvPr id="3" name="표 2">
            <a:extLst>
              <a:ext uri="{FF2B5EF4-FFF2-40B4-BE49-F238E27FC236}">
                <a16:creationId xmlns:a16="http://schemas.microsoft.com/office/drawing/2014/main" id="{7DE846D6-826B-8B8B-BB5B-4FBC97F8277D}"/>
              </a:ext>
            </a:extLst>
          </p:cNvPr>
          <p:cNvGraphicFramePr>
            <a:graphicFrameLocks noGrp="1"/>
          </p:cNvGraphicFramePr>
          <p:nvPr>
            <p:extLst>
              <p:ext uri="{D42A27DB-BD31-4B8C-83A1-F6EECF244321}">
                <p14:modId xmlns:p14="http://schemas.microsoft.com/office/powerpoint/2010/main" val="1129066369"/>
              </p:ext>
            </p:extLst>
          </p:nvPr>
        </p:nvGraphicFramePr>
        <p:xfrm>
          <a:off x="251520" y="626740"/>
          <a:ext cx="8640960" cy="4176465"/>
        </p:xfrm>
        <a:graphic>
          <a:graphicData uri="http://schemas.openxmlformats.org/drawingml/2006/table">
            <a:tbl>
              <a:tblPr>
                <a:tableStyleId>{5C22544A-7EE6-4342-B048-85BDC9FD1C3A}</a:tableStyleId>
              </a:tblPr>
              <a:tblGrid>
                <a:gridCol w="2592288">
                  <a:extLst>
                    <a:ext uri="{9D8B030D-6E8A-4147-A177-3AD203B41FA5}">
                      <a16:colId xmlns:a16="http://schemas.microsoft.com/office/drawing/2014/main" val="20000"/>
                    </a:ext>
                  </a:extLst>
                </a:gridCol>
                <a:gridCol w="6048672">
                  <a:extLst>
                    <a:ext uri="{9D8B030D-6E8A-4147-A177-3AD203B41FA5}">
                      <a16:colId xmlns:a16="http://schemas.microsoft.com/office/drawing/2014/main" val="20001"/>
                    </a:ext>
                  </a:extLst>
                </a:gridCol>
              </a:tblGrid>
              <a:tr h="300686">
                <a:tc>
                  <a:txBody>
                    <a:bodyPr/>
                    <a:lstStyle/>
                    <a:p>
                      <a:pPr marL="0" marR="0" indent="0" algn="ctr" fontAlgn="base" latinLnBrk="0">
                        <a:lnSpc>
                          <a:spcPct val="100000"/>
                        </a:lnSpc>
                        <a:spcBef>
                          <a:spcPts val="0"/>
                        </a:spcBef>
                        <a:spcAft>
                          <a:spcPts val="0"/>
                        </a:spcAft>
                      </a:pPr>
                      <a:r>
                        <a:rPr lang="en-US" sz="1300" b="1" kern="0" spc="-60" dirty="0">
                          <a:solidFill>
                            <a:schemeClr val="bg1"/>
                          </a:solidFill>
                          <a:effectLst/>
                          <a:latin typeface="나눔고딕" panose="020D0604000000000000" pitchFamily="50" charset="-127"/>
                          <a:ea typeface="나눔고딕" panose="020D0604000000000000" pitchFamily="50" charset="-127"/>
                        </a:rPr>
                        <a:t>Upstream categories </a:t>
                      </a:r>
                      <a:endParaRPr lang="en-US" sz="1300" kern="0" spc="-60" dirty="0">
                        <a:solidFill>
                          <a:schemeClr val="bg1"/>
                        </a:solidFill>
                        <a:effectLst/>
                        <a:latin typeface="나눔고딕" panose="020D0604000000000000" pitchFamily="50" charset="-127"/>
                        <a:ea typeface="나눔고딕" panose="020D0604000000000000"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tc>
                  <a:txBody>
                    <a:bodyPr/>
                    <a:lstStyle/>
                    <a:p>
                      <a:pPr marL="0" marR="0" indent="0" algn="ctr" fontAlgn="base" latinLnBrk="0">
                        <a:lnSpc>
                          <a:spcPct val="100000"/>
                        </a:lnSpc>
                        <a:spcBef>
                          <a:spcPts val="0"/>
                        </a:spcBef>
                        <a:spcAft>
                          <a:spcPts val="0"/>
                        </a:spcAft>
                      </a:pPr>
                      <a:r>
                        <a:rPr lang="en-US" sz="1300" b="1" kern="0" spc="-60" dirty="0">
                          <a:solidFill>
                            <a:schemeClr val="bg1"/>
                          </a:solidFill>
                          <a:effectLst/>
                          <a:latin typeface="나눔고딕" panose="020D0604000000000000" pitchFamily="50" charset="-127"/>
                          <a:ea typeface="나눔고딕" panose="020D0604000000000000" pitchFamily="50" charset="-127"/>
                        </a:rPr>
                        <a:t>Example reduction plan</a:t>
                      </a:r>
                      <a:endParaRPr lang="en-US" sz="1300" kern="0" spc="-60" dirty="0">
                        <a:solidFill>
                          <a:schemeClr val="bg1"/>
                        </a:solidFill>
                        <a:effectLst/>
                        <a:latin typeface="나눔고딕" panose="020D0604000000000000" pitchFamily="50" charset="-127"/>
                        <a:ea typeface="나눔고딕" panose="020D0604000000000000" pitchFamily="50" charset="-127"/>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75000"/>
                      </a:schemeClr>
                    </a:solidFill>
                  </a:tcPr>
                </a:tc>
                <a:extLst>
                  <a:ext uri="{0D108BD9-81ED-4DB2-BD59-A6C34878D82A}">
                    <a16:rowId xmlns:a16="http://schemas.microsoft.com/office/drawing/2014/main" val="10000"/>
                  </a:ext>
                </a:extLst>
              </a:tr>
              <a:tr h="552002">
                <a:tc>
                  <a:txBody>
                    <a:bodyPr/>
                    <a:lstStyle/>
                    <a:p>
                      <a:pPr marL="0" marR="0" indent="0" algn="l" fontAlgn="base"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1. Purchased goods and services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Replacing high-emitting raw materials with low-emitting ones</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Implement a low GHG material sourcing/purchasing policy</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Encourage your suppliers' top suppliers to report their GHG emissions as well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245334">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2. Capital goods (investments and purchases)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Replacing high GHG capital goods with low GHG capital goods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398668">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3. Fuel and energy-related activities  </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(not included in scope 1 or scope 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Save energy and switch to lower greenhouse gas emissions raw materials/energy</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Adopt renewable energy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894135">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4. Upstream transportation and distribution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Local material sourcing</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Reduce the distance between providers and customers</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Streamline transportation and distribution</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Shift from high GHG air transportation to low GHG ocean transportation for distant procurement</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Switching to low-GHG fuel sources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398668">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5. Waste generated in operations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Reduce and recycle the amount of waste generated during operations</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Adopt low-GHG waste disposal technologies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417485">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6. Business travel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Encourage efficient travel, reduce the number of trips, and utilize web-based face-to-face meetings</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Encourage use of low-emission transportation options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52002">
                <a:tc>
                  <a:txBody>
                    <a:bodyPr/>
                    <a:lstStyle/>
                    <a:p>
                      <a:pPr marL="0" marR="0" indent="0" algn="l" fontAlgn="base"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7. Employee commuting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Create policies to support the use of public transportation, ride-sharing, biking, etc.</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Reduce your commute (e.g., locate your office near public transportation)</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Introduce work-from-home programs and reduce workweek days/hours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417485">
                <a:tc>
                  <a:txBody>
                    <a:bodyPr/>
                    <a:lstStyle/>
                    <a:p>
                      <a:pPr marL="0" marR="0" indent="0" algn="l" fontAlgn="base"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8. Upstream leased assets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Increase operational energy efficiency</a:t>
                      </a:r>
                    </a:p>
                    <a:p>
                      <a:pPr marL="0" marR="0" indent="0" algn="l" fontAlgn="ctr" latinLnBrk="0">
                        <a:lnSpc>
                          <a:spcPct val="100000"/>
                        </a:lnSpc>
                        <a:spcBef>
                          <a:spcPts val="0"/>
                        </a:spcBef>
                        <a:spcAft>
                          <a:spcPts val="0"/>
                        </a:spcAft>
                      </a:pPr>
                      <a:r>
                        <a:rPr lang="en-US" sz="1000" kern="0" spc="-60" dirty="0">
                          <a:solidFill>
                            <a:srgbClr val="000000"/>
                          </a:solidFill>
                          <a:effectLst/>
                          <a:latin typeface="나눔고딕" panose="020D0604000000000000" pitchFamily="50" charset="-127"/>
                          <a:ea typeface="나눔고딕" panose="020D0604000000000000" pitchFamily="50" charset="-127"/>
                        </a:rPr>
                        <a:t>• Switch to a lower GHG fuel source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sp>
        <p:nvSpPr>
          <p:cNvPr id="6" name="TextBox 5">
            <a:extLst>
              <a:ext uri="{FF2B5EF4-FFF2-40B4-BE49-F238E27FC236}">
                <a16:creationId xmlns:a16="http://schemas.microsoft.com/office/drawing/2014/main" id="{10610ED9-94BB-1F76-E025-9BA34CCB5472}"/>
              </a:ext>
            </a:extLst>
          </p:cNvPr>
          <p:cNvSpPr txBox="1"/>
          <p:nvPr/>
        </p:nvSpPr>
        <p:spPr>
          <a:xfrm>
            <a:off x="251520" y="4826548"/>
            <a:ext cx="8640960" cy="264688"/>
          </a:xfrm>
          <a:prstGeom prst="rect">
            <a:avLst/>
          </a:prstGeom>
          <a:noFill/>
        </p:spPr>
        <p:txBody>
          <a:bodyPr wrap="square">
            <a:spAutoFit/>
          </a:bodyPr>
          <a:lstStyle/>
          <a:p>
            <a:pPr marL="0" marR="0" indent="0" algn="l" fontAlgn="base" latinLnBrk="0">
              <a:lnSpc>
                <a:spcPct val="160000"/>
              </a:lnSpc>
              <a:spcBef>
                <a:spcPts val="0"/>
              </a:spcBef>
              <a:spcAft>
                <a:spcPts val="0"/>
              </a:spcAft>
            </a:pPr>
            <a:r>
              <a:rPr lang="en-US" altLang="ko-KR" sz="800" kern="0" spc="-60" dirty="0">
                <a:solidFill>
                  <a:srgbClr val="000000"/>
                </a:solidFill>
                <a:effectLst/>
                <a:latin typeface="나눔고딕" panose="020D0604000000000000" pitchFamily="50" charset="-127"/>
                <a:ea typeface="나눔고딕" panose="020D0604000000000000" pitchFamily="50" charset="-127"/>
              </a:rPr>
              <a:t>Source: GHG Protocol - Restructuring the Corporate Value Chain (Scope 3) Accounting and Reporting Standard</a:t>
            </a:r>
          </a:p>
        </p:txBody>
      </p:sp>
    </p:spTree>
    <p:extLst>
      <p:ext uri="{BB962C8B-B14F-4D97-AF65-F5344CB8AC3E}">
        <p14:creationId xmlns:p14="http://schemas.microsoft.com/office/powerpoint/2010/main" val="116429973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PowerPoint 演示文稿"/>
  <p:tag name="ISPRING_ULTRA_SCORM_COURSE_ID" val="F794246F-A95D-4489-AA10-5871F5D53A1C"/>
  <p:tag name="ISPRING_SCORM_RATE_SLIDES" val="1"/>
  <p:tag name="ISPRINGONLINEFOLDERID" val="0"/>
  <p:tag name="ISPRINGONLINEFOLDERPATH" val="Content List"/>
  <p:tag name="ISPRINGCLOUDFOLDERID" val="0"/>
  <p:tag name="ISPRINGCLOUDFOLDERPATH" val="Repository"/>
  <p:tag name="ISPRING_PLAYERS_CUSTOMIZATION" val="UEsDBBQAAgAIAGFk6kgOaiROYgQAAAURAAAdAAAAdW5pdmVyc2FsL2NvbW1vbl9tZXNzYWdlcy5sbmetWG1v2zYQ/l6g/4EQUGADtrQd0KIYEge0xNhEZMmV6DjZMAiMxNhEKDHVi9vs037Nfth+yY6UncR9gaQkgG2YlO+54909d0cfHn/JFdqIspK6OHLeHrxxkChSnclideQs2MmvHxxU1bzIuNKFOHIK7aDj0csXh4oXq4avBHx/+QKhw1xUFSyrkVndr5HMjpz5OHHD2RwHF4kfTsJkTCfOyNX5DS9uka9X+qff3n/48vbd+58PX2/l+sDEM+z7+0DIIr170wMoYFHoJ4BG/CQg58wZmc9hcuGC+TQgzmj7ZZj0PCJnzsh8dsotoogELIl96pGExkkQMusLnzDiOaML3aA13whUa7SR4jOq1wLiWMtSoErJzD5INWwUjehS5oUzTIMkIjGLqMtoGDijWJfl7S8Wljf1WpegrkKZrPilEpnVCRljn9+UogLVvIaMQvCq1xJ+qXMui4NO1RFe0mCSsDD044QE3m7HGZEiQ17JjZqBKBGOSQQAJa9E+QjZxGaZFUdYqWEIUzqZ+vBmxoSpXK0VvOuhdswJxGAuii4pyBESQXbF8TKMPOM0UIU4uuFV9VmX2V5+PAxUFzAN3BBS0GUPwJnB2AFDjCXUjbIUad0FNiNxjCckGYfnkMjAu3CIRHgKdDsdInFBYqAIibtkAnxGJ9gkvKHYLv93/Eq5SWd1i3iagpxx30bqpoId41JggWVadTBMTUw+LiBsFPs/oHGLCt61q5XcCLCjzETZqQgqi0s8k0UfF/SP5ARTn3gJpJUXLhNmS57RmPNbVOga8WzDi1SgS5HyBnL9Fp5lMrPPTJyt/k+N/BvxeltVXm0LUuCR81dD7dmrYd8xq6nAproW+U3dpdo4bGv+Y6wwOf1DE/oc/XH6Y5cEOKLh80Smknmj2qr75PjcWTY0Rp1GPNFT/aP13JbEbW0dUyhYY6n7SxDopqZ/QANU/aVocAKK5m2JhhpOi6sBOoNwCxBo9FiMM3DVngln4MIB8ksyjimD2WgpLitZd44dlo1tgL4f2hTmPCVqcU/GS3GlYcJRgm/a6QO6kI10Z0AfDDd7rYJR5oPJAQCu2uQBSCVzsD/rgbmYkZ0H2gK/d5KlblRmyavktS3y4NsmF9+OTVelzu2u4tUuedsmc/wUK9rDRa3S+YD2f8e/3vF5QL/HRykmOHKniYsDl5hB33BV9RQCChhX+CxOfDw24sCFnNfpGprplW6KrCdQO6t75AQD2PbMseBluv7vn397YnxlSbuLtru/DwIBYpsqSO7A/gx0Laq/ukAYHu/L2UUfqe3dZifX86rDKGThs9wheNtacp3D1kG3XkjybdAwY9idzoAHsU173ZQwug1BmOHoFGqZncKd0YyX11AImdZqEIp1tUnAepj2++tlUytZiCGyT2sl5sCMzhPsefauDeRTMr1ue2YGN4p0e+lWcOnuC+ZOcQB19is8kcl6IKBtTbsqBERv1/c033zbqe5Wlf3D4vD1g/8v/gdQSwMEFAACAAgAYWTqSLORUx7mAwAA3BAAACcAAAB1bml2ZXJzYWwvZmxhc2hfcHVibGlzaGluZ19zZXR0aW5ncy54bWzVWO9u2kgQ/85TrHzqx2LSJpcUGaIoAQWVQAqOrtXpFC3eAe9lvet611D66Z7mHqxPcrNeIFBIa9rjlBOKwLMzv/k/401w/ikRZAqZ5ko2vKNqzSMgI8W4nDS8u7D98swj2lDJqFASGp5UHjlvVoI0Hwmu4yEYg6yaIIzU9dQ0vNiYtO77s9msynWa2VMlcoP4uhqpxE8z0CANZH4q6By/zDwF7S0QSgDgX6LkQqxZqRASOKQbxXIBhDO0XHLrFBVtQXXs+Y5tRKOHSaZyyS6VUBnJJqOG98vZhf0seRzUFU9A2pjoJhIt2dQpY9xaQcWQfwYSA5/EaO7psUdmnJm44b2uvbIwyO5vwxTgzndqYS4VBkGaBX4ChjJqqHt0Cg18MnpJcCQ2lzThUYgnxAag4V2F98Nu56p13+uHreH9dXjTdTbsIRS23od7CIWdsNvah78s/PWH29ag2+m9vQ/7/W7YuX2UwohuBCTwNyMWYGRVnkWwClhg4jwZScoFFulXYdRgsMwFzSYQqjbHLI6p0OCRP1OYvMup4GaO3VDDbngASC90CpEZ2LQ1PJPl4D3COUA0DHO5qomTN6uaOD3bcN132h/d2mllQI2hUYzFg7TCtMBfJy3ZxkpuuGafyUgJtnIIkhGwHk1grSeGD1y2kfPII2NMgkBXLzJOhUe4QdejlbDOR9pwU/Ree52TIBYOCSA3w61QRDHN9EbEV1G3hR81f+8pA/oPFwpHeor1N5ULRuYqJ4I/ADGKYJrzBH/FQNabiYwzlRRU7HdDtOBo3JTDDNh5GUUfUEWSoyQOl1SAcRo+5vwzGcFYZYgLdIqjCOlcO/zqXsAp1foRlC5tfOFapNO7ar1/YR2kbEpltCc41gYkqTkIPp0TqcxSDsMR0VxDkRTGWXFWxrfqj6dB8yQXLs3/djLWoA+YksNo2Scx37WgtNqYTotGtM1VQGMLckyJw8SDCCcLlzmUBYyoJEqKOaERTm9t23rKVa6R4hrYQesft9DJEy6LpwlOQdSYMchKQdaOXr0+Pvn19OxNvep/+evvl98UWuy1W0GtOrfYLp9cnOWkvlqf3xH6xhLdkm2rLLGFyraU7n4xWCyw7REf+Hb17N5ExcJ8joto2LoYXF6TQWt41w2H9TLF0FPYdyaKsZzG9j2yjEz/LsR0tErB26iXqvNybL1+KQPfluEauM17u7Z1S5mAk3riJg/OasETjuX2v+i7p1rg51v2P2m7n3oBdD17oLYDmkUxZvRgVfDsx9ohw/ucIuaeVle2jTta4O+8DduThEueYBzt3l5doZsnxzW89e08qlQQbfM/Es3KP1BLAwQUAAIACABhZOpIFvREU74CAABVCgAAIQAAAHVuaXZlcnNhbC9mbGFzaF9za2luX3NldHRpbmdzLnhtbJVWbW/aMBD+vl+B2HfSvdJJKVJLmVSJrdVa9buTHImFY0f2hY5/P1/iNDYkwDhVwnfP4zvfG43NlsvFh8kkTpVQ+hkQucwNaTrdhGc306RGVHKWKokgcSaVLpmYLj7+bD5x1CDPsdQO9KWcDUuhdzNvPpdQnI9vc5IxQqrKisn9WuVqlrB0m2tVy+xsaMW+Ai243Frk1Y/5cjXqQHCDDwhlENPqmuQySqXBGKCQvq9IzrIES0B0nq6az4Wc3tXp1x/QdtxwbGi3n0jGaBXLIUzy9S3JOF7a28OqzElOExD+ooV++UwyChVsDzq8/P4ryShDVXX1Pz1SaZVTQkPO6SK+c4RimR0/iuqK5CyBHkSOzlbBpad5670Hcl/9uY9pXLUST5TXg4VARU8ELFDXEEfdqbWZQr091mjnAxYbJowF+Koe9GSDfmK16a4JdT3uD7xxmfl3OU0PeVWiLmHZBuwjQ0NPWC7vmmXhuX5XeRFq2Dmld6en7aG/bWKPoZ62hz4LnsGjFPtj/KGpJXVlvmOuoKcrYK0gmT1mztqdOit5WtPwGu/5TtFhSpXBwlA4L7wEqlwcNbo2pOgopliyHc8ZciV/ES7ZPyNUJo4O9K7ZhlsrRo4ChjquCdHuaT9iOob96FIZNmT7s9A/rT1P0G7xmylDZGlR2p8lM504nh0T62QaDTNoT1o46Ae5URdySqa3oF+UEr6XJtoxilQIF4NVO1xj8DjychBHw0mO3SVD2Zd1mYBe2aJx6Jom1LW4gueFsH/4yuENss7oyjJibalY2Psk4+9N6SlcCwDTadE1QHtoLWUtkAvYgXBWT9G8eOxpsbENPtZut7iGDfrj6TQHHekBvJZ0m6JvlYMV4hkGCK82rmFGazm/hpElpnlZMPbdFu6nKNjL3TKj3gv2WKNwvRTcbO3HKbRK+nfyH1BLAwQUAAIACABhZOpIhFv6tL0DAADtDwAAJgAAAHVuaXZlcnNhbC9odG1sX3B1Ymxpc2hpbmdfc2V0dGluZ3MueG1s1Vfvbts2EP/upyA09GOtpH+W1JAdBImCGHXtzFawFsMQ0OLZ4kKRGknZdT/tafZgfZIeRduJ6ySVu6TbYASOjne/u/vdHc+Kjj7mgsxAG65kO9hv7gUEZKoYl9N2cJmcPT8MiLFUMiqUhHYgVUCOOo2oKMeCm2wE1qKqIQgjTauw7SCztmiF4Xw+b3JTaHeqRGkR3zRTlYeFBgPSgg4LQRf4ZRcFmGCJUAMA/3Ill2adRoOQyCO9U6wUQDjDyCV3SVFxbnMRhF5rTNPrqValZCdKKE30dNwOfjo8dp+Vjkc65TlIR4npoNCJbYsyxl0QVIz4JyAZ8GmG0R68CsicM5u1g5d7LxwMqofbMBW4T506mBOFHEi7xM/BUkYt9Y/eoYWP1qwEXsQWkuY8TfCEuPzbwWlyNep1T+Or/iCJR1fnybuej2EHoyR+n+xglHSTXryLfl348w8X8bDX7b+9SgaDXtK9uLFCRjcIicJNxiJkVpU6hTVhkc3KfCwpF9ijX9FowGKXC6qnkKgzjlWcUGEgIH8UMP2lpILbBQ7DHg7DNUBxbApI7dCVrR1YXUJwA+cBMTCs5bonXr9Z98TB4Ubqofd+k9adUUbUWppm2Dwoq0KLwtuildpEyY3U3DMZK8HWCU2QZYG5HGtORUC4xdzS9al1DNgzLpB/Z7vfnEi7lVyaUW02OFzz6Fo57fzWVxbM7z45L7pP9VdVCkYWqiSCXwOximDhyhz/y4DcHg8y0SqvpIIaS4zgDMiMwxzYUR1HH9BFXqIl3haFAOs9/FnyT2QME6URF+gM7xaUc+PxmzsBF9SYG1C6ivGZb/pu/zR+/8wlSNmMynRHcKw25IV9Eny6IFLZlR3SkdLSQFUUxll1Vie35veXwfC8FL7Mj12MW9BPWJKn8bJLYb4ZQW23GZ1Vg+iGq4LGEeRYEo+JByneDFyWUBcwpZIoKRaEpngfGzfWM65KgxI/wB7afH+E3p5wWT1NcdWjR81A14Lc23/x8tXrnw8O37Sa4ee//n7+oNFyU10I6tz5VXVy7yqsZ/XVQvyG0QNrccv2TOncNSrbcnr3ql+upO0rPgrdQrh7t1Qr8MesllF8PDw5J8N4dNlLRq065e0rnCSbZtggE/dbr47N4DJBguNa8I7HWp1bT60/qBXg2zpaQ79LL27t0Voh4N079XcJ3r6C5xwb6H8xSfc19T8fwh8ySA//SPNj9liDBFSnGdboyer67189j0rYf4kD/7R+9dl414nCO98qGyjffEXvNL4AUEsDBBQAAgAIAGFk6kjjgzzrngEAACEGAAAfAAAAdW5pdmVyc2FsL2h0bWxfc2tpbl9zZXR0aW5ncy5qc42Uy27CMBBF93xF5G4rRJ+h3aFCJSQWldpd1YUThhDh2JbtpKSIf2/s8IgfofVs4quTO+OxPLtB1CyUoug52plvs3+z90YDrSlRwrWtkx690DqSJF/CR14AySkgB6mOv57k/ZlojVeYyI4zosY1qd8VcNnxQyxEc782JEKgDIlV4O/vELgNgD8ncNA5WHuoTqeTUilGhymjCqgaUiYKbBh09WpW94wOzCoQf6ArnIJlGpvVR54dH2IdXS5lBce0XrCMDROcbjLBSrrsy7+uOYjmzjctMHqKX2aWHcmlmiso3MSzsY5+kguQEg55H2c6gjDBCZCO78isC6hl7B/Ioatc5upIT250dGmOM/C6NJ7osDHaeHndjHX4nIKtaom7Wx0WQXANwrOa3uuwQMZL/o8L5IJluiMe6vf8hBKGlznNDqlHOoKcLlbb9nXvfFBT/hRZT4g5T2gdepJF4EnSgCYDmrLG0jGtdNIuQmn7Z5YrskBifnEKWdUod47o/WeEsFI4XRfNeGimo245yOYbxJyumoxfbqlOAZUztAb7X1BLAwQUAAIACABhZOpIPTwv0cEAAADlAQAAGgAAAHVuaXZlcnNhbC9pMThuX3ByZXNldHMueG1snZGxCsIwEIb3PkW43cRupSR1E9wcdJaaphppLyWXWh/flIp0kYBDIP/xfT8kJ3evvmNP48k6VJDzLTCD2jUWbwrOp/2mAEahxqbuHBoF6IDtqkzavMCjN2QCsViBpOAewlAKMU0TtzT42ECuG0MsJq5dL+LpHYrZFMOiwuKW9i/7M4MqyxiT19F24YBVvMe0IIy8VjA7F43cYutA/AIakwBMqsFQAmh9AngMCcCPK0CK75vnpEcK8aNikGK1nip7A1BLAwQUAAIACABhZOpIsuC9bWQAAABlAAAAHAAAAHVuaXZlcnNhbC9sb2NhbF9zZXR0aW5ncy54bWyzsa/IzVEoSy0qzszPs1Uy1DNQUkjNS85PycxLt1UKDXHTtVBSKC5JzEtJzMnPS7VVystXUrC347LJyU9OzAlOLSkBKixWKMhJrEwtCknNBTJKUv0Sc4Eqn61Y+GzufiV9Oy4AUEsDBBQAAgAIAPeSU0cjtE77+wIAALAIAAAUAAAAdW5pdmVyc2FsL3BsYXllci54bWytVd9P2zAQfi7S/ofI79gtHQOqBMSQ0B7GhNSx7a0yiZt4TeLMdgjlr9/Zzu+lbEh7aJWc7/vufPfdxb96zlLviUnFRR6gBZ4jj+WhiHgeB+jh6+3xObq6fHfkFyndM+nxKEBlzg2ApsiLmAolLzSA76lOAtQzYGBGXiG5kFzvgfsUuNtIJ0v07mgGLrkKUKJ1sSKkqirMFSDyWIm0NCQKhyIjhWSK5ZpJ4tJAXoNd6b+j4ZeJnOh9wVQPWei3B65JWo5nxQck1RILGZOT+XxBftx9XocJy+gxz5WmeciQB5Wc2VI+0nB3J6IyZcrYZr5Lcs20NklY28zXK744zz0lwwA5h03GlKIxUzjNY0QclkyA/W1KVVLzqAGt4VU7XvNav4153zRutnOkcy7Kx5SrBI76kM46CfTJMKqf2etaBT00Cro1TMiT7FfJJYvs67dWjPMFcgFbxdk8sapCOICnWxpqIfc3AAMV1R3EbdOwaxq2oJYDt9HXHQVqbrtlVJeSNaWa+U88YuILlZIaWVxqWTKfjIw1lgzBPnFXrpvUNcRPdJae/kNvjN+oNT/Va52xgP/RmE9A1NaE5xF7vuXgo1kGNdUMim1sWBcpNjG7nFT5mPV0PTC5HOumwEU8TWXMYAwjqinp7OQQlEmqwCUs5QjbOzgITnicpPDTkwzj04M0GZW7SYbewUFwKsLdBLQ1t2Uk4zqOxNQqyCcT68QPS6VFxl+sPAd7Rq+sDl8buebouuDtwdn8j1EcxGgGc4smVpd56u2r5vDezKlWnc+mcJaBWmEemC4L59XMQlmMfCK2pWWqb/o5NfuwBx3lPDUd01zfQe+iWvMX5lU8Ml+6xdLUJGFGMwH6cL7sMUA/YbsMwlvToYhbkTd1wJjYN/dvK9ps+bp1ruuHOuxDDZ84qxzGzdRHUEcsRZlHox7iovuIqBR22rVk1EvZFm60OAGRiiJA7+GhvvPF6UV35bPFRYO1ed27wC6XN6z0OuFOQaTWdXsRv94N8PgbUEsDBBQAAgAIAGFk6kiIplZk2QgAAOk9AAApAAAAdW5pdmVyc2FsL3NraW5fY3VzdG9taXphdGlvbl9zZXR0aW5ncy54bWztW81u48gRvucpGgoW2AUC64f6c6BRQJEtmxiZ0oq0PZMgECixbREm2QrZ0owWOuRFcsglyFvkXXLY50h1k7RIWZJJexaLYGmOB8Pq+qqqu366m4XphU+Or6xDRj3nJ4s51DcIY47/GPZ/h1BvQV0aTAISEhZW95R7x7fpF81/oJwG1JBZvm0FtsJHw34NDcUP6nbkrtqFt+ag2UCdJm7gLlJxS4GxS0m9lBQYUxt1pVc9EBHJDciC+Oy41F41M/oSoPkhCZjm2+RrX8pyp4eyM7gKLNsBvrDfbvJnl2jdqU3+oGa91WnhXUOWJKmNlJZaV2u7TueyI9cRrjVbNWk36DakhoTqrVb9sr2rdxotCd6Gl22Q0sSXbdTsNJsNddfADUAjWR6oDWXXkS7rdRm04e6lshsOB51aDdXrdamp7lptaTioIeCWQIYsdfkCSqo0kNo7eSDXuxIaKsPBsLnDKm4rLdRt4HattmsOBlKttl/c/ezSy7Wn5p5OspyvCDzqgqOjPLaqR4Krt1gHATCbxFu5FiPItzzyofLzv//58z/+U4ljUsRvwpGYkqVGRCBzfD+C96riJRkR2tPhn6Yjx/5Qma8Zo/7FgvoMTLrwaeBZbqX/+yhCYvvzIOmGBEVwD9aC7NV1xE9eWKwLohaec6AF9VaWvx3RR3oxtxZPjwFd+3YuM5fbFQlcx38C7tplR8FnFblOyDRGvIx9uMuf/LAVVKWQcPPamD+5kK41J26isSZ+CuD2Kl9fkQPoxgkdJqBynT/noCvrkWQd0JX5cx7jg5as1zr8eR3EyFcG7BJP8sZZdtfakiCrJCqKZ1F0tV4VjadVQB/5Ymdxrzv6GedSqDH+I7ewxp9cID5BrjCXl+JlE/NXDxjj18Na0vNACzg3XVxikhA5GcyU8c1E1j/PRuOr8WygXVX6SpSViKfl941292u91f6hV41xOSUZN/JolJWFhLBWLZ8s3ZyORzMQiEczHX8yK33+d2Ho+NYcaTqu9ON/FBYwmeK7Sp//nQd6O51i3ZwZI03FM82Y6WNTrMsIm1it9D/TNVpaG4IYRRuHfEFsSRCUZycgKHQdWwzwku34a5JDnzq+kTV9NsWGOdUUUxvrlb5Bg2D7ByHZWrMlBM/SCpHthNbcJbZQCyEixnl5Ae3iFIbgD1s6wEk9y/Ev8mifyveafjUzx+ORMcO6mlAqfezbSA0srqm4oKls4CnICCzYrd8Gn4noExKQ7LqFhVxrV9cj+DW5IdfO49KFX/YGayYYXDIhfg4gBA6eQtQZxv14qvI1BIXIQisrDL/QwM4ETdp1OWRrujKG0FTMlHyTi0lkg+MdfwGhQxYsh7wbbBjyFZ4Nxp8gxiE3xwVB44+Qkh8Lgj5jA3IIGzlgunynXck8I3gaJgmS5ODC4vHubpG1WACOr+bGoesQKHyFIU1ENoYXhTUZ+MdbcKQmj05keyQYFlu8PTobAqYENmxzOXRBGVKwyqPrx1vtz7OhrI2wOoNwU8f3M1NUSa7Us7bIpwxZ9sbyFwTNycJaQyZsYcx2bDHGPS9M+Nva+QlZLK4/38WlS1fxp+/eYFKm4B2xDI7IoAyOKSv2mna+bPEM3mgIj/WTVuRZgDebYChYl6fa+Nu4KHS8tRtV6W/hqGfjijrrVTvev1753fYLGGNEJXigQUUbOLQQCMNOzLcc2DzdQkBNH4K6SVTPoeDze2ghAfo4lqFT9A4xd7ByGUPuYEWLibjHA0Mz4bB1T+b89pEDLHI18tpxf/M7okvgGv6cqnPyQOG85BJrEx1kYO8S7s/j5dRRKbO1mJo5AsN1kPkYBRVIdR2P36Hyib29wclSRLtBZj73dO3aIrtd50nsCLDOa4+8PIc9BNQTVNcKk7iONqU/vdOQaIrTSO+k2AHiOUFz+yqVn+/ymIHlqXI9U2RdwfxGwfPZzY+D7OBrMjKN2UgecAmQJp7FFkvYhR/4PS+/rOhGoOKhDPLiyRvEChbL//79X/nFHNgTUVFM/WNROZD8vGriZ3l/0Skj4V9zyDHlQRYqXnIC4wtVAs1/vzI1CNBvcmWxom3Jox7/xJVLNaRA7EbZNGXl+gayxBBJQdcBnAULCrmRpx+h8ImzfqV/YwVPUDhNSt2igsTK89hkhW3YX3HXzHV8UhD+7p2IT97UJjNZVcXdH3LUdRZP0fZrwwUm/syHXPpYRJ5yLetQnQ9EEtthxWWKzS2pWlASovd9Qdgc3eueCfsPKq4FNZxlvs/4LKDuhH/ZevkpFxj4hzgI4z4L+JU+eUtzhEv6JfZd/8FyQ2BLkw5ZJ2DDhB8WY5FZ2iH3lOeOnZYbUw4Z76gL+4ISTSfNnx04hCnKQHz6TRnzTHphOVyz4qGU/BT1EKCTr+wlIEU9BBh8VxnDze4l6nAoDU0+yA2sIE3P4z3gIb6oUzFP8pbl4RaM+IfZMLVQMSHL6VGb9MXuaDoeiROa09IGV09Y3POfDzA3HDPfGoysQt53yND38Vs9H8A95jCXnI5uMQ3IwfSs+OuxDIidcSwFovbB4VJEVMS2K/KhAhcRa7HklT6soFjGhwpXGzVlTuFWST3j5awQ0hPlXFTzFE7M4jzQ51W8GIRGyX4e1Ku+WKde9ZyDerHY0/7z196cBBhCwCFJaGZpae5l8iXsThxIE5bYsSdG0wLYEmT7cEVKdKUImbASp6okqKKX9DgcLZnjkg1xY54UIbU256ffCyHJzoe2zEbkgaXLSEw5mgMpthdJEFe6fSgelMDUwEmYuJEdxUUjxbYdZs1DMfsjpSrZe/ZZfWQ3Soo0j/ZMfabswO3VI7qA99Ty96rpbRZK1JHGao5uK/p+QVfbH8qma9l0LZuuZdO1bLqWTdey6Vo2Xcuma9l0LZuuZdO1bLqWTdey6Vo2Xcuma9l0LZuuZdO1bLqWTddft+m6F52z55pSkKfpmjI9V891z1+g5boH/VY7ruKyWbZcf9WW6+uqfnsd1xhUtlx/4ZbrmaT7f+65HtIACvJO/m/u/wFQSwMEFAACAAgAYmTqSO+PBMGnGAAAi0MAABcAAAB1bml2ZXJzYWwvdW5pdmVyc2FsLnBuZ+18C1RT19YuHnvE66lwentaqwbSXttaHy0ipohAose2VKtSq5Aihl0P1agIUcIz5EFrb+0DiFURBSX1WqQlkC1FEnkk0VKJEGJUDBsIEG1IImxCTEIeOzvJ/hM89XnOuOfef/xj/P+9MAYjydrrm48155pz7qzM/fWHm+Jmz5o3KyAgYPa699/5KCDgj0BAwHTazBm+kc6vaw75XqbRP4r7a4DgGm7E9+EZ6pqNawIC6rl/cu/4o+/zf9v/fhI9ICCozf8/TUb78dOAgLUvr3tnzda8FOMghX/OkSAzS14HCsNW3/368xfN7+g3vBq6Z/cL8Npv3nyj/t03Sl5cfGzrrc9/+v4vZ19g7r4SuvuNvzbuCe7v39b9l43PV2zrEzRGYHmK0kaovGlh7i59MwlwLiuwSxxtKxqgy2BuztCBxhEVGRC7RslShq0qjDXSbyBh+QH+v4zzwlsDCXRg0N7udNEwO00XPd0/vp+WSaVQuGCYeOIjZPXk1PH48TpIC6eB4kTi5EBh9/C4q8Sd9Ixq/jT/55UbxwUm5y9zJB9Knnt4fXT25OSYl7RL/K+X5r4ETM6+dsk5a5LTjHby5OyIZZI/+N+c+sz8gu/ldkkY2/wt2SfATVWuxHp6ybrO5MORr9DWZke8PokovKfE3EoyKLb3n+5494hX2jo7f0GN+kb4JJkvfNew1oiG929WyOdvHiwpmST68vs3t2ZHr7qPf3ndFpXx7n1xPn91Y4LobCrTb6+ZR1Yk/G8Bvxy0F9OY2lHEwJMeD6MVILoyEMB++VPYQL4CNgI8qYC7uUMGKhswnLpHS0Y1YAZjexXKvFm19QHtU/0NSmKBTZArhkdPm5gGSoZGwjI8B3LLkeZcKTqYm2JloJABVHPry7gc/UmqALgG0PbGshvZ2ABdOejjNDhxcb0D+eGDn5pDQiYXePXKKlwK/USXmSDr2FlcnzbWCpkJeCmxvS5ZJNDYJ7rjpeZmpn2PtxxUArTFmspE2IFk6xqo5MjYDJakzr2t6gPwAbGLmsyZlAUwlWg9GQ2yxG6WhBh4ayxFBqXDSefRGxGHrjNZXsYWxH5hmzReTR0emli5LvvhGnmElbbmGT0s+CQfNlzUy4MLmBSg24XURca+RTJUvjrJ5NK6cRHh88S2PcKQ+C223ooU3ulUJkV5lcIznZMlvDp3ktSmTGlsiTbNfmtLPEXa+mXv6AE4bejIp5P2WtnhEbbLPZxfF8s1IC+wIsyQdzKMNEsLu5Ia4bg/D/hkogkeWR/CJ0TPRLd/cRGU6cnZSmnb5X22V8XYTvihMo2p6JGdCF04Mv7Qk7Z0vpId22b7emHlxdANVsi3COzoC4Jwgk6u1pCxbdgKSaKF9bMNVXkdfa5VfFlCj+z4W02jOVlFoN+f79yyyGbtO3SLsHWc85c1QvwmekDdl9CY3aiG8NTo27uUsY4BG7wEIfa5PHsxdCnJtJHLr+W+Scn8v/fO/6qA6zaxiWUaVWu8dtUHYeIsmwnzmi5dHnbksLkGB4P8yEQ8ZsaTwVZLp8oXkXIMhCMlW9k0gyOPDeY+5ENBulauk9FcKWBGnGwy3vy5uQi8ufPvjnPwLS0/a+59D7v2vdy5mPLeffIRd5dL1pd9dz8QPfskZOKuY9DEdkzufddREnI0kjm6hdfs8oW+/Ybn6L+TYPDbIZBlTKPlndAZlGfWr1qP2QAs23aDy54Y9Zm/iuQ6S2q2XiXe3wZzs2KvOssXGDSeQQ0leHVUkG7mMak+YiL0vaiPdNAR6fq4N6QyC7oYS+GM03ktMPbxVakBGYOY6mqSZyQaFEc9RiethKTOfLkz/O6OmOl2OeC12JxLQqpsnqzui80h1GrTY7NJuct5SHMYIPUkHYuapfvqmJ10djlPLBo6Lpz+keRNvHSII34zsBrHduDDODweemUOsJRUOXHR1hWh3I7hZ6mpreNyqdZhGSM/IHs3AqBPdAC0eYcyTymm7Sk+gzhxcWSkVnyMlsyl6GSKNYtk1bgEepHizCIODwTwYTxzuS7VklqnLJPG39Ru83okZdI2h2Xlo5Kmc/Qw+wvF5hUaoWduLeK0nZ1lSeKj+OTDbSMM4d6gWgS1eZF6q7W2niDn1leyKmjJYVR47mc3teX3zfkcZPtemyZkP7s6qArp6rZ19RgbPizDfSVcsDnoB7XI8NWFdoiJGbkvXC2zZidEXdejGbyECrwvGH3AXYs4IrGUXFLOJx4eTo1pz3ROOtX+GZTqEjBqXwbvRvM20n9/Wb5mtyevsM4YkUzf3gnpCi+wi9YcT+1mZ3XKNCuW6VDD9ZY344b2HD4SqrMUpLLwCTqHbN5uESZbW/q7y20KAehjHfVZQNCatDf6sa8Kcd9kbui8IZz3gdUXe+v9YtHkIl1qInLAkg1rxwNr3PNEPICBS9aOuloknfUE6SFL+iK8iIU+8K/TqyT66ye1u71vFOLWdzP0o4xdad4YiDCzyrisgqtwAMoeOWBlQT4H+RsZWdpD6BXcyWa1epa1EIdyijrBRtcJtUMuM6Seoz63nkZGcpdLy3qu9o/M+PhRDpcaZvQa7zVwzsE5K/pLTiVJMEZyyfdRVwXUbn2qiGQiJLfdZfDcvWm7O8uguxU6qP7LvgR2lwe2aNOlevdL6GeJjL90SquRXHqHVI7E/uwJ3RA5+/zvu2pVNrN0Yvcx5c2hoPNq6jFaxGSQPrWmzJzAcCdPH9vYlrbr37W7/wmEMVJVJkjJ15VGS49m/WopiJFCLQ9zhMAXtgrIGrc+EuS9EIjb8kS4+k8em3+5xQclDNscjnkOWYq2SAtssNQLk6X3/iQNiNFbCqKk1daCaKms+hGF5wBM82jHQl4r47evFxYe7DSZ3Smmmodhlmiv55amzt6/FBEPPZQgK79nyfYvH59Z892MlecED/LlGf683YWpo49O+Ox1z71gbFkg2UM39DY/IsTe79dFXWPByZrfviciHfHHsYEo4eOUjphtvUVg2U/8BwXA3ZoZ5Z8yY9/WwjufYDIX4CqcjJNPMGiHUiMkKeemyE6RnSI7SbbgsNmWikd7G0fTCzBLGGZ5needqNbkqb3mo8Gsu2t1MO0ID56Od16yySNZEhSxLo0nIsPz8bmoVzrxgTQrHXPFvftIMZcwe0WHk7HPl0N5zl8XCrAh9wjPuwexi5cGdtcRtg2ZDpf/PGqL7LiczaqsIALepHGbsmGfhhp9MYOkWYR3DDwtY/ROpqea46rmg0zdEkg6BP/Y6wlRl5Qhz97QIKc1TaFvQQ3robyTUqVMl/rzKN2QajEiQvdK2IaGZ4mJJKqEjeb3qC3ZiNDWWAuFIRLkACQbYpivzAGJaJ8yhbQLOyDiqtmtoi3/QJMiEJ7LRzfXH02Pk12YoVjKUUC63Sczr3fdsZSSU5q8OCR1ukXHpLC9S/FSD25RoJIwy7C61XNjBmxO8pbzOMU/LErmVDJ30dgSJmar7+EVdDgAU0tIklXHZLKLmF0MliSenY5EQbBFt7c3VvS0nUOHqZKMuCvrhJWvNdeGR8gBOk7R89JJ7c6SUjh160FjStA5WCs48zYgaIfc/SLSt4S4WzZDx+YsTHiBLd2HRfZKWj1M2IbYPkVgBuYx5LdkPVJaq1YfLQJl9pwSUAV3+1J8adQ2AQRSj+u/Lwc1Jcdglt0SN3u4YRMUsQ26nlQMqqEqI696L9qYYGpg5aP1EGx1JMCsoU2UB3nor2TC9Ve1cH1spxZOlLwZpyJcEjia1pUIkK4+3A6rQ+Us147ZDb9kYDFw+FEjug+Q7GGKR5SOHPgp1zXW4QD6vQEvm49GC4eE+IU+7S9ne4icZ9YE1SCZwnbFTk+aJ+1DBT7qsLJcUcY3Z3s+Pmgb68XthSApO2PMFR6IZNfy8C2l3CTleUUZhBoMfLY+jR0Lw3LRTvU0p/HmI4ktYfrG5ZJQ9cEiEFl6y8j9w9V66zlqTo7SuZ0md2iCTkVt0t9t6pTVha+Q3TCaytyMxKgsARhGGrcbpAKZAYZS6e9QuEpuBS81YTa46FC3Oy/qQgbmuFpPAHg0jYQo/dJG7WezaP/I0p8ydWbVU8JUmG3Ls5+y2C6meMPTSz4XCPsHftwOyW9NkZ0iO0X2n5DtNJdqXfV4tN7Ci5b1PHItFhk+qnt/Ou6Dx7+P8GVNWeeZGSuPP14CpzDN7yrZ//Og/Ikq+pzEUgpu96VU/OK4+bfNxzVqJJb4H3EDsMijAjwvBC5M5z/gvWmRrInmq61xtxaSkI5o7Icq6JGLk8tBNk6NTI38iyO+mkjjbI8UVBaMN/Gplfn6/j+Fte43vBnpOKlk6kd/qq5sZjhaNCyj3ajOHbLc6wRRtqTEqLVCFd4BxFBw6ml6oozB5lCAx/EisNmW0t6+sDLvN8b5Lsc6JLOkPrjBvWqc+sYgkXgIKgPYiEvHMjEN0abWibzEh1/B+9PneC5TMc0yUs2TWFugivZ25rl9xNc5g8IQIv3q9rYx79wqhB0pThez0Xr6n1NMDSkp6aT45j1MhbKhsq/lvR6jls4cYg/YzJZ6NRYrBFC7mZv5yN7yVyNrOPq0ksMOy9gNpj6N+BbHfUmCW2rtu4DYcdEi5TcUmvxypMbuPwoonkYAUkClLAYda4BMR7VUXwXIYp9iqheT4nwlXwkTG01TfrdCI5QcZ+YX/wibkTQvUS6rU5bx0orBqNt6OZzW5UgCtGe3P9jr+9ffL9sJsiu4+Q7le3Wdl7OKj0W9r0frzMsDB4yry9dSfSorHB0iMLNVoSw7qLfb0ooUFpbVWtfzUjm3w5E8uAJnWN3s+W4mwk67V9cO+aSw0I0kje8+f+8Tyt4yZ8/+2rG8NVEXsZ7+Q9e0iMAeZj6t+HTa8ECimKihovBeD5EUv62OKw071IPbCEWkQldbWG6XWyX7mBcG8MJMsaMPI1i17/5EuKUdwi2ApN9wwnRaPnaxx0W2Oc7eFRIyBRadOw9xGbnLrl7OQrugdNiBFPXgWGTV/uYw/FGAyr5m1EJQKTZ/WC2qU4qwfnzZI1/u+4s2TwkIA3zlKxGHruwU183bDC1rrlxTrtvfPGPAww3rlaR7ZhYyo+RrIkgyrw3ZoCLUDq2QCJQNQws10nmANTU9UMUccFnHZdBSaQ/hGQPvQLQ9Q9rudtnXGs9+/LgVWjRmQuAVXKjjZ1wkJEczC7vuhB/qOHZ22B73Yu1lgkaIHZgR9aXAoSbSs1GXOw82tI5LvzSafOUrV0rssWvrLNp90h4m5rt52OgzPuyaZ4Vs4Y6DGUFXUK71R/Ljvh06TLpYlfqEwxeB/eT/85HQLCYFu4KxIsUpXPYTFj9mzkYBq3RE5wZR2Fz78LTlNV8yPb1cMrSiNgOgMVnMJzaxI1oyJGGhjI8pykzKAngjqKxk2ftgqLq6ktHJfTXv1yfmB7u6oBHdnJS8Oy4d4aLepLEJcinS2riGh8ctx3xJPWfcbDtJrWxqzoZ7bKA8p0h1lvzEZoj23fQcmK42E1ja+ZqL7JZQ8RNO0SSDDL5YNeqPC+wo/wFfMcjNe8rTG13BaQmgsn7yfMgbnK67W07TlNQzJmqeClcIXtHJ6ytvG7VTRUMTrrE+Kk8cClhPnmdceDq2rcp5nJXCWcOaGpka+Q8b0Tk7D3jaSO6205ybN+H/P84bpwBTgCnAFGAKMAWYAkwBpgBTgCnAFGAKMAWYAkwBpgBTgCnAFGAKMAWYAvy/CtAg13LHu5YcmdBb3tv6YBRw/zYHlGAek+Zk0qsjmFx9OPJ//X6ueSkEcP4yR5DCsqmi6d++SqFovmidrVKc+Bd7GwNuP3v/sDKA+skks4CV0//l9sjL0V5UiqGTVwtFx//9BB/ItGkeIPUYaYCnj+fpUx0iue/wAbQRaGFYOhbio5BsHVQGUNliFW+yRfT29vECpscFSdm2IYdEhIvBJyA2PUTx3O8svXZHIoO4HLdWdwn5UQ62uKwxP8Yzf3seqhEZPW4l5laVSSaqIsVef9cpyIZFbLg/juS6ESk+bc33IgaNU+PdwnPdotDUXnqHLF0jLMW6erQSREEbsgltrgKPgdGt+U70G30DtwBDNRpvFP5WsqcoX5kR6GMfmu2IlRAzlAyKBRZ4Y4L/R1wt3vkZ/mLohRqRabA5G94Iyu+8DfDWAq4zeNcZGHBwtTEWDoqjWDlWHnKSl59aqPiM7ml439+lxdDurzSVSfWoXtujtpjeDSpHhDaLnbVENSlBFldOSmO73S2naBqJJlk3oDzhGMvxr9HmLI02jcCMeauGpPwps7bzuaUcRTif0ZUYlKtadlyZNRCUgtSP67Tm2xaOw3j4pNLVdZkADAUfi7pgIPGZUYFWm3JfsQg+gDh2xD6/StZlbNjKuRfIOY/bX1bhLTnlirIoz6eMh5Zx9DYHsl0Lq81FCD22JcTPfGs79HwdJxZNkd3EmYTT+zfGWG3Go9gGOzaW+UMX4DibJ2mtLC2fPjKPRP91O3cdbFobVIFS6/WmFo4w0hMSZaMPyxFHFmNg3g4RWMAXhyhPkGQNar8/hX5htk2re6WWoU4kNuxHu9rWB7HhvtJTgE2ZUQyiryz3KXFiTyw7Cd/AcK/IGJrIHV5DkomJGS5X6Ds2T16QyuDvn877uAgM3j17h0ottGuhxKAMJKcNVvNdVMcyGTSqXaiFxXxipN+P2/7GZK1Om8kfEg5L17O7UzPzFLzGJE9t/LUlnKxLOfeGvF2Qzx1v/GEPGgGILGYYUMfDhno93CPb1sxD+j0h+deVB0Du/X6h1sbQfmezKUVjf9lnmYPNZWbCIZUt4m+OzOvJ2JmzO0nfHAhFpPSSwzBvo7fh4+lpJRWI8jWZmXAYDH+bQ1mgs7Ms2n1xClyMyNSAXy06J11QzSxxF+STgG/v9xXV7fTJG/Vp3Wb4dZSjK0giZXxCc+W1Zls4sBtydc9LhtSZ97bT5NQKAUTDDiannaBw1d6G5LV7JESO8UuF25AiJp722TdVsMaRIjmeEcD+UOXQWiCOByKHtd77ZT7R0aSkeOy+/TOfpgSXACLWBkm8hI0e+MjWNGmiF7VL9ueoHKmdr9jODaFDjpQCm4psatWPpzBGqiJZraN0/0aOWdpOvj1WY5KRnAdJF60hXtfh5kpVOcuYBrSwNxC12aWgXGQAk4hoNhbOV/rbue+dfwn4rIEvwUNflXv0NK9+PoiJNagYxkcf9u04XQMgMlW0pUtYaPNWVoY/2By64px1imLzXOwP5n8QdJ5PwqykMHwD+cHVfqdfMb5aRAOwQyyh/3f3o6zCSB8PMnL2mRoRTQYZOYX8LQ8A267uIMT1+H/xNervNFAFkpyXW1pNLFOL6yee6ydY9tKOHYkskl6ZT0nnfLGaDehMVkhlIGFIy1CkRujxfPSAVLO1jsaCR6kcOxUM7HH3HY1ErsYRMz0nmPsk8bb6QihBw/UJkYhYAatjUVyfOzhdl9rDKVwin/a2phI7U7eUMw57UxN58/2G3xEuGR+OSNZYKx3HDqa9hq8wbWEtvZ3tswOxJRvFD/YfJwX6Ya8ImE01rgN/fLgR5itJmNvGff7H93quxbt/jd/uMeMxs4rk1ZIsJxD/0TyMD7usyAyokwDjcb7FrKX+LMjcOuh96XNmPvps71INFQ0//sCqULE7eI9OmTfI5SPgKkyhcSsamfmYHfCoALFLB3h1mQPaG+TZJQN1LnYT3udcUVv/rkL+bi3c9qEnX8h2VXNcLmmNJCSRhHTES/bUyqF0vPVOMMc5KuO4ZZqJlaHBqt6rgzWmMnQzi1S59oHvwf6W8/F5CVsIPVUeLXs4jv0DE8eV7N03nKFyyD0/SvDKM64Bf6oI/tac3eZknKyp/64lQRPmOOtixxx6RI1RWdCwX41slIf63scM/T4xFcVfX1Xmxj2yhHj37UA5drvHpx0gCb+lk6MiA2c/HGvKV1IOhnK5v7N3OmWkFHa8pNRC/13pJpPZZsyboY4akDf8NtnjEbwRPZBt8Xf4kn0ZVwoEFcT0e70mzLtx7YJctImHNllQHZvpgQESbLzKPc07+3eF5CwuSJNF9F67k8J7wfGt1Pkt2VSgQTu/azzCVTh+Ir54D5O4dWEA9lXJKGpdMyzr4lJYmybdccSXNumkg0bcuCHpAOAZJYMcOwy6O8FjqbDlOy5z2BWO9DJ5o6mTWb0M9k3PElDPn25bpPxGHk7geNO8cA8Cs/M8xRpnMcwJidbsypssCRYvLAbLfuvmeSdUqAbz8pNFGYOvAWU0/pA/YQa8PPefFQp5Mv/TCCz3H+Rw6vVcKJfp02aJZuZkgbEnM5clw3yrcpz2zGRdsKKpRaJdbBm7jxa9N17XZ3OWe3wpP/73R0lsHK/lR7ZDY345/P3biZLnJy80+p9F4cEEAm/w63hZSFLAOM0/vO7dTe8I/vrJ5/8GUEsDBBQAAgAIAGJk6kgrC8BtSgAAAGsAAAAbAAAAdW5pdmVyc2FsL3VuaXZlcnNhbC5wbmcueG1ss7GvyM1RKEstKs7Mz7NVMtQzULK34+WyKShKLctMLVeoAIoZ6RlAgJJCJSq3PDOlJAMoZGBujBDMSM1MzyixVbIwMIUL6gPNBABQSwECAAAUAAIACABhZOpIDmokTmIEAAAFEQAAHQAAAAAAAAABAAAAAAAAAAAAdW5pdmVyc2FsL2NvbW1vbl9tZXNzYWdlcy5sbmdQSwECAAAUAAIACABhZOpIs5FTHuYDAADcEAAAJwAAAAAAAAABAAAAAACdBAAAdW5pdmVyc2FsL2ZsYXNoX3B1Ymxpc2hpbmdfc2V0dGluZ3MueG1sUEsBAgAAFAACAAgAYWTqSBb0RFO+AgAAVQoAACEAAAAAAAAAAQAAAAAAyAgAAHVuaXZlcnNhbC9mbGFzaF9za2luX3NldHRpbmdzLnhtbFBLAQIAABQAAgAIAGFk6kiEW/q0vQMAAO0PAAAmAAAAAAAAAAEAAAAAAMULAAB1bml2ZXJzYWwvaHRtbF9wdWJsaXNoaW5nX3NldHRpbmdzLnhtbFBLAQIAABQAAgAIAGFk6kjjgzzrngEAACEGAAAfAAAAAAAAAAEAAAAAAMYPAAB1bml2ZXJzYWwvaHRtbF9za2luX3NldHRpbmdzLmpzUEsBAgAAFAACAAgAYWTqSD08L9HBAAAA5QEAABoAAAAAAAAAAQAAAAAAoREAAHVuaXZlcnNhbC9pMThuX3ByZXNldHMueG1sUEsBAgAAFAACAAgAYWTqSLLgvW1kAAAAZQAAABwAAAAAAAAAAQAAAAAAmhIAAHVuaXZlcnNhbC9sb2NhbF9zZXR0aW5ncy54bWxQSwECAAAUAAIACAD3klNHI7RO+/sCAACwCAAAFAAAAAAAAAABAAAAAAA4EwAAdW5pdmVyc2FsL3BsYXllci54bWxQSwECAAAUAAIACABhZOpIiKZWZNkIAADpPQAAKQAAAAAAAAABAAAAAABlFgAAdW5pdmVyc2FsL3NraW5fY3VzdG9taXphdGlvbl9zZXR0aW5ncy54bWxQSwECAAAUAAIACABiZOpI748EwacYAACLQwAAFwAAAAAAAAAAAAAAAACFHwAAdW5pdmVyc2FsL3VuaXZlcnNhbC5wbmdQSwECAAAUAAIACABiZOpIKwvAbUoAAABrAAAAGwAAAAAAAAABAAAAAABhOAAAdW5pdmVyc2FsL3VuaXZlcnNhbC5wbmcueG1sUEsFBgAAAAALAAsASQMAAOQ4AAAAAA=="/>
  <p:tag name="ISPRING_SCORM_ENDPOINT" val="&lt;endpoint&gt;&lt;enable&gt;0&lt;/enable&gt;&lt;lrs&gt;http://&lt;/lrs&gt;&lt;auth&gt;0&lt;/auth&gt;&lt;login&gt;&lt;/login&gt;&lt;password&gt;&lt;/password&gt;&lt;key&gt;&lt;/key&gt;&lt;name&gt;&lt;/name&gt;&lt;email&gt;&lt;/email&gt;&lt;/endpoint&gt;&#10;"/>
</p:tagLst>
</file>

<file path=ppt/theme/theme1.xml><?xml version="1.0" encoding="utf-8"?>
<a:theme xmlns:a="http://schemas.openxmlformats.org/drawingml/2006/main" name="퍼포먼스 마케터의 템플릿">
  <a:themeElements>
    <a:clrScheme name="绿色">
      <a:dk1>
        <a:sysClr val="windowText" lastClr="000000"/>
      </a:dk1>
      <a:lt1>
        <a:sysClr val="window" lastClr="FFFFFF"/>
      </a:lt1>
      <a:dk2>
        <a:srgbClr val="44546A"/>
      </a:dk2>
      <a:lt2>
        <a:srgbClr val="E7E6E6"/>
      </a:lt2>
      <a:accent1>
        <a:srgbClr val="009900"/>
      </a:accent1>
      <a:accent2>
        <a:srgbClr val="7BC043"/>
      </a:accent2>
      <a:accent3>
        <a:srgbClr val="009900"/>
      </a:accent3>
      <a:accent4>
        <a:srgbClr val="7BC043"/>
      </a:accent4>
      <a:accent5>
        <a:srgbClr val="009900"/>
      </a:accent5>
      <a:accent6>
        <a:srgbClr val="7BC043"/>
      </a:accent6>
      <a:hlink>
        <a:srgbClr val="0563C1"/>
      </a:hlink>
      <a:folHlink>
        <a:srgbClr val="954F72"/>
      </a:folHlink>
    </a:clrScheme>
    <a:fontScheme name="模板">
      <a:majorFont>
        <a:latin typeface="华文细黑"/>
        <a:ea typeface="华文细黑"/>
        <a:cs typeface=""/>
      </a:majorFont>
      <a:minorFont>
        <a:latin typeface="华文细黑"/>
        <a:ea typeface="华文细黑"/>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8539</TotalTime>
  <Words>5322</Words>
  <Application>Microsoft Office PowerPoint</Application>
  <PresentationFormat>사용자 지정</PresentationFormat>
  <Paragraphs>682</Paragraphs>
  <Slides>26</Slides>
  <Notes>26</Notes>
  <HiddenSlides>0</HiddenSlides>
  <MMClips>0</MMClips>
  <ScaleCrop>false</ScaleCrop>
  <HeadingPairs>
    <vt:vector size="6" baseType="variant">
      <vt:variant>
        <vt:lpstr>사용한 글꼴</vt:lpstr>
      </vt:variant>
      <vt:variant>
        <vt:i4>7</vt:i4>
      </vt:variant>
      <vt:variant>
        <vt:lpstr>테마</vt:lpstr>
      </vt:variant>
      <vt:variant>
        <vt:i4>1</vt:i4>
      </vt:variant>
      <vt:variant>
        <vt:lpstr>슬라이드 제목</vt:lpstr>
      </vt:variant>
      <vt:variant>
        <vt:i4>26</vt:i4>
      </vt:variant>
    </vt:vector>
  </HeadingPairs>
  <TitlesOfParts>
    <vt:vector size="34" baseType="lpstr">
      <vt:lpstr>STXihei</vt:lpstr>
      <vt:lpstr>나눔고딕</vt:lpstr>
      <vt:lpstr>맑은 고딕</vt:lpstr>
      <vt:lpstr>맑은고딕</vt:lpstr>
      <vt:lpstr>Arial</vt:lpstr>
      <vt:lpstr>Calibri</vt:lpstr>
      <vt:lpstr>Wingdings</vt:lpstr>
      <vt:lpstr>퍼포먼스 마케터의 템플릿</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lpstr>PowerPoint 프레젠테이션</vt:lpstr>
    </vt:vector>
  </TitlesOfParts>
  <Company>第一PPT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绿色简洁扁平化</dc:title>
  <dc:creator>第一PPT</dc:creator>
  <cp:keywords>www.1ppt.com</cp:keywords>
  <dc:description>www.1ppt.com</dc:description>
  <cp:lastModifiedBy>김 형주</cp:lastModifiedBy>
  <cp:revision>282</cp:revision>
  <dcterms:created xsi:type="dcterms:W3CDTF">2015-11-13T02:17:51Z</dcterms:created>
  <dcterms:modified xsi:type="dcterms:W3CDTF">2023-09-10T10:20:53Z</dcterms:modified>
</cp:coreProperties>
</file>